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4" r:id="rId6"/>
    <p:sldId id="266" r:id="rId7"/>
    <p:sldId id="269" r:id="rId8"/>
    <p:sldId id="270" r:id="rId9"/>
    <p:sldId id="267" r:id="rId10"/>
    <p:sldId id="268" r:id="rId11"/>
    <p:sldId id="273" r:id="rId12"/>
    <p:sldId id="272" r:id="rId13"/>
    <p:sldId id="274" r:id="rId14"/>
    <p:sldId id="275" r:id="rId15"/>
    <p:sldId id="276"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B9A93-03E5-4652-BA6E-34538E5D22D6}"/>
              </a:ext>
            </a:extLst>
          </p:cNvPr>
          <p:cNvSpPr>
            <a:spLocks noGrp="1"/>
          </p:cNvSpPr>
          <p:nvPr>
            <p:ph type="ctrTitle"/>
          </p:nvPr>
        </p:nvSpPr>
        <p:spPr>
          <a:xfrm>
            <a:off x="1414301" y="1575401"/>
            <a:ext cx="7766936" cy="1646302"/>
          </a:xfrm>
        </p:spPr>
        <p:txBody>
          <a:bodyPr/>
          <a:lstStyle/>
          <a:p>
            <a:r>
              <a:rPr lang="es-ES" dirty="0"/>
              <a:t>La detección de fraude crediticio:</a:t>
            </a:r>
            <a:endParaRPr lang="es-AR" dirty="0"/>
          </a:p>
        </p:txBody>
      </p:sp>
      <p:sp>
        <p:nvSpPr>
          <p:cNvPr id="3" name="Subtítulo 2">
            <a:extLst>
              <a:ext uri="{FF2B5EF4-FFF2-40B4-BE49-F238E27FC236}">
                <a16:creationId xmlns:a16="http://schemas.microsoft.com/office/drawing/2014/main" id="{3BBAD4BF-64D5-46F5-ACFC-9F55969E114C}"/>
              </a:ext>
            </a:extLst>
          </p:cNvPr>
          <p:cNvSpPr>
            <a:spLocks noGrp="1"/>
          </p:cNvSpPr>
          <p:nvPr>
            <p:ph type="subTitle" idx="1"/>
          </p:nvPr>
        </p:nvSpPr>
        <p:spPr>
          <a:xfrm>
            <a:off x="1616765" y="3636298"/>
            <a:ext cx="7766936" cy="1096899"/>
          </a:xfrm>
        </p:spPr>
        <p:txBody>
          <a:bodyPr/>
          <a:lstStyle/>
          <a:p>
            <a:r>
              <a:rPr lang="es-ES" dirty="0"/>
              <a:t>un desafío y una oportunidad</a:t>
            </a:r>
            <a:endParaRPr lang="es-AR" dirty="0"/>
          </a:p>
        </p:txBody>
      </p:sp>
      <p:sp>
        <p:nvSpPr>
          <p:cNvPr id="4" name="Rectángulo 3">
            <a:extLst>
              <a:ext uri="{FF2B5EF4-FFF2-40B4-BE49-F238E27FC236}">
                <a16:creationId xmlns:a16="http://schemas.microsoft.com/office/drawing/2014/main" id="{BFD45332-6151-4BE4-8AB2-17E87E71E9CF}"/>
              </a:ext>
            </a:extLst>
          </p:cNvPr>
          <p:cNvSpPr/>
          <p:nvPr/>
        </p:nvSpPr>
        <p:spPr>
          <a:xfrm>
            <a:off x="9274003" y="6424699"/>
            <a:ext cx="2592376" cy="369332"/>
          </a:xfrm>
          <a:prstGeom prst="rect">
            <a:avLst/>
          </a:prstGeom>
        </p:spPr>
        <p:txBody>
          <a:bodyPr wrap="none">
            <a:spAutoFit/>
          </a:bodyPr>
          <a:lstStyle/>
          <a:p>
            <a:r>
              <a:rPr lang="es-ES" dirty="0">
                <a:solidFill>
                  <a:schemeClr val="bg1"/>
                </a:solidFill>
              </a:rPr>
              <a:t>por: Federico Ramadan</a:t>
            </a:r>
            <a:endParaRPr lang="es-AR" dirty="0">
              <a:solidFill>
                <a:schemeClr val="bg1"/>
              </a:solidFill>
            </a:endParaRPr>
          </a:p>
        </p:txBody>
      </p:sp>
      <p:pic>
        <p:nvPicPr>
          <p:cNvPr id="5" name="Imagen 4">
            <a:extLst>
              <a:ext uri="{FF2B5EF4-FFF2-40B4-BE49-F238E27FC236}">
                <a16:creationId xmlns:a16="http://schemas.microsoft.com/office/drawing/2014/main" id="{DC0D62DA-EBB3-462B-8BFE-7244F846C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76862"/>
            <a:ext cx="3233530" cy="895673"/>
          </a:xfrm>
          <a:prstGeom prst="rect">
            <a:avLst/>
          </a:prstGeom>
        </p:spPr>
      </p:pic>
    </p:spTree>
    <p:extLst>
      <p:ext uri="{BB962C8B-B14F-4D97-AF65-F5344CB8AC3E}">
        <p14:creationId xmlns:p14="http://schemas.microsoft.com/office/powerpoint/2010/main" val="30331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52EAB-0E1F-483A-9AF5-484166FFBCD6}"/>
              </a:ext>
            </a:extLst>
          </p:cNvPr>
          <p:cNvSpPr>
            <a:spLocks noGrp="1"/>
          </p:cNvSpPr>
          <p:nvPr>
            <p:ph type="title"/>
          </p:nvPr>
        </p:nvSpPr>
        <p:spPr>
          <a:xfrm>
            <a:off x="503584" y="216839"/>
            <a:ext cx="4862075" cy="626495"/>
          </a:xfrm>
        </p:spPr>
        <p:txBody>
          <a:bodyPr>
            <a:noAutofit/>
          </a:bodyPr>
          <a:lstStyle/>
          <a:p>
            <a:r>
              <a:rPr lang="es-ES" sz="3000" dirty="0"/>
              <a:t>Tiempo de la transacción</a:t>
            </a:r>
            <a:endParaRPr lang="es-AR" sz="3000" dirty="0"/>
          </a:p>
        </p:txBody>
      </p:sp>
      <p:pic>
        <p:nvPicPr>
          <p:cNvPr id="5" name="Marcador de contenido 4">
            <a:extLst>
              <a:ext uri="{FF2B5EF4-FFF2-40B4-BE49-F238E27FC236}">
                <a16:creationId xmlns:a16="http://schemas.microsoft.com/office/drawing/2014/main" id="{B03D05F4-576C-4B51-AD5D-7CE6AAA770D1}"/>
              </a:ext>
            </a:extLst>
          </p:cNvPr>
          <p:cNvPicPr>
            <a:picLocks noGrp="1" noChangeAspect="1"/>
          </p:cNvPicPr>
          <p:nvPr>
            <p:ph idx="1"/>
          </p:nvPr>
        </p:nvPicPr>
        <p:blipFill>
          <a:blip r:embed="rId2"/>
          <a:stretch>
            <a:fillRect/>
          </a:stretch>
        </p:blipFill>
        <p:spPr>
          <a:xfrm>
            <a:off x="3806937" y="1005138"/>
            <a:ext cx="8385063" cy="5322775"/>
          </a:xfrm>
        </p:spPr>
      </p:pic>
      <p:sp>
        <p:nvSpPr>
          <p:cNvPr id="6" name="Marcador de texto 5">
            <a:extLst>
              <a:ext uri="{FF2B5EF4-FFF2-40B4-BE49-F238E27FC236}">
                <a16:creationId xmlns:a16="http://schemas.microsoft.com/office/drawing/2014/main" id="{9B69CBD1-63F7-4F48-9CB1-58D216B2BBE1}"/>
              </a:ext>
            </a:extLst>
          </p:cNvPr>
          <p:cNvSpPr>
            <a:spLocks noGrp="1"/>
          </p:cNvSpPr>
          <p:nvPr>
            <p:ph type="body" sz="half" idx="2"/>
          </p:nvPr>
        </p:nvSpPr>
        <p:spPr>
          <a:xfrm>
            <a:off x="503584" y="1535225"/>
            <a:ext cx="3303354" cy="3787550"/>
          </a:xfrm>
        </p:spPr>
        <p:txBody>
          <a:bodyPr/>
          <a:lstStyle/>
          <a:p>
            <a:r>
              <a:rPr lang="es-ES" sz="1600" dirty="0"/>
              <a:t>las mayores transacciones se realizan en una franja horaria de entre las 09 hs y las 22 hs, por lo que podríamos decir que existe una gran correlación entre la franja horaria y los montos.</a:t>
            </a:r>
          </a:p>
          <a:p>
            <a:r>
              <a:rPr lang="es-ES" sz="1600" dirty="0"/>
              <a:t>Llegando a la conclusión de que existe la posibilidad de que la actividad fraudulenta se de con mayor frecuencia pasando las 09 hs, teniendo grandes chances de encontrar la clase fraudulenta en esa franja horaria</a:t>
            </a:r>
          </a:p>
          <a:p>
            <a:endParaRPr lang="es-AR" dirty="0"/>
          </a:p>
        </p:txBody>
      </p:sp>
    </p:spTree>
    <p:extLst>
      <p:ext uri="{BB962C8B-B14F-4D97-AF65-F5344CB8AC3E}">
        <p14:creationId xmlns:p14="http://schemas.microsoft.com/office/powerpoint/2010/main" val="247825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8567F-614D-4681-8294-A15FC4B351AA}"/>
              </a:ext>
            </a:extLst>
          </p:cNvPr>
          <p:cNvSpPr>
            <a:spLocks noGrp="1"/>
          </p:cNvSpPr>
          <p:nvPr>
            <p:ph type="title"/>
          </p:nvPr>
        </p:nvSpPr>
        <p:spPr>
          <a:xfrm>
            <a:off x="677335" y="1176867"/>
            <a:ext cx="8596668" cy="1826581"/>
          </a:xfrm>
        </p:spPr>
        <p:txBody>
          <a:bodyPr/>
          <a:lstStyle/>
          <a:p>
            <a:r>
              <a:rPr lang="es-ES" b="1" dirty="0"/>
              <a:t>U</a:t>
            </a:r>
            <a:r>
              <a:rPr lang="es-AR" b="1" dirty="0" err="1"/>
              <a:t>tilizamos</a:t>
            </a:r>
            <a:r>
              <a:rPr lang="es-AR" b="1" dirty="0"/>
              <a:t> esta información</a:t>
            </a:r>
            <a:endParaRPr lang="es-AR" dirty="0"/>
          </a:p>
        </p:txBody>
      </p:sp>
      <p:sp>
        <p:nvSpPr>
          <p:cNvPr id="3" name="Marcador de texto 2">
            <a:extLst>
              <a:ext uri="{FF2B5EF4-FFF2-40B4-BE49-F238E27FC236}">
                <a16:creationId xmlns:a16="http://schemas.microsoft.com/office/drawing/2014/main" id="{4BF3DD71-A435-4ACD-A3E5-D9DC066DA9F6}"/>
              </a:ext>
            </a:extLst>
          </p:cNvPr>
          <p:cNvSpPr>
            <a:spLocks noGrp="1"/>
          </p:cNvSpPr>
          <p:nvPr>
            <p:ph type="body" idx="1"/>
          </p:nvPr>
        </p:nvSpPr>
        <p:spPr>
          <a:xfrm>
            <a:off x="677335" y="3854553"/>
            <a:ext cx="8596668" cy="860400"/>
          </a:xfrm>
        </p:spPr>
        <p:txBody>
          <a:bodyPr/>
          <a:lstStyle/>
          <a:p>
            <a:r>
              <a:rPr lang="es-ES" dirty="0"/>
              <a:t>Para construir:</a:t>
            </a:r>
            <a:endParaRPr lang="es-AR" dirty="0"/>
          </a:p>
        </p:txBody>
      </p:sp>
    </p:spTree>
    <p:extLst>
      <p:ext uri="{BB962C8B-B14F-4D97-AF65-F5344CB8AC3E}">
        <p14:creationId xmlns:p14="http://schemas.microsoft.com/office/powerpoint/2010/main" val="98529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6B0B79-D754-4657-BA53-C92DDC65F2E4}"/>
              </a:ext>
            </a:extLst>
          </p:cNvPr>
          <p:cNvSpPr/>
          <p:nvPr/>
        </p:nvSpPr>
        <p:spPr>
          <a:xfrm>
            <a:off x="2302565" y="2490281"/>
            <a:ext cx="7586869" cy="2215991"/>
          </a:xfrm>
          <a:prstGeom prst="rect">
            <a:avLst/>
          </a:prstGeom>
        </p:spPr>
        <p:txBody>
          <a:bodyPr wrap="square">
            <a:spAutoFit/>
          </a:bodyPr>
          <a:lstStyle/>
          <a:p>
            <a:r>
              <a:rPr lang="es-ES" sz="4000" b="1" u="sng" dirty="0">
                <a:solidFill>
                  <a:srgbClr val="92D050"/>
                </a:solidFill>
                <a:latin typeface="Google Sans"/>
              </a:rPr>
              <a:t>Modelos de detección de fraude basados en aprendizaje automático</a:t>
            </a:r>
            <a:br>
              <a:rPr lang="es-ES" u="sng" dirty="0"/>
            </a:br>
            <a:endParaRPr lang="es-AR" u="sng" dirty="0"/>
          </a:p>
        </p:txBody>
      </p:sp>
    </p:spTree>
    <p:extLst>
      <p:ext uri="{BB962C8B-B14F-4D97-AF65-F5344CB8AC3E}">
        <p14:creationId xmlns:p14="http://schemas.microsoft.com/office/powerpoint/2010/main" val="171404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889370" y="1263326"/>
            <a:ext cx="8596668" cy="3880773"/>
          </a:xfrm>
        </p:spPr>
        <p:txBody>
          <a:bodyPr>
            <a:normAutofit fontScale="92500" lnSpcReduction="10000"/>
          </a:bodyPr>
          <a:lstStyle/>
          <a:p>
            <a:r>
              <a:rPr lang="es-ES" dirty="0"/>
              <a:t>Los modelos de detección de fraude basados en aprendizaje automático pueden aprender a identificar las transacciones fraudulentas analizando los datos de transacciones.</a:t>
            </a:r>
          </a:p>
          <a:p>
            <a:endParaRPr lang="es-ES" dirty="0"/>
          </a:p>
          <a:p>
            <a:r>
              <a:rPr lang="es-ES" dirty="0"/>
              <a:t>Los modelos de aprendizaje automático pueden ser más precisos que las técnicas tradicionales de detección de fraude.</a:t>
            </a:r>
          </a:p>
          <a:p>
            <a:endParaRPr lang="es-ES" dirty="0"/>
          </a:p>
          <a:p>
            <a:r>
              <a:rPr lang="es-ES" dirty="0"/>
              <a:t>Si bien existen varios modelos, para nuestro caso hemos utilizado el conocido como “</a:t>
            </a:r>
            <a:r>
              <a:rPr lang="es-ES" dirty="0" err="1"/>
              <a:t>Random</a:t>
            </a:r>
            <a:r>
              <a:rPr lang="es-ES" dirty="0"/>
              <a:t> Forest”, puesto que mejores métricas nos dio, ajustándose a nuestra temática. </a:t>
            </a:r>
          </a:p>
          <a:p>
            <a:endParaRPr lang="es-ES" dirty="0"/>
          </a:p>
          <a:p>
            <a:r>
              <a:rPr lang="es-ES" dirty="0"/>
              <a:t>Alcanzando una precisión del 99,9% en la detección de transacciones fraudulentas.</a:t>
            </a:r>
          </a:p>
        </p:txBody>
      </p:sp>
    </p:spTree>
    <p:extLst>
      <p:ext uri="{BB962C8B-B14F-4D97-AF65-F5344CB8AC3E}">
        <p14:creationId xmlns:p14="http://schemas.microsoft.com/office/powerpoint/2010/main" val="289166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6B0B79-D754-4657-BA53-C92DDC65F2E4}"/>
              </a:ext>
            </a:extLst>
          </p:cNvPr>
          <p:cNvSpPr/>
          <p:nvPr/>
        </p:nvSpPr>
        <p:spPr>
          <a:xfrm>
            <a:off x="2302565" y="2490281"/>
            <a:ext cx="7586869" cy="784830"/>
          </a:xfrm>
          <a:prstGeom prst="rect">
            <a:avLst/>
          </a:prstGeom>
        </p:spPr>
        <p:txBody>
          <a:bodyPr wrap="square">
            <a:spAutoFit/>
          </a:bodyPr>
          <a:lstStyle/>
          <a:p>
            <a:r>
              <a:rPr lang="es-ES" sz="4500" b="1" u="sng" dirty="0">
                <a:solidFill>
                  <a:srgbClr val="92D050"/>
                </a:solidFill>
                <a:latin typeface="Google Sans"/>
              </a:rPr>
              <a:t>Conclusiones:</a:t>
            </a:r>
            <a:endParaRPr lang="es-AR" sz="4500" u="sng" dirty="0"/>
          </a:p>
        </p:txBody>
      </p:sp>
    </p:spTree>
    <p:extLst>
      <p:ext uri="{BB962C8B-B14F-4D97-AF65-F5344CB8AC3E}">
        <p14:creationId xmlns:p14="http://schemas.microsoft.com/office/powerpoint/2010/main" val="114095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889370" y="1263326"/>
            <a:ext cx="8596668" cy="3880773"/>
          </a:xfrm>
        </p:spPr>
        <p:txBody>
          <a:bodyPr>
            <a:noAutofit/>
          </a:bodyPr>
          <a:lstStyle/>
          <a:p>
            <a:pPr>
              <a:buFont typeface="Wingdings" panose="05000000000000000000" pitchFamily="2" charset="2"/>
              <a:buChar char="v"/>
            </a:pPr>
            <a:r>
              <a:rPr lang="es-ES" sz="2000" dirty="0"/>
              <a:t>El fraude crediticio es un problema importante que puede tener un impacto significativo en las instituciones financieras y los consumidores.</a:t>
            </a:r>
          </a:p>
          <a:p>
            <a:endParaRPr lang="es-ES" sz="2000" dirty="0"/>
          </a:p>
          <a:p>
            <a:pPr>
              <a:buFont typeface="Wingdings" panose="05000000000000000000" pitchFamily="2" charset="2"/>
              <a:buChar char="v"/>
            </a:pPr>
            <a:r>
              <a:rPr lang="es-ES" sz="2000" dirty="0"/>
              <a:t>Las características y patrones de las transacciones fraudulentas pueden utilizarse para construir modelos de detección de fraude basados en aprendizaje automático.</a:t>
            </a:r>
          </a:p>
          <a:p>
            <a:endParaRPr lang="es-ES" sz="2000" dirty="0"/>
          </a:p>
          <a:p>
            <a:pPr>
              <a:buFont typeface="Wingdings" panose="05000000000000000000" pitchFamily="2" charset="2"/>
              <a:buChar char="v"/>
            </a:pPr>
            <a:r>
              <a:rPr lang="es-ES" sz="2000" dirty="0"/>
              <a:t>Los modelos de detección de fraude basados en aprendizaje automático pueden ser una herramienta altamente eficaz para reducir el fraude crediticio.</a:t>
            </a:r>
          </a:p>
        </p:txBody>
      </p:sp>
    </p:spTree>
    <p:extLst>
      <p:ext uri="{BB962C8B-B14F-4D97-AF65-F5344CB8AC3E}">
        <p14:creationId xmlns:p14="http://schemas.microsoft.com/office/powerpoint/2010/main" val="3613663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889370" y="1263326"/>
            <a:ext cx="8596668" cy="3880773"/>
          </a:xfrm>
        </p:spPr>
        <p:txBody>
          <a:bodyPr>
            <a:normAutofit/>
          </a:bodyPr>
          <a:lstStyle/>
          <a:p>
            <a:pPr>
              <a:buFont typeface="Wingdings" panose="05000000000000000000" pitchFamily="2" charset="2"/>
              <a:buChar char="v"/>
            </a:pPr>
            <a:r>
              <a:rPr lang="es-ES" sz="2400" dirty="0"/>
              <a:t>En conclusión, este modelo presenta un potencial significativo para ser aplicado en la detección de fraudes crediticios.</a:t>
            </a:r>
          </a:p>
          <a:p>
            <a:pPr>
              <a:buFont typeface="Wingdings" panose="05000000000000000000" pitchFamily="2" charset="2"/>
              <a:buChar char="v"/>
            </a:pPr>
            <a:endParaRPr lang="es-ES" sz="2400" dirty="0"/>
          </a:p>
          <a:p>
            <a:pPr>
              <a:buFont typeface="Wingdings" panose="05000000000000000000" pitchFamily="2" charset="2"/>
              <a:buChar char="v"/>
            </a:pPr>
            <a:r>
              <a:rPr lang="es-ES" sz="2400" dirty="0"/>
              <a:t>Se recomienda su implementación en un entorno de prueba real para evaluar su rendimiento con datos nuevos y en constante cambio, monitoreando su eficacia y realizando ajustes pertinentes de ser necesarios para mantener su solidez.</a:t>
            </a:r>
          </a:p>
        </p:txBody>
      </p:sp>
    </p:spTree>
    <p:extLst>
      <p:ext uri="{BB962C8B-B14F-4D97-AF65-F5344CB8AC3E}">
        <p14:creationId xmlns:p14="http://schemas.microsoft.com/office/powerpoint/2010/main" val="423017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E8A6D-AA39-491E-8F2C-A83A02DD125E}"/>
              </a:ext>
            </a:extLst>
          </p:cNvPr>
          <p:cNvSpPr>
            <a:spLocks noGrp="1"/>
          </p:cNvSpPr>
          <p:nvPr>
            <p:ph type="ctrTitle"/>
          </p:nvPr>
        </p:nvSpPr>
        <p:spPr>
          <a:xfrm>
            <a:off x="2212532" y="3147392"/>
            <a:ext cx="7766936" cy="1646302"/>
          </a:xfrm>
        </p:spPr>
        <p:txBody>
          <a:bodyPr/>
          <a:lstStyle/>
          <a:p>
            <a:pPr algn="ctr"/>
            <a:r>
              <a:rPr lang="es-ES" sz="6400" dirty="0"/>
              <a:t>Muchas gracias</a:t>
            </a:r>
            <a:br>
              <a:rPr lang="es-ES" sz="6400" dirty="0"/>
            </a:br>
            <a:br>
              <a:rPr lang="es-ES" sz="6400" dirty="0"/>
            </a:br>
            <a:r>
              <a:rPr lang="es-ES" sz="6400" dirty="0"/>
              <a:t>FIN.</a:t>
            </a:r>
            <a:endParaRPr lang="es-AR" sz="6400" dirty="0"/>
          </a:p>
        </p:txBody>
      </p:sp>
      <p:pic>
        <p:nvPicPr>
          <p:cNvPr id="3" name="Imagen 2">
            <a:extLst>
              <a:ext uri="{FF2B5EF4-FFF2-40B4-BE49-F238E27FC236}">
                <a16:creationId xmlns:a16="http://schemas.microsoft.com/office/drawing/2014/main" id="{4644C4C0-40A2-46C3-9F9E-E66C27AEB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2" y="5962327"/>
            <a:ext cx="3233530" cy="895673"/>
          </a:xfrm>
          <a:prstGeom prst="rect">
            <a:avLst/>
          </a:prstGeom>
        </p:spPr>
      </p:pic>
      <p:sp>
        <p:nvSpPr>
          <p:cNvPr id="4" name="Rectángulo 3">
            <a:extLst>
              <a:ext uri="{FF2B5EF4-FFF2-40B4-BE49-F238E27FC236}">
                <a16:creationId xmlns:a16="http://schemas.microsoft.com/office/drawing/2014/main" id="{4A598C75-040D-4BCE-AC13-44990240DFF8}"/>
              </a:ext>
            </a:extLst>
          </p:cNvPr>
          <p:cNvSpPr/>
          <p:nvPr/>
        </p:nvSpPr>
        <p:spPr>
          <a:xfrm>
            <a:off x="9564358" y="6211669"/>
            <a:ext cx="2627642" cy="646331"/>
          </a:xfrm>
          <a:prstGeom prst="rect">
            <a:avLst/>
          </a:prstGeom>
        </p:spPr>
        <p:txBody>
          <a:bodyPr wrap="none">
            <a:spAutoFit/>
          </a:bodyPr>
          <a:lstStyle/>
          <a:p>
            <a:r>
              <a:rPr lang="es-ES" dirty="0"/>
              <a:t>por:</a:t>
            </a:r>
          </a:p>
          <a:p>
            <a:r>
              <a:rPr lang="es-ES" dirty="0"/>
              <a:t>	 Federico Ramadan</a:t>
            </a:r>
            <a:endParaRPr lang="es-AR" dirty="0"/>
          </a:p>
        </p:txBody>
      </p:sp>
    </p:spTree>
    <p:extLst>
      <p:ext uri="{BB962C8B-B14F-4D97-AF65-F5344CB8AC3E}">
        <p14:creationId xmlns:p14="http://schemas.microsoft.com/office/powerpoint/2010/main" val="155386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a:xfrm>
            <a:off x="677334" y="816638"/>
            <a:ext cx="5021101" cy="1320800"/>
          </a:xfrm>
        </p:spPr>
        <p:txBody>
          <a:bodyPr/>
          <a:lstStyle/>
          <a:p>
            <a:r>
              <a:rPr lang="es-AR" b="1" dirty="0"/>
              <a:t>Objetivo a conseguir</a:t>
            </a:r>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677334" y="2160589"/>
            <a:ext cx="8596668" cy="3880773"/>
          </a:xfrm>
        </p:spPr>
        <p:txBody>
          <a:bodyPr>
            <a:normAutofit/>
          </a:bodyPr>
          <a:lstStyle/>
          <a:p>
            <a:r>
              <a:rPr lang="es-AR" dirty="0"/>
              <a:t>Presentar el problema del fraude crediticio</a:t>
            </a:r>
          </a:p>
          <a:p>
            <a:pPr algn="just"/>
            <a:endParaRPr lang="es-ES" dirty="0"/>
          </a:p>
          <a:p>
            <a:r>
              <a:rPr lang="es-ES" dirty="0"/>
              <a:t>Identificar las características y patrones que distinguen las transacciones fraudulentas</a:t>
            </a:r>
          </a:p>
          <a:p>
            <a:endParaRPr lang="es-ES" dirty="0"/>
          </a:p>
          <a:p>
            <a:r>
              <a:rPr lang="es-ES" dirty="0"/>
              <a:t>Demostrar cómo el aprendizaje automático puede utilizarse para construir modelos de detección de fraude efectivos</a:t>
            </a:r>
          </a:p>
        </p:txBody>
      </p:sp>
    </p:spTree>
    <p:extLst>
      <p:ext uri="{BB962C8B-B14F-4D97-AF65-F5344CB8AC3E}">
        <p14:creationId xmlns:p14="http://schemas.microsoft.com/office/powerpoint/2010/main" val="11921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a:xfrm>
            <a:off x="677334" y="816638"/>
            <a:ext cx="5021101" cy="1320800"/>
          </a:xfrm>
        </p:spPr>
        <p:txBody>
          <a:bodyPr>
            <a:normAutofit/>
          </a:bodyPr>
          <a:lstStyle/>
          <a:p>
            <a:r>
              <a:rPr lang="es-AR" dirty="0"/>
              <a:t>Introducción</a:t>
            </a:r>
            <a:endParaRPr lang="es-AR" b="1" dirty="0"/>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677334" y="2160589"/>
            <a:ext cx="8596668" cy="3880773"/>
          </a:xfrm>
        </p:spPr>
        <p:txBody>
          <a:bodyPr>
            <a:normAutofit/>
          </a:bodyPr>
          <a:lstStyle/>
          <a:p>
            <a:r>
              <a:rPr lang="es-ES" dirty="0"/>
              <a:t>El fraude crediticio es un problema importante que puede tener un impacto significativo en las instituciones financieras y los consumidores.</a:t>
            </a:r>
          </a:p>
          <a:p>
            <a:endParaRPr lang="es-ES" dirty="0"/>
          </a:p>
          <a:p>
            <a:r>
              <a:rPr lang="es-ES" dirty="0"/>
              <a:t>Puede tomar muchas formas, como la suplantación de identidad, el uso de tarjetas de crédito robadas o el robo de datos de cuentas.</a:t>
            </a:r>
          </a:p>
          <a:p>
            <a:endParaRPr lang="es-ES" dirty="0"/>
          </a:p>
          <a:p>
            <a:r>
              <a:rPr lang="es-ES" dirty="0"/>
              <a:t>Las instituciones financieras utilizan una variedad de técnicas para detectar el fraude crediticio, como el análisis de datos y el aprendizaje automático.</a:t>
            </a:r>
          </a:p>
        </p:txBody>
      </p:sp>
    </p:spTree>
    <p:extLst>
      <p:ext uri="{BB962C8B-B14F-4D97-AF65-F5344CB8AC3E}">
        <p14:creationId xmlns:p14="http://schemas.microsoft.com/office/powerpoint/2010/main" val="295107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a:xfrm>
            <a:off x="677334" y="816638"/>
            <a:ext cx="5021101" cy="1320800"/>
          </a:xfrm>
        </p:spPr>
        <p:txBody>
          <a:bodyPr>
            <a:normAutofit/>
          </a:bodyPr>
          <a:lstStyle/>
          <a:p>
            <a:r>
              <a:rPr lang="es-AR" dirty="0"/>
              <a:t>Problemática actual</a:t>
            </a:r>
            <a:endParaRPr lang="es-AR" b="1" dirty="0"/>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677334" y="2160589"/>
            <a:ext cx="8596668" cy="3880773"/>
          </a:xfrm>
        </p:spPr>
        <p:txBody>
          <a:bodyPr>
            <a:normAutofit/>
          </a:bodyPr>
          <a:lstStyle/>
          <a:p>
            <a:r>
              <a:rPr lang="es-ES" dirty="0"/>
              <a:t>Las técnicas tradicionales de detección de fraude pueden ser insuficientes para detectar las últimas tendencias en el fraude crediticio</a:t>
            </a:r>
          </a:p>
          <a:p>
            <a:endParaRPr lang="es-ES" dirty="0"/>
          </a:p>
          <a:p>
            <a:r>
              <a:rPr lang="es-ES" dirty="0"/>
              <a:t>Los modelos de aprendizaje automático pueden ser una herramienta eficaz para mejorar la detección de fraude crediticio, pero requieren datos de entrenamiento de alta calidad.</a:t>
            </a:r>
          </a:p>
        </p:txBody>
      </p:sp>
    </p:spTree>
    <p:extLst>
      <p:ext uri="{BB962C8B-B14F-4D97-AF65-F5344CB8AC3E}">
        <p14:creationId xmlns:p14="http://schemas.microsoft.com/office/powerpoint/2010/main" val="98724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E6B0B79-D754-4657-BA53-C92DDC65F2E4}"/>
              </a:ext>
            </a:extLst>
          </p:cNvPr>
          <p:cNvSpPr/>
          <p:nvPr/>
        </p:nvSpPr>
        <p:spPr>
          <a:xfrm>
            <a:off x="2302565" y="2490281"/>
            <a:ext cx="7586869" cy="1877437"/>
          </a:xfrm>
          <a:prstGeom prst="rect">
            <a:avLst/>
          </a:prstGeom>
        </p:spPr>
        <p:txBody>
          <a:bodyPr wrap="square">
            <a:spAutoFit/>
          </a:bodyPr>
          <a:lstStyle/>
          <a:p>
            <a:r>
              <a:rPr lang="es-ES" sz="4000" b="1" u="sng" dirty="0">
                <a:solidFill>
                  <a:srgbClr val="92D050"/>
                </a:solidFill>
                <a:latin typeface="Google Sans"/>
              </a:rPr>
              <a:t>Características y patrones de transacciones fraudulentas</a:t>
            </a:r>
          </a:p>
          <a:p>
            <a:br>
              <a:rPr lang="es-ES" dirty="0"/>
            </a:br>
            <a:endParaRPr lang="es-AR" dirty="0"/>
          </a:p>
        </p:txBody>
      </p:sp>
    </p:spTree>
    <p:extLst>
      <p:ext uri="{BB962C8B-B14F-4D97-AF65-F5344CB8AC3E}">
        <p14:creationId xmlns:p14="http://schemas.microsoft.com/office/powerpoint/2010/main" val="364152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0D3DA-9502-4337-AB30-3FCC684FBFD9}"/>
              </a:ext>
            </a:extLst>
          </p:cNvPr>
          <p:cNvSpPr>
            <a:spLocks noGrp="1"/>
          </p:cNvSpPr>
          <p:nvPr>
            <p:ph type="title"/>
          </p:nvPr>
        </p:nvSpPr>
        <p:spPr>
          <a:xfrm>
            <a:off x="677334" y="816638"/>
            <a:ext cx="5021101" cy="1320800"/>
          </a:xfrm>
        </p:spPr>
        <p:txBody>
          <a:bodyPr>
            <a:normAutofit fontScale="90000"/>
          </a:bodyPr>
          <a:lstStyle/>
          <a:p>
            <a:r>
              <a:rPr lang="es-ES" dirty="0"/>
              <a:t>Estas características y patrones pueden incluir:</a:t>
            </a:r>
            <a:br>
              <a:rPr lang="es-ES" dirty="0"/>
            </a:br>
            <a:endParaRPr lang="es-AR" b="1" dirty="0"/>
          </a:p>
        </p:txBody>
      </p:sp>
      <p:sp>
        <p:nvSpPr>
          <p:cNvPr id="3" name="Marcador de contenido 2">
            <a:extLst>
              <a:ext uri="{FF2B5EF4-FFF2-40B4-BE49-F238E27FC236}">
                <a16:creationId xmlns:a16="http://schemas.microsoft.com/office/drawing/2014/main" id="{72EB9F60-D85D-472C-A97A-1BB3DD3E8F51}"/>
              </a:ext>
            </a:extLst>
          </p:cNvPr>
          <p:cNvSpPr>
            <a:spLocks noGrp="1"/>
          </p:cNvSpPr>
          <p:nvPr>
            <p:ph idx="1"/>
          </p:nvPr>
        </p:nvSpPr>
        <p:spPr>
          <a:xfrm>
            <a:off x="677334" y="2160589"/>
            <a:ext cx="8596668" cy="3880773"/>
          </a:xfrm>
        </p:spPr>
        <p:txBody>
          <a:bodyPr>
            <a:normAutofit lnSpcReduction="10000"/>
          </a:bodyPr>
          <a:lstStyle/>
          <a:p>
            <a:r>
              <a:rPr lang="es-ES" dirty="0"/>
              <a:t>Inconsistencias en los datos: Las transacciones fraudulentas a menudo presentan inconsistencias en los datos, como direcciones IP o números de teléfono que no coinciden con el titular de la cuenta, o transacciones que se realizan en un país diferente al de residencia del titular de la cuenta.</a:t>
            </a:r>
          </a:p>
          <a:p>
            <a:r>
              <a:rPr lang="es-ES" dirty="0"/>
              <a:t>Comportamiento anormal: Las transacciones fraudulentas a menudo presentan un comportamiento anormal, como transacciones inusualmente grandes o frecuentes, o transacciones que se realizan fuera del horario habitual.</a:t>
            </a:r>
          </a:p>
          <a:p>
            <a:r>
              <a:rPr lang="es-ES" dirty="0"/>
              <a:t>Uso de herramientas o técnicas fraudulentas: Las transacciones fraudulentas a menudo utilizan herramientas o técnicas fraudulentas, como la suplantación de identidad o el uso de tarjetas de crédito robadas.</a:t>
            </a:r>
          </a:p>
          <a:p>
            <a:r>
              <a:rPr lang="es-ES" dirty="0"/>
              <a:t>Tiempo de la transacción: Las transacciones fraudulentas se realizan con mayor frecuencia durante las horas de la noche o los fines de semana.</a:t>
            </a:r>
          </a:p>
        </p:txBody>
      </p:sp>
    </p:spTree>
    <p:extLst>
      <p:ext uri="{BB962C8B-B14F-4D97-AF65-F5344CB8AC3E}">
        <p14:creationId xmlns:p14="http://schemas.microsoft.com/office/powerpoint/2010/main" val="91907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52EAB-0E1F-483A-9AF5-484166FFBCD6}"/>
              </a:ext>
            </a:extLst>
          </p:cNvPr>
          <p:cNvSpPr>
            <a:spLocks noGrp="1"/>
          </p:cNvSpPr>
          <p:nvPr>
            <p:ph type="title"/>
          </p:nvPr>
        </p:nvSpPr>
        <p:spPr>
          <a:xfrm>
            <a:off x="543340" y="350522"/>
            <a:ext cx="8678703" cy="626495"/>
          </a:xfrm>
        </p:spPr>
        <p:txBody>
          <a:bodyPr>
            <a:noAutofit/>
          </a:bodyPr>
          <a:lstStyle/>
          <a:p>
            <a:r>
              <a:rPr lang="es-ES" sz="3000" dirty="0"/>
              <a:t>Inconsistencias en los datos</a:t>
            </a:r>
            <a:endParaRPr lang="es-AR" sz="3000" dirty="0"/>
          </a:p>
        </p:txBody>
      </p:sp>
      <p:sp>
        <p:nvSpPr>
          <p:cNvPr id="6" name="Marcador de texto 5">
            <a:extLst>
              <a:ext uri="{FF2B5EF4-FFF2-40B4-BE49-F238E27FC236}">
                <a16:creationId xmlns:a16="http://schemas.microsoft.com/office/drawing/2014/main" id="{9B69CBD1-63F7-4F48-9CB1-58D216B2BBE1}"/>
              </a:ext>
            </a:extLst>
          </p:cNvPr>
          <p:cNvSpPr>
            <a:spLocks noGrp="1"/>
          </p:cNvSpPr>
          <p:nvPr>
            <p:ph type="body" sz="half" idx="2"/>
          </p:nvPr>
        </p:nvSpPr>
        <p:spPr>
          <a:xfrm>
            <a:off x="543340" y="1620409"/>
            <a:ext cx="9263270" cy="4887069"/>
          </a:xfrm>
        </p:spPr>
        <p:txBody>
          <a:bodyPr>
            <a:normAutofit/>
          </a:bodyPr>
          <a:lstStyle/>
          <a:p>
            <a:r>
              <a:rPr lang="es-ES" sz="1600" dirty="0"/>
              <a:t>Donde se muestra que las transacciones con un monto elevado son más propensas a ser fraudulentas en las siguientes categorías:</a:t>
            </a:r>
          </a:p>
          <a:p>
            <a:endParaRPr lang="es-ES" sz="1600" dirty="0"/>
          </a:p>
          <a:p>
            <a:pPr marL="285750" indent="-285750">
              <a:buFont typeface="Courier New" panose="02070309020205020404" pitchFamily="49" charset="0"/>
              <a:buChar char="o"/>
            </a:pPr>
            <a:r>
              <a:rPr lang="es-ES" sz="1600" i="1" dirty="0"/>
              <a:t>Transacciones en línea</a:t>
            </a:r>
            <a:r>
              <a:rPr lang="es-ES" sz="1600" dirty="0"/>
              <a:t>. Las transacciones en línea son más propensas a ser fraudulentas que las transacciones en persona, ya que los delincuentes pueden realizarlas desde cualquier lugar del mundo.</a:t>
            </a:r>
          </a:p>
          <a:p>
            <a:pPr marL="285750" indent="-285750">
              <a:buFont typeface="Courier New" panose="02070309020205020404" pitchFamily="49" charset="0"/>
              <a:buChar char="o"/>
            </a:pPr>
            <a:r>
              <a:rPr lang="es-ES" sz="1600" i="1" dirty="0"/>
              <a:t>Transacciones internacionales</a:t>
            </a:r>
            <a:r>
              <a:rPr lang="es-ES" sz="1600" dirty="0"/>
              <a:t>. Las transacciones internacionales son más propensas a ser fraudulentas que las transacciones nacionales, ya que los delincuentes pueden tratar de aprovechar las diferencias en las leyes y regulaciones.</a:t>
            </a:r>
          </a:p>
          <a:p>
            <a:pPr marL="285750" indent="-285750">
              <a:buFont typeface="Courier New" panose="02070309020205020404" pitchFamily="49" charset="0"/>
              <a:buChar char="o"/>
            </a:pPr>
            <a:r>
              <a:rPr lang="es-ES" sz="1600" i="1" dirty="0"/>
              <a:t>Transacciones con grandes empresas</a:t>
            </a:r>
            <a:r>
              <a:rPr lang="es-ES" sz="1600" dirty="0"/>
              <a:t>. Las transacciones con grandes empresas son más propensas a ser fraudulentas que las transacciones con pequeñas empresas, ya que los delincuentes pueden creer que es menos probable que sean investigadas.</a:t>
            </a:r>
          </a:p>
          <a:p>
            <a:pPr marL="285750" indent="-285750">
              <a:buFont typeface="Courier New" panose="02070309020205020404" pitchFamily="49" charset="0"/>
              <a:buChar char="o"/>
            </a:pPr>
            <a:endParaRPr lang="es-ES" sz="1600" dirty="0"/>
          </a:p>
          <a:p>
            <a:r>
              <a:rPr lang="es-ES" sz="1600" b="1" dirty="0"/>
              <a:t>Específicamente en este grafico podremos ver que cuando hay un monto altamente diferenciado con la norma de los montos usuales, </a:t>
            </a:r>
            <a:r>
              <a:rPr lang="es-ES" sz="1600" b="1" dirty="0" err="1"/>
              <a:t>podria</a:t>
            </a:r>
            <a:r>
              <a:rPr lang="es-ES" sz="1600" b="1" dirty="0"/>
              <a:t> ser una transacción fraudulenta</a:t>
            </a:r>
            <a:endParaRPr lang="es-ES" sz="1600" dirty="0"/>
          </a:p>
          <a:p>
            <a:endParaRPr lang="es-AR" dirty="0"/>
          </a:p>
        </p:txBody>
      </p:sp>
    </p:spTree>
    <p:extLst>
      <p:ext uri="{BB962C8B-B14F-4D97-AF65-F5344CB8AC3E}">
        <p14:creationId xmlns:p14="http://schemas.microsoft.com/office/powerpoint/2010/main" val="232635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80BF5A6E-3166-43C6-92A7-3C7EC5971A7B}"/>
              </a:ext>
            </a:extLst>
          </p:cNvPr>
          <p:cNvPicPr>
            <a:picLocks noChangeAspect="1"/>
          </p:cNvPicPr>
          <p:nvPr/>
        </p:nvPicPr>
        <p:blipFill>
          <a:blip r:embed="rId2"/>
          <a:stretch>
            <a:fillRect/>
          </a:stretch>
        </p:blipFill>
        <p:spPr>
          <a:xfrm>
            <a:off x="437322" y="0"/>
            <a:ext cx="9939130" cy="6858000"/>
          </a:xfrm>
          <a:prstGeom prst="rect">
            <a:avLst/>
          </a:prstGeom>
        </p:spPr>
      </p:pic>
    </p:spTree>
    <p:extLst>
      <p:ext uri="{BB962C8B-B14F-4D97-AF65-F5344CB8AC3E}">
        <p14:creationId xmlns:p14="http://schemas.microsoft.com/office/powerpoint/2010/main" val="66708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52EAB-0E1F-483A-9AF5-484166FFBCD6}"/>
              </a:ext>
            </a:extLst>
          </p:cNvPr>
          <p:cNvSpPr>
            <a:spLocks noGrp="1"/>
          </p:cNvSpPr>
          <p:nvPr>
            <p:ph type="title"/>
          </p:nvPr>
        </p:nvSpPr>
        <p:spPr>
          <a:xfrm>
            <a:off x="677332" y="194852"/>
            <a:ext cx="4862075" cy="626495"/>
          </a:xfrm>
        </p:spPr>
        <p:txBody>
          <a:bodyPr>
            <a:noAutofit/>
          </a:bodyPr>
          <a:lstStyle/>
          <a:p>
            <a:r>
              <a:rPr lang="es-ES" sz="3000" dirty="0"/>
              <a:t>Comportamiento anormal</a:t>
            </a:r>
            <a:endParaRPr lang="es-AR" sz="3000" dirty="0"/>
          </a:p>
        </p:txBody>
      </p:sp>
      <p:sp>
        <p:nvSpPr>
          <p:cNvPr id="6" name="Marcador de texto 5">
            <a:extLst>
              <a:ext uri="{FF2B5EF4-FFF2-40B4-BE49-F238E27FC236}">
                <a16:creationId xmlns:a16="http://schemas.microsoft.com/office/drawing/2014/main" id="{9B69CBD1-63F7-4F48-9CB1-58D216B2BBE1}"/>
              </a:ext>
            </a:extLst>
          </p:cNvPr>
          <p:cNvSpPr>
            <a:spLocks noGrp="1"/>
          </p:cNvSpPr>
          <p:nvPr>
            <p:ph type="body" sz="half" idx="2"/>
          </p:nvPr>
        </p:nvSpPr>
        <p:spPr>
          <a:xfrm>
            <a:off x="677332" y="1199981"/>
            <a:ext cx="4862075" cy="5297227"/>
          </a:xfrm>
        </p:spPr>
        <p:txBody>
          <a:bodyPr>
            <a:normAutofit fontScale="77500" lnSpcReduction="20000"/>
          </a:bodyPr>
          <a:lstStyle/>
          <a:p>
            <a:r>
              <a:rPr lang="es-ES" sz="2000" dirty="0"/>
              <a:t>Observando la distribución de montos de transacción para transacciones normales y fraudulentas, podemos observar:</a:t>
            </a:r>
          </a:p>
          <a:p>
            <a:br>
              <a:rPr lang="es-ES" sz="2000" dirty="0"/>
            </a:br>
            <a:r>
              <a:rPr lang="es-ES" sz="2000" b="1" dirty="0"/>
              <a:t>Transacciones Normales</a:t>
            </a:r>
            <a:r>
              <a:rPr lang="es-ES" sz="2000" dirty="0"/>
              <a:t>: La mayoría de las transacciones normales tienden a tener montos más bajos y siguen una distribución que se asemeja a una campana (distribución normal).</a:t>
            </a:r>
          </a:p>
          <a:p>
            <a:br>
              <a:rPr lang="es-ES" sz="2000" dirty="0"/>
            </a:br>
            <a:r>
              <a:rPr lang="es-ES" sz="2000" b="1" dirty="0"/>
              <a:t>Transacciones Fraudulentas</a:t>
            </a:r>
            <a:r>
              <a:rPr lang="es-ES" sz="2000" dirty="0"/>
              <a:t>: Las transacciones fraudulentas tienden a tener montos más dispersos, con algunos valores extremadamente altos y bajos. Esto sugiere que los fraudes pueden involucrar transacciones tanto pequeñas como grandes.</a:t>
            </a:r>
          </a:p>
          <a:p>
            <a:br>
              <a:rPr lang="es-ES" sz="2000" dirty="0"/>
            </a:br>
            <a:r>
              <a:rPr lang="es-ES" sz="2000" b="1" dirty="0"/>
              <a:t>Posibles Patrones</a:t>
            </a:r>
            <a:r>
              <a:rPr lang="es-ES" sz="2000" dirty="0"/>
              <a:t>: No es evidente un patrón claro basado solo en el monto de la transacción para distinguir las transacciones fraudulentas de las normales. Sin embargo, el análisis bivariado es solo un primer paso. Puedes combinarlo con análisis multivariados y modelos de aprendizaje automático para detectar fraudes de manera más efectiva.</a:t>
            </a:r>
          </a:p>
          <a:p>
            <a:endParaRPr lang="es-AR" dirty="0"/>
          </a:p>
        </p:txBody>
      </p:sp>
      <p:pic>
        <p:nvPicPr>
          <p:cNvPr id="10" name="Marcador de contenido 9">
            <a:extLst>
              <a:ext uri="{FF2B5EF4-FFF2-40B4-BE49-F238E27FC236}">
                <a16:creationId xmlns:a16="http://schemas.microsoft.com/office/drawing/2014/main" id="{23ADB9B0-ECD3-422A-973D-239BDAEE7ABE}"/>
              </a:ext>
            </a:extLst>
          </p:cNvPr>
          <p:cNvPicPr>
            <a:picLocks noGrp="1" noChangeAspect="1"/>
          </p:cNvPicPr>
          <p:nvPr>
            <p:ph idx="1"/>
          </p:nvPr>
        </p:nvPicPr>
        <p:blipFill>
          <a:blip r:embed="rId2"/>
          <a:stretch>
            <a:fillRect/>
          </a:stretch>
        </p:blipFill>
        <p:spPr>
          <a:xfrm>
            <a:off x="5539408" y="1069208"/>
            <a:ext cx="6652591" cy="4719584"/>
          </a:xfrm>
        </p:spPr>
      </p:pic>
    </p:spTree>
    <p:extLst>
      <p:ext uri="{BB962C8B-B14F-4D97-AF65-F5344CB8AC3E}">
        <p14:creationId xmlns:p14="http://schemas.microsoft.com/office/powerpoint/2010/main" val="265769704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143</TotalTime>
  <Words>795</Words>
  <Application>Microsoft Office PowerPoint</Application>
  <PresentationFormat>Panorámica</PresentationFormat>
  <Paragraphs>64</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Courier New</vt:lpstr>
      <vt:lpstr>Google Sans</vt:lpstr>
      <vt:lpstr>Trebuchet MS</vt:lpstr>
      <vt:lpstr>Wingdings</vt:lpstr>
      <vt:lpstr>Wingdings 3</vt:lpstr>
      <vt:lpstr>Faceta</vt:lpstr>
      <vt:lpstr>La detección de fraude crediticio:</vt:lpstr>
      <vt:lpstr>Objetivo a conseguir</vt:lpstr>
      <vt:lpstr>Introducción</vt:lpstr>
      <vt:lpstr>Problemática actual</vt:lpstr>
      <vt:lpstr>Presentación de PowerPoint</vt:lpstr>
      <vt:lpstr>Estas características y patrones pueden incluir: </vt:lpstr>
      <vt:lpstr>Inconsistencias en los datos</vt:lpstr>
      <vt:lpstr>Presentación de PowerPoint</vt:lpstr>
      <vt:lpstr>Comportamiento anormal</vt:lpstr>
      <vt:lpstr>Tiempo de la transacción</vt:lpstr>
      <vt:lpstr>Utilizamos esta información</vt:lpstr>
      <vt:lpstr>Presentación de PowerPoint</vt:lpstr>
      <vt:lpstr>Presentación de PowerPoint</vt:lpstr>
      <vt:lpstr>Presentación de PowerPoint</vt:lpstr>
      <vt:lpstr>Presentación de PowerPoint</vt:lpstr>
      <vt:lpstr>Presentación de PowerPoint</vt:lpstr>
      <vt:lpstr>Muchas gracias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detección de fraude crediticio:</dc:title>
  <dc:creator>Feche Ramadan</dc:creator>
  <cp:lastModifiedBy>Feche Ramadan</cp:lastModifiedBy>
  <cp:revision>9</cp:revision>
  <dcterms:created xsi:type="dcterms:W3CDTF">2023-12-26T05:02:27Z</dcterms:created>
  <dcterms:modified xsi:type="dcterms:W3CDTF">2023-12-26T07:25:33Z</dcterms:modified>
</cp:coreProperties>
</file>