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9" r:id="rId4"/>
    <p:sldId id="260" r:id="rId5"/>
    <p:sldId id="258" r:id="rId6"/>
    <p:sldId id="262" r:id="rId7"/>
    <p:sldId id="264" r:id="rId8"/>
    <p:sldId id="270" r:id="rId9"/>
    <p:sldId id="274" r:id="rId10"/>
    <p:sldId id="271" r:id="rId11"/>
    <p:sldId id="266" r:id="rId12"/>
    <p:sldId id="267" r:id="rId13"/>
    <p:sldId id="275" r:id="rId14"/>
    <p:sldId id="276" r:id="rId15"/>
    <p:sldId id="277" r:id="rId16"/>
    <p:sldId id="278" r:id="rId17"/>
    <p:sldId id="279" r:id="rId18"/>
    <p:sldId id="280" r:id="rId19"/>
    <p:sldId id="283" r:id="rId20"/>
    <p:sldId id="284"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84196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57265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477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120706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3959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3338600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11576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58915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26781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22/11/2023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04575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037730D-1A0F-4331-95BD-7594BAE80E18}" type="datetimeFigureOut">
              <a:rPr lang="es-AR" smtClean="0"/>
              <a:t>22/11/2023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6481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037730D-1A0F-4331-95BD-7594BAE80E18}" type="datetimeFigureOut">
              <a:rPr lang="es-AR" smtClean="0"/>
              <a:t>22/11/2023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89181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037730D-1A0F-4331-95BD-7594BAE80E18}" type="datetimeFigureOut">
              <a:rPr lang="es-AR" smtClean="0"/>
              <a:t>22/11/2023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4317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7730D-1A0F-4331-95BD-7594BAE80E18}" type="datetimeFigureOut">
              <a:rPr lang="es-AR" smtClean="0"/>
              <a:t>22/11/2023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5643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37730D-1A0F-4331-95BD-7594BAE80E18}" type="datetimeFigureOut">
              <a:rPr lang="es-AR" smtClean="0"/>
              <a:t>22/11/2023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9321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37730D-1A0F-4331-95BD-7594BAE80E18}" type="datetimeFigureOut">
              <a:rPr lang="es-AR" smtClean="0"/>
              <a:t>22/11/2023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67695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37730D-1A0F-4331-95BD-7594BAE80E18}" type="datetimeFigureOut">
              <a:rPr lang="es-AR" smtClean="0"/>
              <a:t>22/11/2023</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02C6FF-E34B-433C-BFBB-5A647C46193F}" type="slidenum">
              <a:rPr lang="es-AR" smtClean="0"/>
              <a:t>‹Nº›</a:t>
            </a:fld>
            <a:endParaRPr lang="es-AR"/>
          </a:p>
        </p:txBody>
      </p:sp>
    </p:spTree>
    <p:extLst>
      <p:ext uri="{BB962C8B-B14F-4D97-AF65-F5344CB8AC3E}">
        <p14:creationId xmlns:p14="http://schemas.microsoft.com/office/powerpoint/2010/main" val="407039036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161BB-209B-4B09-B0B3-9C26B907B5B8}"/>
              </a:ext>
            </a:extLst>
          </p:cNvPr>
          <p:cNvSpPr>
            <a:spLocks noGrp="1"/>
          </p:cNvSpPr>
          <p:nvPr>
            <p:ph type="ctrTitle"/>
          </p:nvPr>
        </p:nvSpPr>
        <p:spPr>
          <a:xfrm>
            <a:off x="857711" y="1160865"/>
            <a:ext cx="7766936" cy="1646302"/>
          </a:xfrm>
        </p:spPr>
        <p:txBody>
          <a:bodyPr>
            <a:noAutofit/>
          </a:bodyPr>
          <a:lstStyle/>
          <a:p>
            <a:r>
              <a:rPr lang="es-AR" sz="6400" dirty="0"/>
              <a:t>"Análisis de Fraude crediticio"</a:t>
            </a:r>
          </a:p>
        </p:txBody>
      </p:sp>
      <p:sp>
        <p:nvSpPr>
          <p:cNvPr id="3" name="Subtítulo 2">
            <a:extLst>
              <a:ext uri="{FF2B5EF4-FFF2-40B4-BE49-F238E27FC236}">
                <a16:creationId xmlns:a16="http://schemas.microsoft.com/office/drawing/2014/main" id="{6F2D9654-801D-4C19-99A9-33AD8345C0F8}"/>
              </a:ext>
            </a:extLst>
          </p:cNvPr>
          <p:cNvSpPr>
            <a:spLocks noGrp="1"/>
          </p:cNvSpPr>
          <p:nvPr>
            <p:ph type="subTitle" idx="1"/>
          </p:nvPr>
        </p:nvSpPr>
        <p:spPr>
          <a:xfrm>
            <a:off x="1308286" y="3287847"/>
            <a:ext cx="7766936" cy="1096899"/>
          </a:xfrm>
        </p:spPr>
        <p:txBody>
          <a:bodyPr>
            <a:normAutofit fontScale="25000" lnSpcReduction="20000"/>
          </a:bodyPr>
          <a:lstStyle/>
          <a:p>
            <a:r>
              <a:rPr lang="es-ES" sz="13600" dirty="0" err="1"/>
              <a:t>Story</a:t>
            </a:r>
            <a:r>
              <a:rPr lang="es-ES" sz="13600" dirty="0"/>
              <a:t> </a:t>
            </a:r>
            <a:r>
              <a:rPr lang="es-ES" sz="13600" dirty="0" err="1"/>
              <a:t>Telling</a:t>
            </a:r>
            <a:endParaRPr lang="es-ES" sz="13600" dirty="0"/>
          </a:p>
          <a:p>
            <a:endParaRPr lang="es-ES" sz="13600" dirty="0"/>
          </a:p>
          <a:p>
            <a:endParaRPr lang="es-ES" sz="13600" dirty="0"/>
          </a:p>
          <a:p>
            <a:endParaRPr lang="es-ES" sz="13600" dirty="0"/>
          </a:p>
          <a:p>
            <a:endParaRPr lang="es-ES" sz="13600" dirty="0"/>
          </a:p>
          <a:p>
            <a:endParaRPr lang="es-ES" sz="13600" dirty="0"/>
          </a:p>
          <a:p>
            <a:r>
              <a:rPr lang="es-ES" sz="6800" dirty="0"/>
              <a:t>por: Federico Ramadan</a:t>
            </a:r>
            <a:endParaRPr lang="es-AR" sz="6800" dirty="0"/>
          </a:p>
        </p:txBody>
      </p:sp>
      <p:pic>
        <p:nvPicPr>
          <p:cNvPr id="5" name="Imagen 4">
            <a:extLst>
              <a:ext uri="{FF2B5EF4-FFF2-40B4-BE49-F238E27FC236}">
                <a16:creationId xmlns:a16="http://schemas.microsoft.com/office/drawing/2014/main" id="{64D83392-D474-4998-B9FA-E2D03A3F2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2" y="5962327"/>
            <a:ext cx="3233530" cy="895673"/>
          </a:xfrm>
          <a:prstGeom prst="rect">
            <a:avLst/>
          </a:prstGeom>
        </p:spPr>
      </p:pic>
    </p:spTree>
    <p:extLst>
      <p:ext uri="{BB962C8B-B14F-4D97-AF65-F5344CB8AC3E}">
        <p14:creationId xmlns:p14="http://schemas.microsoft.com/office/powerpoint/2010/main" val="367639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2A37A-0E78-4D18-8FF3-EC4C2B646EF4}"/>
              </a:ext>
            </a:extLst>
          </p:cNvPr>
          <p:cNvSpPr>
            <a:spLocks noGrp="1"/>
          </p:cNvSpPr>
          <p:nvPr>
            <p:ph type="title"/>
          </p:nvPr>
        </p:nvSpPr>
        <p:spPr>
          <a:xfrm>
            <a:off x="3804091" y="154745"/>
            <a:ext cx="3125093" cy="666916"/>
          </a:xfrm>
        </p:spPr>
        <p:txBody>
          <a:bodyPr>
            <a:normAutofit/>
          </a:bodyPr>
          <a:lstStyle/>
          <a:p>
            <a:r>
              <a:rPr lang="es-ES" sz="2200" b="1" dirty="0">
                <a:solidFill>
                  <a:srgbClr val="00B050"/>
                </a:solidFill>
              </a:rPr>
              <a:t>APIS y Geolocalización</a:t>
            </a:r>
            <a:endParaRPr lang="es-AR" sz="2200" b="1" dirty="0"/>
          </a:p>
        </p:txBody>
      </p:sp>
      <p:sp>
        <p:nvSpPr>
          <p:cNvPr id="4" name="Marcador de texto 3">
            <a:extLst>
              <a:ext uri="{FF2B5EF4-FFF2-40B4-BE49-F238E27FC236}">
                <a16:creationId xmlns:a16="http://schemas.microsoft.com/office/drawing/2014/main" id="{0C24D6B0-9FCD-4E3C-B52C-6AB2B429D4CC}"/>
              </a:ext>
            </a:extLst>
          </p:cNvPr>
          <p:cNvSpPr>
            <a:spLocks noGrp="1"/>
          </p:cNvSpPr>
          <p:nvPr>
            <p:ph type="body" sz="half" idx="2"/>
          </p:nvPr>
        </p:nvSpPr>
        <p:spPr>
          <a:xfrm>
            <a:off x="375737" y="1390679"/>
            <a:ext cx="9622302" cy="1949866"/>
          </a:xfrm>
        </p:spPr>
        <p:txBody>
          <a:bodyPr/>
          <a:lstStyle/>
          <a:p>
            <a:pPr algn="just"/>
            <a:r>
              <a:rPr lang="es-ES" dirty="0"/>
              <a:t>Utilizaremos la API, de Google </a:t>
            </a:r>
            <a:r>
              <a:rPr lang="es-ES" dirty="0" err="1"/>
              <a:t>Maps</a:t>
            </a:r>
            <a:r>
              <a:rPr lang="es-ES" dirty="0"/>
              <a:t>, para saber exactamente donde se realizo la transacción y poder completar la meta data obtenida.</a:t>
            </a:r>
          </a:p>
          <a:p>
            <a:pPr algn="just"/>
            <a:r>
              <a:rPr lang="es-ES" dirty="0"/>
              <a:t>Si las transacciones se realizan siempre en un sitio, y por “x” motivo, se realizo una transacción con monto sospechoso, en una dirección diferente, existe una alta probabilidad de que la misma sea Fraudulenta.</a:t>
            </a:r>
          </a:p>
          <a:p>
            <a:pPr marL="285750" indent="-285750" algn="just">
              <a:buFont typeface="Wingdings" panose="05000000000000000000" pitchFamily="2" charset="2"/>
              <a:buChar char="Ø"/>
            </a:pPr>
            <a:r>
              <a:rPr lang="es-ES" dirty="0"/>
              <a:t>Dirección de Ejemplo:</a:t>
            </a:r>
            <a:endParaRPr lang="es-AR" dirty="0"/>
          </a:p>
          <a:p>
            <a:pPr marL="285750" indent="-285750">
              <a:buFont typeface="Wingdings" panose="05000000000000000000" pitchFamily="2" charset="2"/>
              <a:buChar char="Ø"/>
            </a:pPr>
            <a:endParaRPr lang="es-AR" dirty="0"/>
          </a:p>
        </p:txBody>
      </p:sp>
      <p:pic>
        <p:nvPicPr>
          <p:cNvPr id="12" name="Marcador de contenido 11">
            <a:extLst>
              <a:ext uri="{FF2B5EF4-FFF2-40B4-BE49-F238E27FC236}">
                <a16:creationId xmlns:a16="http://schemas.microsoft.com/office/drawing/2014/main" id="{3AB3CFD2-1744-49E1-89B4-2A2FCEDA3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181" y="5229230"/>
            <a:ext cx="6197393" cy="693268"/>
          </a:xfrm>
        </p:spPr>
      </p:pic>
      <p:sp>
        <p:nvSpPr>
          <p:cNvPr id="13" name="Marcador de texto 3">
            <a:extLst>
              <a:ext uri="{FF2B5EF4-FFF2-40B4-BE49-F238E27FC236}">
                <a16:creationId xmlns:a16="http://schemas.microsoft.com/office/drawing/2014/main" id="{EFB5E0D3-3010-48DA-9646-2F8AC6B74AD7}"/>
              </a:ext>
            </a:extLst>
          </p:cNvPr>
          <p:cNvSpPr txBox="1">
            <a:spLocks/>
          </p:cNvSpPr>
          <p:nvPr/>
        </p:nvSpPr>
        <p:spPr>
          <a:xfrm>
            <a:off x="375737" y="4109547"/>
            <a:ext cx="9457580" cy="550665"/>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lgn="just">
              <a:buFont typeface="Wingdings" panose="05000000000000000000" pitchFamily="2" charset="2"/>
              <a:buChar char="Ø"/>
            </a:pPr>
            <a:r>
              <a:rPr lang="es-ES" dirty="0"/>
              <a:t>Se obtendrá la Latitud y Longitud mediante la API de Google </a:t>
            </a:r>
            <a:r>
              <a:rPr lang="es-ES" dirty="0" err="1"/>
              <a:t>Maps</a:t>
            </a:r>
            <a:r>
              <a:rPr lang="es-ES" dirty="0"/>
              <a:t>, y así poder lograr la geolocalización. </a:t>
            </a:r>
          </a:p>
        </p:txBody>
      </p:sp>
      <p:pic>
        <p:nvPicPr>
          <p:cNvPr id="14" name="Imagen 13">
            <a:extLst>
              <a:ext uri="{FF2B5EF4-FFF2-40B4-BE49-F238E27FC236}">
                <a16:creationId xmlns:a16="http://schemas.microsoft.com/office/drawing/2014/main" id="{E9C5DA33-DCA1-4057-AE19-CED574DD0972}"/>
              </a:ext>
            </a:extLst>
          </p:cNvPr>
          <p:cNvPicPr>
            <a:picLocks noChangeAspect="1"/>
          </p:cNvPicPr>
          <p:nvPr/>
        </p:nvPicPr>
        <p:blipFill>
          <a:blip r:embed="rId3"/>
          <a:stretch>
            <a:fillRect/>
          </a:stretch>
        </p:blipFill>
        <p:spPr>
          <a:xfrm>
            <a:off x="2538190" y="3157940"/>
            <a:ext cx="5656894" cy="542119"/>
          </a:xfrm>
          <a:prstGeom prst="rect">
            <a:avLst/>
          </a:prstGeom>
        </p:spPr>
      </p:pic>
    </p:spTree>
    <p:extLst>
      <p:ext uri="{BB962C8B-B14F-4D97-AF65-F5344CB8AC3E}">
        <p14:creationId xmlns:p14="http://schemas.microsoft.com/office/powerpoint/2010/main" val="16900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53A8D9-9494-4BF6-B820-7783B1EA6C8A}"/>
              </a:ext>
            </a:extLst>
          </p:cNvPr>
          <p:cNvSpPr>
            <a:spLocks noGrp="1"/>
          </p:cNvSpPr>
          <p:nvPr>
            <p:ph type="title"/>
          </p:nvPr>
        </p:nvSpPr>
        <p:spPr>
          <a:xfrm>
            <a:off x="1074351" y="99391"/>
            <a:ext cx="3878631" cy="1278466"/>
          </a:xfrm>
        </p:spPr>
        <p:txBody>
          <a:bodyPr>
            <a:normAutofit/>
          </a:bodyPr>
          <a:lstStyle/>
          <a:p>
            <a:pPr algn="ctr"/>
            <a:r>
              <a:rPr lang="es-ES" sz="2400" dirty="0"/>
              <a:t>Implementación de Machine </a:t>
            </a:r>
            <a:r>
              <a:rPr lang="es-ES" sz="2400" dirty="0" err="1"/>
              <a:t>Learning</a:t>
            </a:r>
            <a:endParaRPr lang="es-AR" sz="2400" dirty="0"/>
          </a:p>
        </p:txBody>
      </p:sp>
      <p:sp>
        <p:nvSpPr>
          <p:cNvPr id="6" name="Marcador de texto 5">
            <a:extLst>
              <a:ext uri="{FF2B5EF4-FFF2-40B4-BE49-F238E27FC236}">
                <a16:creationId xmlns:a16="http://schemas.microsoft.com/office/drawing/2014/main" id="{22D823ED-7AA3-4A82-8636-EE4227C44BAC}"/>
              </a:ext>
            </a:extLst>
          </p:cNvPr>
          <p:cNvSpPr>
            <a:spLocks noGrp="1"/>
          </p:cNvSpPr>
          <p:nvPr>
            <p:ph type="body" sz="half" idx="2"/>
          </p:nvPr>
        </p:nvSpPr>
        <p:spPr>
          <a:xfrm>
            <a:off x="222884" y="1529504"/>
            <a:ext cx="5581567" cy="5229105"/>
          </a:xfrm>
        </p:spPr>
        <p:txBody>
          <a:bodyPr>
            <a:normAutofit/>
          </a:bodyPr>
          <a:lstStyle/>
          <a:p>
            <a:pPr marL="285750" indent="-285750" algn="just">
              <a:buFont typeface="Courier New" panose="02070309020205020404" pitchFamily="49" charset="0"/>
              <a:buChar char="o"/>
            </a:pPr>
            <a:r>
              <a:rPr lang="es-ES" sz="1800" dirty="0"/>
              <a:t>Se realizaron varias pruebas con diversos algoritmos de machine </a:t>
            </a:r>
            <a:r>
              <a:rPr lang="es-ES" sz="1800" dirty="0" err="1"/>
              <a:t>learning</a:t>
            </a:r>
            <a:r>
              <a:rPr lang="es-ES" sz="1800" dirty="0"/>
              <a:t>, obteniendo como resultado que método de "</a:t>
            </a:r>
            <a:r>
              <a:rPr lang="es-ES" sz="1800" b="1" dirty="0"/>
              <a:t>***</a:t>
            </a:r>
            <a:r>
              <a:rPr lang="es-ES" sz="1800" b="1" dirty="0" err="1"/>
              <a:t>Random</a:t>
            </a:r>
            <a:r>
              <a:rPr lang="es-ES" sz="1800" b="1" dirty="0"/>
              <a:t> Forest**</a:t>
            </a:r>
            <a:r>
              <a:rPr lang="es-ES" sz="1800" dirty="0"/>
              <a:t>*", cuenta con una alta precisión, y la capacidad de manejar datos desbalanceados, para evitar sesgos hacia la clase mayoritaria, Siendo altamente tolerable al ruido en los datos.</a:t>
            </a:r>
          </a:p>
          <a:p>
            <a:pPr marL="285750" indent="-285750" algn="just">
              <a:buFont typeface="Courier New" panose="02070309020205020404" pitchFamily="49" charset="0"/>
              <a:buChar char="o"/>
            </a:pPr>
            <a:endParaRPr lang="es-ES" sz="1800" dirty="0"/>
          </a:p>
          <a:p>
            <a:pPr marL="285750" indent="-285750" algn="just">
              <a:buFont typeface="Courier New" panose="02070309020205020404" pitchFamily="49" charset="0"/>
              <a:buChar char="o"/>
            </a:pPr>
            <a:r>
              <a:rPr lang="es-ES" sz="1800" dirty="0"/>
              <a:t>Debido a la complejidad que se le agrego al </a:t>
            </a:r>
            <a:r>
              <a:rPr lang="es-ES" sz="1800" dirty="0" err="1"/>
              <a:t>dataframe</a:t>
            </a:r>
            <a:r>
              <a:rPr lang="es-ES" sz="1800" dirty="0"/>
              <a:t>, generando las Columnas Calculadas, se utiliza “PCA” para poder utilizar porciones de datos y manejar mejor la memoria.</a:t>
            </a:r>
          </a:p>
          <a:p>
            <a:pPr marL="285750" indent="-285750" algn="just">
              <a:buFont typeface="Courier New" panose="02070309020205020404" pitchFamily="49" charset="0"/>
              <a:buChar char="o"/>
            </a:pPr>
            <a:endParaRPr lang="es-ES" sz="1800" dirty="0"/>
          </a:p>
          <a:p>
            <a:pPr marL="285750" indent="-285750" algn="just">
              <a:buFont typeface="Courier New" panose="02070309020205020404" pitchFamily="49" charset="0"/>
              <a:buChar char="o"/>
            </a:pPr>
            <a:r>
              <a:rPr lang="es-ES" sz="1800" dirty="0"/>
              <a:t>Gracias a esto se obtienen unas métricas por defecto muy buenas, tendiendo en su </a:t>
            </a:r>
            <a:r>
              <a:rPr lang="es-ES" sz="1800" dirty="0" err="1"/>
              <a:t>mayoria</a:t>
            </a:r>
            <a:r>
              <a:rPr lang="es-ES" sz="1800" dirty="0"/>
              <a:t> al 1.00</a:t>
            </a:r>
          </a:p>
          <a:p>
            <a:endParaRPr lang="es-AR" dirty="0"/>
          </a:p>
        </p:txBody>
      </p:sp>
      <p:pic>
        <p:nvPicPr>
          <p:cNvPr id="7" name="Imagen 6">
            <a:extLst>
              <a:ext uri="{FF2B5EF4-FFF2-40B4-BE49-F238E27FC236}">
                <a16:creationId xmlns:a16="http://schemas.microsoft.com/office/drawing/2014/main" id="{910E01A1-EEF5-4F7C-B04B-EEE2ABDB80AB}"/>
              </a:ext>
            </a:extLst>
          </p:cNvPr>
          <p:cNvPicPr>
            <a:picLocks noChangeAspect="1"/>
          </p:cNvPicPr>
          <p:nvPr/>
        </p:nvPicPr>
        <p:blipFill>
          <a:blip r:embed="rId2"/>
          <a:stretch>
            <a:fillRect/>
          </a:stretch>
        </p:blipFill>
        <p:spPr>
          <a:xfrm>
            <a:off x="6096000" y="1"/>
            <a:ext cx="6096000" cy="6858000"/>
          </a:xfrm>
          <a:prstGeom prst="rect">
            <a:avLst/>
          </a:prstGeom>
        </p:spPr>
      </p:pic>
    </p:spTree>
    <p:extLst>
      <p:ext uri="{BB962C8B-B14F-4D97-AF65-F5344CB8AC3E}">
        <p14:creationId xmlns:p14="http://schemas.microsoft.com/office/powerpoint/2010/main" val="8729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4A8D6-BAFB-4CA6-BB47-B5003FFD1E3F}"/>
              </a:ext>
            </a:extLst>
          </p:cNvPr>
          <p:cNvSpPr>
            <a:spLocks noGrp="1"/>
          </p:cNvSpPr>
          <p:nvPr>
            <p:ph type="title"/>
          </p:nvPr>
        </p:nvSpPr>
        <p:spPr>
          <a:xfrm>
            <a:off x="677335" y="344557"/>
            <a:ext cx="8596668" cy="750578"/>
          </a:xfrm>
        </p:spPr>
        <p:txBody>
          <a:bodyPr>
            <a:normAutofit fontScale="90000"/>
          </a:bodyPr>
          <a:lstStyle/>
          <a:p>
            <a:r>
              <a:rPr lang="es-ES" b="1" dirty="0"/>
              <a:t>Primeras Conclusiones:</a:t>
            </a:r>
            <a:endParaRPr lang="es-AR" b="1" dirty="0"/>
          </a:p>
        </p:txBody>
      </p:sp>
      <p:sp>
        <p:nvSpPr>
          <p:cNvPr id="3" name="Marcador de texto 2">
            <a:extLst>
              <a:ext uri="{FF2B5EF4-FFF2-40B4-BE49-F238E27FC236}">
                <a16:creationId xmlns:a16="http://schemas.microsoft.com/office/drawing/2014/main" id="{1F28EF0C-4833-4AB3-A3DF-4DE011229C90}"/>
              </a:ext>
            </a:extLst>
          </p:cNvPr>
          <p:cNvSpPr>
            <a:spLocks noGrp="1"/>
          </p:cNvSpPr>
          <p:nvPr>
            <p:ph type="body" idx="1"/>
          </p:nvPr>
        </p:nvSpPr>
        <p:spPr>
          <a:xfrm>
            <a:off x="807338" y="1286376"/>
            <a:ext cx="8466665" cy="4285248"/>
          </a:xfrm>
        </p:spPr>
        <p:txBody>
          <a:bodyPr>
            <a:noAutofit/>
          </a:bodyPr>
          <a:lstStyle/>
          <a:p>
            <a:pPr marL="342900" indent="-342900" algn="just">
              <a:buFont typeface="Wingdings" panose="05000000000000000000" pitchFamily="2" charset="2"/>
              <a:buChar char="v"/>
            </a:pPr>
            <a:r>
              <a:rPr lang="es-ES" sz="2200" dirty="0"/>
              <a:t>Los resultados de base indican que el modelo </a:t>
            </a:r>
            <a:r>
              <a:rPr lang="es-ES" sz="2200" dirty="0" err="1"/>
              <a:t>Random</a:t>
            </a:r>
            <a:r>
              <a:rPr lang="es-ES" sz="2200" dirty="0"/>
              <a:t> Forest tiene un alto nivel de precisión, pero un </a:t>
            </a:r>
            <a:r>
              <a:rPr lang="es-ES" sz="2200" dirty="0" err="1"/>
              <a:t>recall</a:t>
            </a:r>
            <a:r>
              <a:rPr lang="es-ES" sz="2200" dirty="0"/>
              <a:t> bajo, lo que significa que tiende a predecir menos transacciones como fraudulentas de las que realmente lo son.</a:t>
            </a:r>
          </a:p>
          <a:p>
            <a:pPr marL="342900" indent="-342900" algn="just">
              <a:buFont typeface="Wingdings" panose="05000000000000000000" pitchFamily="2" charset="2"/>
              <a:buChar char="v"/>
            </a:pPr>
            <a:r>
              <a:rPr lang="es-ES" sz="2200" dirty="0"/>
              <a:t>Esto puede ser problemático en la detección de fraudes, ya que es importante identificar la mayoría de las transacciones fraudulentas.</a:t>
            </a:r>
          </a:p>
          <a:p>
            <a:pPr marL="342900" indent="-342900" algn="just">
              <a:buFont typeface="Wingdings" panose="05000000000000000000" pitchFamily="2" charset="2"/>
              <a:buChar char="v"/>
            </a:pPr>
            <a:r>
              <a:rPr lang="es-ES" sz="2200" dirty="0"/>
              <a:t>Por tal motivo se seguirá trabajando en submuestreos, aplicando “</a:t>
            </a:r>
            <a:r>
              <a:rPr lang="es-ES" sz="2200" dirty="0" err="1"/>
              <a:t>NearMiss</a:t>
            </a:r>
            <a:r>
              <a:rPr lang="es-ES" sz="2200" dirty="0"/>
              <a:t>”, que servirá para abordar el desequilibrio de clases y mejorar el rendimiento del modelo de aprendizaje automático elegido.</a:t>
            </a:r>
          </a:p>
          <a:p>
            <a:pPr marL="342900" indent="-342900" algn="just">
              <a:buFont typeface="Wingdings" panose="05000000000000000000" pitchFamily="2" charset="2"/>
              <a:buChar char="v"/>
            </a:pPr>
            <a:endParaRPr lang="es-ES" sz="2200" dirty="0"/>
          </a:p>
        </p:txBody>
      </p:sp>
    </p:spTree>
    <p:extLst>
      <p:ext uri="{BB962C8B-B14F-4D97-AF65-F5344CB8AC3E}">
        <p14:creationId xmlns:p14="http://schemas.microsoft.com/office/powerpoint/2010/main" val="70035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53A8D9-9494-4BF6-B820-7783B1EA6C8A}"/>
              </a:ext>
            </a:extLst>
          </p:cNvPr>
          <p:cNvSpPr>
            <a:spLocks noGrp="1"/>
          </p:cNvSpPr>
          <p:nvPr>
            <p:ph type="title"/>
          </p:nvPr>
        </p:nvSpPr>
        <p:spPr>
          <a:xfrm>
            <a:off x="2780135" y="0"/>
            <a:ext cx="3503454" cy="795130"/>
          </a:xfrm>
        </p:spPr>
        <p:txBody>
          <a:bodyPr>
            <a:normAutofit fontScale="90000"/>
          </a:bodyPr>
          <a:lstStyle/>
          <a:p>
            <a:pPr algn="ctr"/>
            <a:r>
              <a:rPr lang="es-ES" sz="2400" dirty="0"/>
              <a:t>Aplicando Submuestreo de “NEARMISS”</a:t>
            </a:r>
            <a:endParaRPr lang="es-AR" sz="2400" dirty="0"/>
          </a:p>
        </p:txBody>
      </p:sp>
      <p:sp>
        <p:nvSpPr>
          <p:cNvPr id="5" name="Marcador de texto 4">
            <a:extLst>
              <a:ext uri="{FF2B5EF4-FFF2-40B4-BE49-F238E27FC236}">
                <a16:creationId xmlns:a16="http://schemas.microsoft.com/office/drawing/2014/main" id="{794910C4-35FF-4D05-9A1B-85FE98243443}"/>
              </a:ext>
            </a:extLst>
          </p:cNvPr>
          <p:cNvSpPr>
            <a:spLocks noGrp="1"/>
          </p:cNvSpPr>
          <p:nvPr>
            <p:ph type="body" sz="half" idx="2"/>
          </p:nvPr>
        </p:nvSpPr>
        <p:spPr/>
        <p:txBody>
          <a:bodyPr/>
          <a:lstStyle/>
          <a:p>
            <a:endParaRPr lang="es-AR"/>
          </a:p>
        </p:txBody>
      </p:sp>
      <p:pic>
        <p:nvPicPr>
          <p:cNvPr id="8" name="Imagen 7">
            <a:extLst>
              <a:ext uri="{FF2B5EF4-FFF2-40B4-BE49-F238E27FC236}">
                <a16:creationId xmlns:a16="http://schemas.microsoft.com/office/drawing/2014/main" id="{32C5A577-59CD-45E0-8FE8-50783C46B5BC}"/>
              </a:ext>
            </a:extLst>
          </p:cNvPr>
          <p:cNvPicPr>
            <a:picLocks noChangeAspect="1"/>
          </p:cNvPicPr>
          <p:nvPr/>
        </p:nvPicPr>
        <p:blipFill>
          <a:blip r:embed="rId2"/>
          <a:stretch>
            <a:fillRect/>
          </a:stretch>
        </p:blipFill>
        <p:spPr>
          <a:xfrm>
            <a:off x="861391" y="807048"/>
            <a:ext cx="8560905" cy="6181687"/>
          </a:xfrm>
          <a:prstGeom prst="rect">
            <a:avLst/>
          </a:prstGeom>
        </p:spPr>
      </p:pic>
    </p:spTree>
    <p:extLst>
      <p:ext uri="{BB962C8B-B14F-4D97-AF65-F5344CB8AC3E}">
        <p14:creationId xmlns:p14="http://schemas.microsoft.com/office/powerpoint/2010/main" val="298131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4A8D6-BAFB-4CA6-BB47-B5003FFD1E3F}"/>
              </a:ext>
            </a:extLst>
          </p:cNvPr>
          <p:cNvSpPr>
            <a:spLocks noGrp="1"/>
          </p:cNvSpPr>
          <p:nvPr>
            <p:ph type="title"/>
          </p:nvPr>
        </p:nvSpPr>
        <p:spPr>
          <a:xfrm>
            <a:off x="1797666" y="92765"/>
            <a:ext cx="8596668" cy="750578"/>
          </a:xfrm>
        </p:spPr>
        <p:txBody>
          <a:bodyPr>
            <a:normAutofit fontScale="90000"/>
          </a:bodyPr>
          <a:lstStyle/>
          <a:p>
            <a:r>
              <a:rPr lang="es-ES" b="1" dirty="0"/>
              <a:t>Segundas Conclusiones:</a:t>
            </a:r>
            <a:endParaRPr lang="es-AR" b="1" dirty="0"/>
          </a:p>
        </p:txBody>
      </p:sp>
      <p:sp>
        <p:nvSpPr>
          <p:cNvPr id="3" name="Marcador de texto 2">
            <a:extLst>
              <a:ext uri="{FF2B5EF4-FFF2-40B4-BE49-F238E27FC236}">
                <a16:creationId xmlns:a16="http://schemas.microsoft.com/office/drawing/2014/main" id="{1F28EF0C-4833-4AB3-A3DF-4DE011229C90}"/>
              </a:ext>
            </a:extLst>
          </p:cNvPr>
          <p:cNvSpPr>
            <a:spLocks noGrp="1"/>
          </p:cNvSpPr>
          <p:nvPr>
            <p:ph type="body" idx="1"/>
          </p:nvPr>
        </p:nvSpPr>
        <p:spPr>
          <a:xfrm>
            <a:off x="780834" y="949361"/>
            <a:ext cx="8466665" cy="4285248"/>
          </a:xfrm>
        </p:spPr>
        <p:txBody>
          <a:bodyPr>
            <a:noAutofit/>
          </a:bodyPr>
          <a:lstStyle/>
          <a:p>
            <a:pPr marL="342900" indent="-342900">
              <a:buFont typeface="Wingdings" panose="05000000000000000000" pitchFamily="2" charset="2"/>
              <a:buChar char="v"/>
            </a:pPr>
            <a:r>
              <a:rPr lang="es-ES" sz="2200" dirty="0"/>
              <a:t>Al aplicar el "</a:t>
            </a:r>
            <a:r>
              <a:rPr lang="es-ES" sz="2200" dirty="0" err="1"/>
              <a:t>NearMiss</a:t>
            </a:r>
            <a:r>
              <a:rPr lang="es-ES" sz="2200" dirty="0"/>
              <a:t>" para el submuestreo y entrenar el "</a:t>
            </a:r>
            <a:r>
              <a:rPr lang="es-ES" sz="2200" dirty="0" err="1"/>
              <a:t>Random</a:t>
            </a:r>
            <a:r>
              <a:rPr lang="es-ES" sz="2200" dirty="0"/>
              <a:t> Forest" logramos un rendimiento excepcional en la detección de fraudes. Teniendo una precisión casi perfecta, junto con un alto </a:t>
            </a:r>
            <a:r>
              <a:rPr lang="es-ES" sz="2200" dirty="0" err="1"/>
              <a:t>recall</a:t>
            </a:r>
            <a:r>
              <a:rPr lang="es-ES" sz="2200" dirty="0"/>
              <a:t> y un F1-Score sobresaliente.</a:t>
            </a:r>
          </a:p>
          <a:p>
            <a:pPr marL="342900" indent="-342900">
              <a:buFont typeface="Wingdings" panose="05000000000000000000" pitchFamily="2" charset="2"/>
              <a:buChar char="v"/>
            </a:pPr>
            <a:endParaRPr lang="es-ES" sz="2200" dirty="0"/>
          </a:p>
          <a:p>
            <a:pPr marL="342900" indent="-342900">
              <a:buFont typeface="Wingdings" panose="05000000000000000000" pitchFamily="2" charset="2"/>
              <a:buChar char="v"/>
            </a:pPr>
            <a:r>
              <a:rPr lang="es-ES" sz="2200" dirty="0"/>
              <a:t>Estos resultados sugieren que el modelo es altamente efectivo en la clasificación de transacciones fraudulentas y es adecuado para su aplicación en tareas de detección de fraudes en transacciones financieras.</a:t>
            </a:r>
          </a:p>
          <a:p>
            <a:pPr marL="342900" indent="-342900">
              <a:buFont typeface="Wingdings" panose="05000000000000000000" pitchFamily="2" charset="2"/>
              <a:buChar char="v"/>
            </a:pPr>
            <a:endParaRPr lang="es-ES" sz="2200" dirty="0"/>
          </a:p>
          <a:p>
            <a:pPr marL="342900" indent="-342900">
              <a:buFont typeface="Wingdings" panose="05000000000000000000" pitchFamily="2" charset="2"/>
              <a:buChar char="v"/>
            </a:pPr>
            <a:r>
              <a:rPr lang="es-ES" sz="2200" dirty="0"/>
              <a:t>Es importante destacar que el submuestreo de la clase mayoritaria (transacciones legítimas) ayudó a equilibrar el conjunto de datos y mejoró significativamente el rendimiento del modelo en la detección de fraudes.</a:t>
            </a:r>
          </a:p>
          <a:p>
            <a:pPr marL="342900" indent="-342900" algn="just">
              <a:buFont typeface="Wingdings" panose="05000000000000000000" pitchFamily="2" charset="2"/>
              <a:buChar char="v"/>
            </a:pPr>
            <a:endParaRPr lang="es-ES" sz="2200" dirty="0"/>
          </a:p>
        </p:txBody>
      </p:sp>
    </p:spTree>
    <p:extLst>
      <p:ext uri="{BB962C8B-B14F-4D97-AF65-F5344CB8AC3E}">
        <p14:creationId xmlns:p14="http://schemas.microsoft.com/office/powerpoint/2010/main" val="377003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2650646" y="113990"/>
            <a:ext cx="4650041" cy="1320800"/>
          </a:xfrm>
        </p:spPr>
        <p:txBody>
          <a:bodyPr>
            <a:normAutofit/>
          </a:bodyPr>
          <a:lstStyle/>
          <a:p>
            <a:r>
              <a:rPr lang="es-AR" b="1" i="1" dirty="0" err="1"/>
              <a:t>Feature</a:t>
            </a:r>
            <a:r>
              <a:rPr lang="es-AR" b="1" i="1" dirty="0"/>
              <a:t> </a:t>
            </a:r>
            <a:r>
              <a:rPr lang="es-AR" b="1" i="1" dirty="0" err="1"/>
              <a:t>Engineering</a:t>
            </a:r>
            <a:endParaRPr lang="es-AR" dirty="0"/>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1629599" y="1434790"/>
            <a:ext cx="6692136" cy="3988419"/>
          </a:xfrm>
        </p:spPr>
        <p:txBody>
          <a:bodyPr>
            <a:normAutofit/>
          </a:bodyPr>
          <a:lstStyle/>
          <a:p>
            <a:r>
              <a:rPr lang="es-ES" sz="2200" dirty="0"/>
              <a:t>Seguiremos trabajando sobre el </a:t>
            </a:r>
            <a:r>
              <a:rPr lang="es-ES" sz="2200" dirty="0" err="1"/>
              <a:t>dataframe</a:t>
            </a:r>
            <a:r>
              <a:rPr lang="es-ES" sz="2200" dirty="0"/>
              <a:t>, realizando una </a:t>
            </a:r>
            <a:r>
              <a:rPr lang="es-ES" sz="2200" b="1" i="1" dirty="0"/>
              <a:t>Ingeniería de atributos y selección de variables, con el fin de ampliar el numero de variables incluidas en el modelo anterior</a:t>
            </a:r>
            <a:endParaRPr lang="es-ES" sz="2200" dirty="0"/>
          </a:p>
          <a:p>
            <a:endParaRPr lang="es-ES" sz="2200" b="1" i="1" dirty="0"/>
          </a:p>
          <a:p>
            <a:r>
              <a:rPr lang="es-ES" sz="2200" b="1" i="1" dirty="0"/>
              <a:t>Esta nos permitirá mejorar el modelo y obtener unos resultados certeros y casi sin información sesgada.</a:t>
            </a:r>
          </a:p>
        </p:txBody>
      </p:sp>
    </p:spTree>
    <p:extLst>
      <p:ext uri="{BB962C8B-B14F-4D97-AF65-F5344CB8AC3E}">
        <p14:creationId xmlns:p14="http://schemas.microsoft.com/office/powerpoint/2010/main" val="146534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0B78317-9456-49CD-A269-B132F269CA82}"/>
              </a:ext>
            </a:extLst>
          </p:cNvPr>
          <p:cNvPicPr>
            <a:picLocks noChangeAspect="1"/>
          </p:cNvPicPr>
          <p:nvPr/>
        </p:nvPicPr>
        <p:blipFill>
          <a:blip r:embed="rId2"/>
          <a:stretch>
            <a:fillRect/>
          </a:stretch>
        </p:blipFill>
        <p:spPr>
          <a:xfrm>
            <a:off x="1390532" y="0"/>
            <a:ext cx="7634197" cy="6905089"/>
          </a:xfrm>
          <a:prstGeom prst="rect">
            <a:avLst/>
          </a:prstGeom>
        </p:spPr>
      </p:pic>
    </p:spTree>
    <p:extLst>
      <p:ext uri="{BB962C8B-B14F-4D97-AF65-F5344CB8AC3E}">
        <p14:creationId xmlns:p14="http://schemas.microsoft.com/office/powerpoint/2010/main" val="126677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4A8D6-BAFB-4CA6-BB47-B5003FFD1E3F}"/>
              </a:ext>
            </a:extLst>
          </p:cNvPr>
          <p:cNvSpPr>
            <a:spLocks noGrp="1"/>
          </p:cNvSpPr>
          <p:nvPr>
            <p:ph type="title"/>
          </p:nvPr>
        </p:nvSpPr>
        <p:spPr>
          <a:xfrm>
            <a:off x="2235520" y="0"/>
            <a:ext cx="5557291" cy="750578"/>
          </a:xfrm>
        </p:spPr>
        <p:txBody>
          <a:bodyPr>
            <a:normAutofit fontScale="90000"/>
          </a:bodyPr>
          <a:lstStyle/>
          <a:p>
            <a:r>
              <a:rPr lang="es-ES" b="1" dirty="0"/>
              <a:t>Conclusiones Finales:</a:t>
            </a:r>
            <a:endParaRPr lang="es-AR" b="1" dirty="0"/>
          </a:p>
        </p:txBody>
      </p:sp>
      <p:sp>
        <p:nvSpPr>
          <p:cNvPr id="3" name="Marcador de texto 2">
            <a:extLst>
              <a:ext uri="{FF2B5EF4-FFF2-40B4-BE49-F238E27FC236}">
                <a16:creationId xmlns:a16="http://schemas.microsoft.com/office/drawing/2014/main" id="{1F28EF0C-4833-4AB3-A3DF-4DE011229C90}"/>
              </a:ext>
            </a:extLst>
          </p:cNvPr>
          <p:cNvSpPr>
            <a:spLocks noGrp="1"/>
          </p:cNvSpPr>
          <p:nvPr>
            <p:ph type="body" idx="1"/>
          </p:nvPr>
        </p:nvSpPr>
        <p:spPr>
          <a:xfrm>
            <a:off x="780832" y="750578"/>
            <a:ext cx="8466665" cy="4285248"/>
          </a:xfrm>
        </p:spPr>
        <p:txBody>
          <a:bodyPr>
            <a:noAutofit/>
          </a:bodyPr>
          <a:lstStyle/>
          <a:p>
            <a:pPr marL="285750" indent="-285750">
              <a:buFont typeface="Wingdings" panose="05000000000000000000" pitchFamily="2" charset="2"/>
              <a:buChar char="v"/>
            </a:pPr>
            <a:r>
              <a:rPr lang="es-ES" dirty="0"/>
              <a:t>Los resultados obtenidos indican que el modelo de </a:t>
            </a:r>
            <a:r>
              <a:rPr lang="es-ES" dirty="0" err="1"/>
              <a:t>Random</a:t>
            </a:r>
            <a:r>
              <a:rPr lang="es-ES" dirty="0"/>
              <a:t> Forest aplicado a los datos con preprocesamiento (imputación de valores faltantes, reducción de dimensiones con PCA y submuestreo de la clase mayoritaria) logra un rendimiento perfecto en las métricas de evaluación, con un puntaje de 1.00 en </a:t>
            </a:r>
            <a:r>
              <a:rPr lang="es-ES" dirty="0" err="1"/>
              <a:t>Accuracy</a:t>
            </a:r>
            <a:r>
              <a:rPr lang="es-ES" dirty="0"/>
              <a:t>, </a:t>
            </a:r>
            <a:r>
              <a:rPr lang="es-ES" dirty="0" err="1"/>
              <a:t>Precision</a:t>
            </a:r>
            <a:r>
              <a:rPr lang="es-ES" dirty="0"/>
              <a:t>, </a:t>
            </a:r>
            <a:r>
              <a:rPr lang="es-ES" dirty="0" err="1"/>
              <a:t>Recall</a:t>
            </a:r>
            <a:r>
              <a:rPr lang="es-ES" dirty="0"/>
              <a:t>, F1-Score y AUC-ROC.</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Lo que sugiere que el modelo es capaz de clasificar los datos con alta precisión y recuperación de las instancias positivas.</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El modelo de </a:t>
            </a:r>
            <a:r>
              <a:rPr lang="es-ES" dirty="0" err="1"/>
              <a:t>Random</a:t>
            </a:r>
            <a:r>
              <a:rPr lang="es-ES" dirty="0"/>
              <a:t> Forest con el preprocesamiento aplicado parece ser capaz de lograr un rendimiento sobresaliente en la clasificación de los datos, y las variables "Interaccion1," "V1_squared," y "Suma_Acumulativa_V2" parecen ser especialmente relevantes en la representación de los datos después de la reducción de dimensiones con PCA.</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Estos hallazgos pueden proporcionar información valiosa para comprender las características clave que influyen en la clasificación de las transacciones financieras en este contexto</a:t>
            </a:r>
          </a:p>
          <a:p>
            <a:pPr marL="342900" indent="-342900" algn="just">
              <a:buFont typeface="Wingdings" panose="05000000000000000000" pitchFamily="2" charset="2"/>
              <a:buChar char="v"/>
            </a:pPr>
            <a:endParaRPr lang="es-ES" sz="2200" dirty="0"/>
          </a:p>
        </p:txBody>
      </p:sp>
    </p:spTree>
    <p:extLst>
      <p:ext uri="{BB962C8B-B14F-4D97-AF65-F5344CB8AC3E}">
        <p14:creationId xmlns:p14="http://schemas.microsoft.com/office/powerpoint/2010/main" val="46874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8B65E-5215-4074-B487-CCA6FCEADB28}"/>
              </a:ext>
            </a:extLst>
          </p:cNvPr>
          <p:cNvSpPr>
            <a:spLocks noGrp="1"/>
          </p:cNvSpPr>
          <p:nvPr>
            <p:ph type="title"/>
          </p:nvPr>
        </p:nvSpPr>
        <p:spPr>
          <a:xfrm>
            <a:off x="162687" y="495327"/>
            <a:ext cx="3205552" cy="1028673"/>
          </a:xfrm>
        </p:spPr>
        <p:txBody>
          <a:bodyPr>
            <a:normAutofit fontScale="90000"/>
          </a:bodyPr>
          <a:lstStyle/>
          <a:p>
            <a:r>
              <a:rPr lang="es-ES" b="1" dirty="0"/>
              <a:t>Cross </a:t>
            </a:r>
            <a:r>
              <a:rPr lang="es-ES" b="1" dirty="0" err="1"/>
              <a:t>Validation</a:t>
            </a:r>
            <a:endParaRPr lang="es-AR" b="1" dirty="0"/>
          </a:p>
        </p:txBody>
      </p:sp>
      <p:sp>
        <p:nvSpPr>
          <p:cNvPr id="3" name="Marcador de texto 2">
            <a:extLst>
              <a:ext uri="{FF2B5EF4-FFF2-40B4-BE49-F238E27FC236}">
                <a16:creationId xmlns:a16="http://schemas.microsoft.com/office/drawing/2014/main" id="{C681777F-9A14-4E1D-8D28-21F42B308959}"/>
              </a:ext>
            </a:extLst>
          </p:cNvPr>
          <p:cNvSpPr>
            <a:spLocks noGrp="1"/>
          </p:cNvSpPr>
          <p:nvPr>
            <p:ph type="body" idx="1"/>
          </p:nvPr>
        </p:nvSpPr>
        <p:spPr>
          <a:xfrm>
            <a:off x="162687" y="2196547"/>
            <a:ext cx="3063439" cy="2464905"/>
          </a:xfrm>
        </p:spPr>
        <p:txBody>
          <a:bodyPr>
            <a:normAutofit/>
          </a:bodyPr>
          <a:lstStyle/>
          <a:p>
            <a:r>
              <a:rPr lang="es-ES" sz="1600" dirty="0"/>
              <a:t>Y para asegurarnos aun mas, de que el modelo de ML que estamos utilizando garantiza la exactitud de las predicciones, realizamos una ultima prueba con "Cross </a:t>
            </a:r>
            <a:r>
              <a:rPr lang="es-ES" sz="1600" dirty="0" err="1"/>
              <a:t>Validation</a:t>
            </a:r>
            <a:r>
              <a:rPr lang="es-ES" sz="1600" dirty="0"/>
              <a:t>".</a:t>
            </a:r>
            <a:endParaRPr lang="es-AR" sz="1600" dirty="0"/>
          </a:p>
        </p:txBody>
      </p:sp>
      <p:pic>
        <p:nvPicPr>
          <p:cNvPr id="4" name="Imagen 3">
            <a:extLst>
              <a:ext uri="{FF2B5EF4-FFF2-40B4-BE49-F238E27FC236}">
                <a16:creationId xmlns:a16="http://schemas.microsoft.com/office/drawing/2014/main" id="{817E856B-66DD-4073-B32C-BD2D48CF4285}"/>
              </a:ext>
            </a:extLst>
          </p:cNvPr>
          <p:cNvPicPr>
            <a:picLocks noChangeAspect="1"/>
          </p:cNvPicPr>
          <p:nvPr/>
        </p:nvPicPr>
        <p:blipFill>
          <a:blip r:embed="rId2"/>
          <a:stretch>
            <a:fillRect/>
          </a:stretch>
        </p:blipFill>
        <p:spPr>
          <a:xfrm>
            <a:off x="3368239" y="190527"/>
            <a:ext cx="8823762" cy="6667473"/>
          </a:xfrm>
          <a:prstGeom prst="rect">
            <a:avLst/>
          </a:prstGeom>
        </p:spPr>
      </p:pic>
    </p:spTree>
    <p:extLst>
      <p:ext uri="{BB962C8B-B14F-4D97-AF65-F5344CB8AC3E}">
        <p14:creationId xmlns:p14="http://schemas.microsoft.com/office/powerpoint/2010/main" val="218508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8DE2D-B7D6-48F7-9988-0C91C212CF37}"/>
              </a:ext>
            </a:extLst>
          </p:cNvPr>
          <p:cNvSpPr>
            <a:spLocks noGrp="1"/>
          </p:cNvSpPr>
          <p:nvPr>
            <p:ph type="title"/>
          </p:nvPr>
        </p:nvSpPr>
        <p:spPr>
          <a:xfrm>
            <a:off x="159027" y="852059"/>
            <a:ext cx="8836681" cy="860400"/>
          </a:xfrm>
        </p:spPr>
        <p:txBody>
          <a:bodyPr/>
          <a:lstStyle/>
          <a:p>
            <a:r>
              <a:rPr lang="es-ES" b="1" dirty="0"/>
              <a:t>Conclusiones Finales</a:t>
            </a:r>
            <a:endParaRPr lang="es-AR" dirty="0"/>
          </a:p>
        </p:txBody>
      </p:sp>
      <p:sp>
        <p:nvSpPr>
          <p:cNvPr id="3" name="Marcador de texto 2">
            <a:extLst>
              <a:ext uri="{FF2B5EF4-FFF2-40B4-BE49-F238E27FC236}">
                <a16:creationId xmlns:a16="http://schemas.microsoft.com/office/drawing/2014/main" id="{549FF671-2070-4114-9B8F-633F80FA00F9}"/>
              </a:ext>
            </a:extLst>
          </p:cNvPr>
          <p:cNvSpPr>
            <a:spLocks noGrp="1"/>
          </p:cNvSpPr>
          <p:nvPr>
            <p:ph type="body" idx="1"/>
          </p:nvPr>
        </p:nvSpPr>
        <p:spPr>
          <a:xfrm>
            <a:off x="5022574" y="1825487"/>
            <a:ext cx="3470595" cy="860400"/>
          </a:xfrm>
        </p:spPr>
        <p:txBody>
          <a:bodyPr/>
          <a:lstStyle/>
          <a:p>
            <a:r>
              <a:rPr lang="es-ES" b="1" dirty="0"/>
              <a:t> tras el </a:t>
            </a:r>
            <a:r>
              <a:rPr lang="es-AR" b="1" i="1" dirty="0"/>
              <a:t>CROSS-</a:t>
            </a:r>
            <a:r>
              <a:rPr lang="es-AR" b="1" i="1" dirty="0" err="1"/>
              <a:t>Validation</a:t>
            </a:r>
            <a:r>
              <a:rPr lang="es-ES" b="1" dirty="0"/>
              <a:t>:</a:t>
            </a:r>
            <a:endParaRPr lang="es-AR" dirty="0"/>
          </a:p>
        </p:txBody>
      </p:sp>
      <p:sp>
        <p:nvSpPr>
          <p:cNvPr id="4" name="Rectángulo 3">
            <a:extLst>
              <a:ext uri="{FF2B5EF4-FFF2-40B4-BE49-F238E27FC236}">
                <a16:creationId xmlns:a16="http://schemas.microsoft.com/office/drawing/2014/main" id="{AC764398-3BAD-4D56-93B3-2DB41B0C804B}"/>
              </a:ext>
            </a:extLst>
          </p:cNvPr>
          <p:cNvSpPr/>
          <p:nvPr/>
        </p:nvSpPr>
        <p:spPr>
          <a:xfrm>
            <a:off x="1289403" y="2685887"/>
            <a:ext cx="7466341" cy="2308324"/>
          </a:xfrm>
          <a:prstGeom prst="rect">
            <a:avLst/>
          </a:prstGeom>
        </p:spPr>
        <p:txBody>
          <a:bodyPr wrap="square">
            <a:spAutoFit/>
          </a:bodyPr>
          <a:lstStyle/>
          <a:p>
            <a:pPr marL="285750" indent="-285750">
              <a:buFont typeface="Wingdings" panose="05000000000000000000" pitchFamily="2" charset="2"/>
              <a:buChar char="v"/>
            </a:pPr>
            <a:r>
              <a:rPr lang="es-ES" dirty="0"/>
              <a:t>En general, el modelo de </a:t>
            </a:r>
            <a:r>
              <a:rPr lang="es-ES" dirty="0" err="1"/>
              <a:t>Random</a:t>
            </a:r>
            <a:r>
              <a:rPr lang="es-ES" dirty="0"/>
              <a:t> Forest tiene un rendimiento excelente en los datos de prueba. Las métricas de precisión, </a:t>
            </a:r>
            <a:r>
              <a:rPr lang="es-ES" dirty="0" err="1"/>
              <a:t>recall</a:t>
            </a:r>
            <a:r>
              <a:rPr lang="es-ES" dirty="0"/>
              <a:t> y F1-Score tienen un rendimiento promedio de 1.0, lo que significa que el modelo predice correctamente todos los datos de prueba.</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El AUC-ROC tiene un rendimiento promedio de 1.0, lo que significa que el modelo es capaz de distinguir entre las clases con una precisión del 100%.</a:t>
            </a:r>
          </a:p>
        </p:txBody>
      </p:sp>
    </p:spTree>
    <p:extLst>
      <p:ext uri="{BB962C8B-B14F-4D97-AF65-F5344CB8AC3E}">
        <p14:creationId xmlns:p14="http://schemas.microsoft.com/office/powerpoint/2010/main" val="290200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E54E3-FB46-41AD-BDC1-176B34AF1892}"/>
              </a:ext>
            </a:extLst>
          </p:cNvPr>
          <p:cNvSpPr>
            <a:spLocks noGrp="1"/>
          </p:cNvSpPr>
          <p:nvPr>
            <p:ph type="title"/>
          </p:nvPr>
        </p:nvSpPr>
        <p:spPr>
          <a:xfrm>
            <a:off x="677334" y="609600"/>
            <a:ext cx="8596668" cy="1320800"/>
          </a:xfrm>
        </p:spPr>
        <p:txBody>
          <a:bodyPr>
            <a:normAutofit/>
          </a:bodyPr>
          <a:lstStyle/>
          <a:p>
            <a:pPr algn="ctr"/>
            <a:r>
              <a:rPr lang="es-AR" sz="5400" b="1" dirty="0">
                <a:solidFill>
                  <a:schemeClr val="bg2">
                    <a:lumMod val="75000"/>
                  </a:schemeClr>
                </a:solidFill>
              </a:rPr>
              <a:t>Introducción</a:t>
            </a:r>
            <a:r>
              <a:rPr lang="es-AR" sz="5400" b="1" dirty="0">
                <a:solidFill>
                  <a:schemeClr val="accent2">
                    <a:lumMod val="20000"/>
                    <a:lumOff val="80000"/>
                  </a:schemeClr>
                </a:solidFill>
              </a:rPr>
              <a:t>.</a:t>
            </a:r>
          </a:p>
        </p:txBody>
      </p:sp>
      <p:sp>
        <p:nvSpPr>
          <p:cNvPr id="3" name="Marcador de contenido 2">
            <a:extLst>
              <a:ext uri="{FF2B5EF4-FFF2-40B4-BE49-F238E27FC236}">
                <a16:creationId xmlns:a16="http://schemas.microsoft.com/office/drawing/2014/main" id="{4D6CBD9B-5E54-49D3-BFA9-653590A43EA2}"/>
              </a:ext>
            </a:extLst>
          </p:cNvPr>
          <p:cNvSpPr>
            <a:spLocks noGrp="1"/>
          </p:cNvSpPr>
          <p:nvPr>
            <p:ph idx="1"/>
          </p:nvPr>
        </p:nvSpPr>
        <p:spPr/>
        <p:txBody>
          <a:bodyPr>
            <a:normAutofit fontScale="92500" lnSpcReduction="10000"/>
          </a:bodyPr>
          <a:lstStyle/>
          <a:p>
            <a:pPr algn="just"/>
            <a:r>
              <a:rPr lang="es-ES" sz="2400" dirty="0">
                <a:solidFill>
                  <a:srgbClr val="00B050"/>
                </a:solidFill>
              </a:rPr>
              <a:t>En el mundo actual, las </a:t>
            </a:r>
            <a:r>
              <a:rPr lang="es-ES" sz="2400" dirty="0">
                <a:solidFill>
                  <a:schemeClr val="accent5"/>
                </a:solidFill>
              </a:rPr>
              <a:t>transacciones financieras</a:t>
            </a:r>
            <a:r>
              <a:rPr lang="es-ES" sz="2400" dirty="0">
                <a:solidFill>
                  <a:srgbClr val="92D050"/>
                </a:solidFill>
              </a:rPr>
              <a:t> </a:t>
            </a:r>
            <a:r>
              <a:rPr lang="es-ES" sz="2400" dirty="0">
                <a:solidFill>
                  <a:srgbClr val="00B050"/>
                </a:solidFill>
              </a:rPr>
              <a:t>se han vuelto más frecuentes que nunca, impulsadas por la digitalización de nuestras vidas y potenciadas en los últimos años tras la pandemia. Sin embargo, con esta conveniencia también ha surgido un </a:t>
            </a:r>
            <a:r>
              <a:rPr lang="es-ES" sz="2400" dirty="0">
                <a:solidFill>
                  <a:schemeClr val="accent5"/>
                </a:solidFill>
              </a:rPr>
              <a:t>aumento exponencial en las transacciones fraudulentas </a:t>
            </a:r>
            <a:r>
              <a:rPr lang="es-ES" sz="2400" dirty="0">
                <a:solidFill>
                  <a:srgbClr val="00B050"/>
                </a:solidFill>
              </a:rPr>
              <a:t>que amenazan la seguridad de nuestro dinero y la confianza en el sistema financiero.</a:t>
            </a:r>
          </a:p>
          <a:p>
            <a:pPr algn="just"/>
            <a:r>
              <a:rPr lang="es-ES" sz="2400" dirty="0">
                <a:solidFill>
                  <a:schemeClr val="tx1"/>
                </a:solidFill>
              </a:rPr>
              <a:t>En este análisis, exploraremos un conjunto de datos que contiene registros de transacciones financieras y buscaremos patrones que puedan ayudarnos a identificar y comprender el fraude.</a:t>
            </a:r>
            <a:endParaRPr lang="es-AR" sz="2400" dirty="0">
              <a:solidFill>
                <a:schemeClr val="tx1"/>
              </a:solidFill>
            </a:endParaRPr>
          </a:p>
        </p:txBody>
      </p:sp>
    </p:spTree>
    <p:extLst>
      <p:ext uri="{BB962C8B-B14F-4D97-AF65-F5344CB8AC3E}">
        <p14:creationId xmlns:p14="http://schemas.microsoft.com/office/powerpoint/2010/main" val="2160024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3935790" y="259764"/>
            <a:ext cx="2716484" cy="1320800"/>
          </a:xfrm>
        </p:spPr>
        <p:txBody>
          <a:bodyPr>
            <a:normAutofit/>
          </a:bodyPr>
          <a:lstStyle/>
          <a:p>
            <a:r>
              <a:rPr lang="es-AR" b="1" i="1" dirty="0" err="1"/>
              <a:t>Reflexion</a:t>
            </a:r>
            <a:r>
              <a:rPr lang="es-AR" b="1" i="1" dirty="0"/>
              <a:t>:</a:t>
            </a:r>
            <a:endParaRPr lang="es-AR" dirty="0"/>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1046711" y="1033669"/>
            <a:ext cx="8494643" cy="5393635"/>
          </a:xfrm>
        </p:spPr>
        <p:txBody>
          <a:bodyPr>
            <a:noAutofit/>
          </a:bodyPr>
          <a:lstStyle/>
          <a:p>
            <a:pPr marL="285750" indent="-285750">
              <a:buFont typeface="Wingdings" panose="05000000000000000000" pitchFamily="2" charset="2"/>
              <a:buChar char="v"/>
            </a:pPr>
            <a:r>
              <a:rPr lang="es-ES" sz="2200" b="1" dirty="0"/>
              <a:t>En general, los resultados son prometedores. El modelo tiene una alta precisión y </a:t>
            </a:r>
            <a:r>
              <a:rPr lang="es-ES" sz="2200" b="1" dirty="0" err="1"/>
              <a:t>recall</a:t>
            </a:r>
            <a:r>
              <a:rPr lang="es-ES" sz="2200" b="1" dirty="0"/>
              <a:t>, lo que sugiere que es capaz de identificar con éxito la mayoría de las transacciones fraudulentas sin generar demasiadas alarmas falsas.</a:t>
            </a:r>
          </a:p>
          <a:p>
            <a:pPr marL="285750" indent="-285750">
              <a:buFont typeface="Wingdings" panose="05000000000000000000" pitchFamily="2" charset="2"/>
              <a:buChar char="v"/>
            </a:pPr>
            <a:endParaRPr lang="es-ES" sz="2200" b="1" dirty="0"/>
          </a:p>
          <a:p>
            <a:pPr marL="285750" indent="-285750">
              <a:buFont typeface="Wingdings" panose="05000000000000000000" pitchFamily="2" charset="2"/>
              <a:buChar char="v"/>
            </a:pPr>
            <a:r>
              <a:rPr lang="es-ES" sz="2200" b="1" dirty="0"/>
              <a:t>Sin embargo, debemos tener en cuenta que estos resultados son específicos para este conjunto de datos y pueden variar en otros escenarios.</a:t>
            </a:r>
          </a:p>
          <a:p>
            <a:pPr marL="285750" indent="-285750">
              <a:buFont typeface="Wingdings" panose="05000000000000000000" pitchFamily="2" charset="2"/>
              <a:buChar char="v"/>
            </a:pPr>
            <a:endParaRPr lang="es-ES" sz="2200" b="1" dirty="0"/>
          </a:p>
          <a:p>
            <a:pPr marL="285750" indent="-285750">
              <a:buFont typeface="Wingdings" panose="05000000000000000000" pitchFamily="2" charset="2"/>
              <a:buChar char="v"/>
            </a:pPr>
            <a:r>
              <a:rPr lang="es-ES" sz="2200" b="1" dirty="0"/>
              <a:t> Es importante considerar el equilibrio entre precisión y </a:t>
            </a:r>
            <a:r>
              <a:rPr lang="es-ES" sz="2200" b="1" dirty="0" err="1"/>
              <a:t>recall</a:t>
            </a:r>
            <a:r>
              <a:rPr lang="es-ES" sz="2200" b="1" dirty="0"/>
              <a:t>, según las necesidades específicas y los costos asociados con los falsos positivos y negativos.</a:t>
            </a:r>
          </a:p>
        </p:txBody>
      </p:sp>
    </p:spTree>
    <p:extLst>
      <p:ext uri="{BB962C8B-B14F-4D97-AF65-F5344CB8AC3E}">
        <p14:creationId xmlns:p14="http://schemas.microsoft.com/office/powerpoint/2010/main" val="379032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E8A6D-AA39-491E-8F2C-A83A02DD125E}"/>
              </a:ext>
            </a:extLst>
          </p:cNvPr>
          <p:cNvSpPr>
            <a:spLocks noGrp="1"/>
          </p:cNvSpPr>
          <p:nvPr>
            <p:ph type="ctrTitle"/>
          </p:nvPr>
        </p:nvSpPr>
        <p:spPr>
          <a:xfrm>
            <a:off x="2212532" y="3147392"/>
            <a:ext cx="7766936" cy="1646302"/>
          </a:xfrm>
        </p:spPr>
        <p:txBody>
          <a:bodyPr/>
          <a:lstStyle/>
          <a:p>
            <a:pPr algn="ctr"/>
            <a:r>
              <a:rPr lang="es-ES" sz="6400" dirty="0"/>
              <a:t>Muchas gracias</a:t>
            </a:r>
            <a:br>
              <a:rPr lang="es-ES" sz="6400" dirty="0"/>
            </a:br>
            <a:br>
              <a:rPr lang="es-ES" sz="6400" dirty="0"/>
            </a:br>
            <a:r>
              <a:rPr lang="es-ES" sz="6400" dirty="0"/>
              <a:t>FIN.</a:t>
            </a:r>
            <a:endParaRPr lang="es-AR" sz="6400" dirty="0"/>
          </a:p>
        </p:txBody>
      </p:sp>
      <p:pic>
        <p:nvPicPr>
          <p:cNvPr id="3" name="Imagen 2">
            <a:extLst>
              <a:ext uri="{FF2B5EF4-FFF2-40B4-BE49-F238E27FC236}">
                <a16:creationId xmlns:a16="http://schemas.microsoft.com/office/drawing/2014/main" id="{4644C4C0-40A2-46C3-9F9E-E66C27AEB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2" y="5962327"/>
            <a:ext cx="3233530" cy="895673"/>
          </a:xfrm>
          <a:prstGeom prst="rect">
            <a:avLst/>
          </a:prstGeom>
        </p:spPr>
      </p:pic>
      <p:sp>
        <p:nvSpPr>
          <p:cNvPr id="4" name="Rectángulo 3">
            <a:extLst>
              <a:ext uri="{FF2B5EF4-FFF2-40B4-BE49-F238E27FC236}">
                <a16:creationId xmlns:a16="http://schemas.microsoft.com/office/drawing/2014/main" id="{4A598C75-040D-4BCE-AC13-44990240DFF8}"/>
              </a:ext>
            </a:extLst>
          </p:cNvPr>
          <p:cNvSpPr/>
          <p:nvPr/>
        </p:nvSpPr>
        <p:spPr>
          <a:xfrm>
            <a:off x="9564358" y="6211669"/>
            <a:ext cx="2627642" cy="646331"/>
          </a:xfrm>
          <a:prstGeom prst="rect">
            <a:avLst/>
          </a:prstGeom>
        </p:spPr>
        <p:txBody>
          <a:bodyPr wrap="none">
            <a:spAutoFit/>
          </a:bodyPr>
          <a:lstStyle/>
          <a:p>
            <a:r>
              <a:rPr lang="es-ES" dirty="0"/>
              <a:t>por:</a:t>
            </a:r>
          </a:p>
          <a:p>
            <a:r>
              <a:rPr lang="es-ES" dirty="0"/>
              <a:t>	 Federico Ramadan</a:t>
            </a:r>
            <a:endParaRPr lang="es-AR" dirty="0"/>
          </a:p>
        </p:txBody>
      </p:sp>
    </p:spTree>
    <p:extLst>
      <p:ext uri="{BB962C8B-B14F-4D97-AF65-F5344CB8AC3E}">
        <p14:creationId xmlns:p14="http://schemas.microsoft.com/office/powerpoint/2010/main" val="155386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4" y="156238"/>
            <a:ext cx="8596668" cy="1320800"/>
          </a:xfrm>
        </p:spPr>
        <p:txBody>
          <a:bodyPr>
            <a:normAutofit/>
          </a:bodyPr>
          <a:lstStyle/>
          <a:p>
            <a:pPr algn="ctr"/>
            <a:r>
              <a:rPr lang="es-AR" sz="5400" b="1" dirty="0"/>
              <a:t>Publico Objetivo</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p:txBody>
          <a:bodyPr>
            <a:noAutofit/>
          </a:bodyPr>
          <a:lstStyle/>
          <a:p>
            <a:pPr algn="just"/>
            <a:r>
              <a:rPr lang="es-ES" sz="2400" dirty="0"/>
              <a:t>El público objetivo al que va orientado este </a:t>
            </a:r>
            <a:r>
              <a:rPr lang="es-ES" sz="2400" dirty="0" err="1"/>
              <a:t>dataframe</a:t>
            </a:r>
            <a:r>
              <a:rPr lang="es-ES" sz="2400" dirty="0"/>
              <a:t> es conformado por profesionales y equipos dedicados a la prevención y detección de fraudes en entidades financieras, así como a la aplicación de técnicas de análisis de datos y aprendizaje automático para mejorar la seguridad en transacciones financieras.</a:t>
            </a:r>
            <a:endParaRPr lang="es-AR" sz="2400" dirty="0"/>
          </a:p>
        </p:txBody>
      </p:sp>
    </p:spTree>
    <p:extLst>
      <p:ext uri="{BB962C8B-B14F-4D97-AF65-F5344CB8AC3E}">
        <p14:creationId xmlns:p14="http://schemas.microsoft.com/office/powerpoint/2010/main" val="8962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p:txBody>
          <a:bodyPr/>
          <a:lstStyle/>
          <a:p>
            <a:r>
              <a:rPr lang="es-AR" b="1" dirty="0"/>
              <a:t>Objetivo a conseguir</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p:txBody>
          <a:bodyPr>
            <a:normAutofit/>
          </a:bodyPr>
          <a:lstStyle/>
          <a:p>
            <a:pPr marL="0" indent="0" algn="just">
              <a:buNone/>
            </a:pPr>
            <a:r>
              <a:rPr lang="es-ES" dirty="0"/>
              <a:t>El objetivo principal de este informe es responder a las siguientes preguntas de investigación:</a:t>
            </a:r>
          </a:p>
          <a:p>
            <a:pPr algn="just"/>
            <a:endParaRPr lang="es-ES" dirty="0"/>
          </a:p>
          <a:p>
            <a:pPr algn="just"/>
            <a:r>
              <a:rPr lang="es-ES" dirty="0"/>
              <a:t>¿Es posible identificar patrones o tendencias que indiquen la presencia de actividades fraudulentas?</a:t>
            </a:r>
          </a:p>
          <a:p>
            <a:pPr algn="just"/>
            <a:r>
              <a:rPr lang="es-ES" dirty="0"/>
              <a:t>¿Cuáles son las características distintivas de las transacciones fraudulentas en comparación con las transacciones normales?</a:t>
            </a:r>
          </a:p>
          <a:p>
            <a:pPr algn="just"/>
            <a:r>
              <a:rPr lang="es-ES" dirty="0"/>
              <a:t>¿Existe alguna correlación entre el tiempo de la transacción y la probabilidad de fraude?</a:t>
            </a:r>
          </a:p>
        </p:txBody>
      </p:sp>
    </p:spTree>
    <p:extLst>
      <p:ext uri="{BB962C8B-B14F-4D97-AF65-F5344CB8AC3E}">
        <p14:creationId xmlns:p14="http://schemas.microsoft.com/office/powerpoint/2010/main" val="11921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3" y="238539"/>
            <a:ext cx="8596668" cy="1320800"/>
          </a:xfrm>
        </p:spPr>
        <p:txBody>
          <a:bodyPr>
            <a:normAutofit/>
          </a:bodyPr>
          <a:lstStyle/>
          <a:p>
            <a:pPr algn="ctr"/>
            <a:r>
              <a:rPr lang="es-AR" sz="5400" b="1" dirty="0"/>
              <a:t>Exploración de Datos:</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490542" y="1418468"/>
            <a:ext cx="8970249" cy="4485376"/>
          </a:xfrm>
        </p:spPr>
        <p:txBody>
          <a:bodyPr>
            <a:normAutofit fontScale="92500"/>
          </a:bodyPr>
          <a:lstStyle/>
          <a:p>
            <a:pPr algn="just"/>
            <a:r>
              <a:rPr lang="es-ES" dirty="0"/>
              <a:t>Comenzaremos primero, por realizar una exploración de datos para comprender la estructura de nuestro conjunto.</a:t>
            </a:r>
          </a:p>
          <a:p>
            <a:pPr algn="just"/>
            <a:endParaRPr lang="es-ES" dirty="0"/>
          </a:p>
          <a:p>
            <a:pPr algn="just"/>
            <a:r>
              <a:rPr lang="es-ES" dirty="0"/>
              <a:t>En este informe, se presenta un análisis exhaustivo de un conjunto de datos que contiene información sobre transacciones financieras con el objetivo de detectar fraudes, los datos están “anonimizados” para resguardar la información personal de los clientes.</a:t>
            </a:r>
          </a:p>
          <a:p>
            <a:pPr algn="just"/>
            <a:endParaRPr lang="es-ES" dirty="0"/>
          </a:p>
          <a:p>
            <a:pPr algn="just"/>
            <a:r>
              <a:rPr lang="es-ES" dirty="0"/>
              <a:t>Este proporciona detalles sobre diversas variables, como el tiempo de la transacción, características específicas de la misma y el monto involucrado.</a:t>
            </a:r>
          </a:p>
          <a:p>
            <a:pPr algn="just"/>
            <a:endParaRPr lang="es-ES" dirty="0"/>
          </a:p>
          <a:p>
            <a:pPr algn="just"/>
            <a:r>
              <a:rPr lang="es-ES" dirty="0"/>
              <a:t> Y concluiremos con el uso de técnicas de aprendizaje automático, donde se buscara identificar patrones y características distintivas que permitan la detección eficiente de transacciones fraudulentas y la mitigar esos de riesgos en el ámbito financiero.</a:t>
            </a:r>
          </a:p>
          <a:p>
            <a:endParaRPr lang="es-AR" dirty="0"/>
          </a:p>
        </p:txBody>
      </p:sp>
    </p:spTree>
    <p:extLst>
      <p:ext uri="{BB962C8B-B14F-4D97-AF65-F5344CB8AC3E}">
        <p14:creationId xmlns:p14="http://schemas.microsoft.com/office/powerpoint/2010/main" val="360222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14EA6-57B1-4DF6-8220-D4E7D8651B9F}"/>
              </a:ext>
            </a:extLst>
          </p:cNvPr>
          <p:cNvSpPr>
            <a:spLocks noGrp="1"/>
          </p:cNvSpPr>
          <p:nvPr>
            <p:ph type="title"/>
          </p:nvPr>
        </p:nvSpPr>
        <p:spPr/>
        <p:txBody>
          <a:bodyPr>
            <a:normAutofit/>
          </a:bodyPr>
          <a:lstStyle/>
          <a:p>
            <a:pPr algn="ctr"/>
            <a:r>
              <a:rPr lang="es-ES" sz="5400" dirty="0"/>
              <a:t>Tipos de Datos</a:t>
            </a:r>
            <a:endParaRPr lang="es-AR" sz="5400" dirty="0"/>
          </a:p>
        </p:txBody>
      </p:sp>
      <p:sp>
        <p:nvSpPr>
          <p:cNvPr id="3" name="Marcador de contenido 2">
            <a:extLst>
              <a:ext uri="{FF2B5EF4-FFF2-40B4-BE49-F238E27FC236}">
                <a16:creationId xmlns:a16="http://schemas.microsoft.com/office/drawing/2014/main" id="{FF58211B-2D78-4629-9D72-1A322195E287}"/>
              </a:ext>
            </a:extLst>
          </p:cNvPr>
          <p:cNvSpPr>
            <a:spLocks noGrp="1"/>
          </p:cNvSpPr>
          <p:nvPr>
            <p:ph idx="1"/>
          </p:nvPr>
        </p:nvSpPr>
        <p:spPr/>
        <p:txBody>
          <a:bodyPr/>
          <a:lstStyle/>
          <a:p>
            <a:r>
              <a:rPr lang="es-ES" dirty="0"/>
              <a:t>En este Set de Datos contamos con:</a:t>
            </a:r>
          </a:p>
          <a:p>
            <a:pPr marL="0" indent="0">
              <a:buNone/>
            </a:pPr>
            <a:endParaRPr lang="es-AR" dirty="0"/>
          </a:p>
          <a:p>
            <a:pPr marL="0" indent="0">
              <a:buNone/>
            </a:pPr>
            <a:r>
              <a:rPr lang="es-AR" dirty="0"/>
              <a:t>	Datos de tipo: </a:t>
            </a:r>
          </a:p>
          <a:p>
            <a:pPr marL="0" indent="0">
              <a:buNone/>
            </a:pPr>
            <a:endParaRPr lang="es-AR" dirty="0"/>
          </a:p>
          <a:p>
            <a:pPr algn="ctr">
              <a:buFont typeface="Wingdings" panose="05000000000000000000" pitchFamily="2" charset="2"/>
              <a:buChar char="q"/>
            </a:pPr>
            <a:r>
              <a:rPr lang="es-AR" dirty="0"/>
              <a:t>datetime64[</a:t>
            </a:r>
            <a:r>
              <a:rPr lang="es-AR" dirty="0" err="1"/>
              <a:t>ns</a:t>
            </a:r>
            <a:r>
              <a:rPr lang="es-AR" dirty="0"/>
              <a:t>]</a:t>
            </a:r>
          </a:p>
          <a:p>
            <a:pPr algn="ctr">
              <a:buFont typeface="Wingdings" panose="05000000000000000000" pitchFamily="2" charset="2"/>
              <a:buChar char="q"/>
            </a:pPr>
            <a:r>
              <a:rPr lang="es-AR" dirty="0"/>
              <a:t>Float64</a:t>
            </a:r>
          </a:p>
          <a:p>
            <a:pPr algn="ctr">
              <a:buFont typeface="Wingdings" panose="05000000000000000000" pitchFamily="2" charset="2"/>
              <a:buChar char="q"/>
            </a:pPr>
            <a:r>
              <a:rPr lang="es-AR" dirty="0"/>
              <a:t>int64</a:t>
            </a:r>
            <a:endParaRPr lang="es-ES" dirty="0"/>
          </a:p>
        </p:txBody>
      </p:sp>
    </p:spTree>
    <p:extLst>
      <p:ext uri="{BB962C8B-B14F-4D97-AF65-F5344CB8AC3E}">
        <p14:creationId xmlns:p14="http://schemas.microsoft.com/office/powerpoint/2010/main" val="232017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5583BAE0-81E1-484D-99DD-DAB9F7B4A3F8}"/>
              </a:ext>
            </a:extLst>
          </p:cNvPr>
          <p:cNvSpPr>
            <a:spLocks noGrp="1"/>
          </p:cNvSpPr>
          <p:nvPr>
            <p:ph type="title"/>
          </p:nvPr>
        </p:nvSpPr>
        <p:spPr>
          <a:xfrm>
            <a:off x="818869" y="119271"/>
            <a:ext cx="8081307" cy="591552"/>
          </a:xfrm>
        </p:spPr>
        <p:txBody>
          <a:bodyPr>
            <a:noAutofit/>
          </a:bodyPr>
          <a:lstStyle/>
          <a:p>
            <a:r>
              <a:rPr lang="es-ES" dirty="0"/>
              <a:t>División en Grupos</a:t>
            </a:r>
            <a:endParaRPr lang="es-AR" dirty="0"/>
          </a:p>
        </p:txBody>
      </p:sp>
      <p:sp>
        <p:nvSpPr>
          <p:cNvPr id="16" name="Marcador de texto 15">
            <a:extLst>
              <a:ext uri="{FF2B5EF4-FFF2-40B4-BE49-F238E27FC236}">
                <a16:creationId xmlns:a16="http://schemas.microsoft.com/office/drawing/2014/main" id="{9E7EF528-12AE-4E70-AFBA-EDC9E2FD5953}"/>
              </a:ext>
            </a:extLst>
          </p:cNvPr>
          <p:cNvSpPr>
            <a:spLocks noGrp="1"/>
          </p:cNvSpPr>
          <p:nvPr>
            <p:ph type="body" idx="1"/>
          </p:nvPr>
        </p:nvSpPr>
        <p:spPr>
          <a:xfrm>
            <a:off x="818869" y="954157"/>
            <a:ext cx="8547652" cy="2186607"/>
          </a:xfrm>
        </p:spPr>
        <p:txBody>
          <a:bodyPr>
            <a:normAutofit/>
          </a:bodyPr>
          <a:lstStyle/>
          <a:p>
            <a:pPr algn="just"/>
            <a:r>
              <a:rPr lang="es-ES" sz="1800" dirty="0"/>
              <a:t>Utilizando el algoritmo de K-</a:t>
            </a:r>
            <a:r>
              <a:rPr lang="es-ES" sz="1800" dirty="0" err="1"/>
              <a:t>means</a:t>
            </a:r>
            <a:r>
              <a:rPr lang="es-ES" sz="1800" dirty="0"/>
              <a:t>.</a:t>
            </a:r>
          </a:p>
          <a:p>
            <a:pPr algn="just"/>
            <a:r>
              <a:rPr lang="es-ES" sz="1800" dirty="0"/>
              <a:t>Podremos observar que hay algunas transacciones fraudulentas, si bien en su mayoría no lo son, podemos confirmar que claramente hay dos grupos de transacciones, “Fraudulentas” (de color amarillento) y “No Fraudulentas” (de color morado).</a:t>
            </a:r>
            <a:endParaRPr lang="es-AR" sz="1800" dirty="0"/>
          </a:p>
        </p:txBody>
      </p:sp>
      <p:pic>
        <p:nvPicPr>
          <p:cNvPr id="15" name="Marcador de contenido 14">
            <a:extLst>
              <a:ext uri="{FF2B5EF4-FFF2-40B4-BE49-F238E27FC236}">
                <a16:creationId xmlns:a16="http://schemas.microsoft.com/office/drawing/2014/main" id="{2497D993-68A3-4B17-937A-3C77A922DA5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18869" y="2604891"/>
            <a:ext cx="7798238" cy="4253109"/>
          </a:xfrm>
        </p:spPr>
      </p:pic>
    </p:spTree>
    <p:extLst>
      <p:ext uri="{BB962C8B-B14F-4D97-AF65-F5344CB8AC3E}">
        <p14:creationId xmlns:p14="http://schemas.microsoft.com/office/powerpoint/2010/main" val="55730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CA3DE-6085-43C9-B3B5-D9AA159647A2}"/>
              </a:ext>
            </a:extLst>
          </p:cNvPr>
          <p:cNvSpPr>
            <a:spLocks noGrp="1"/>
          </p:cNvSpPr>
          <p:nvPr>
            <p:ph type="title"/>
          </p:nvPr>
        </p:nvSpPr>
        <p:spPr>
          <a:xfrm>
            <a:off x="1577009" y="190704"/>
            <a:ext cx="7803442" cy="2173357"/>
          </a:xfrm>
        </p:spPr>
        <p:txBody>
          <a:bodyPr>
            <a:normAutofit fontScale="90000"/>
          </a:bodyPr>
          <a:lstStyle/>
          <a:p>
            <a:pPr algn="just"/>
            <a:r>
              <a:rPr lang="es-ES" sz="1800" b="1" dirty="0">
                <a:solidFill>
                  <a:schemeClr val="tx1"/>
                </a:solidFill>
              </a:rPr>
              <a:t>Como observaremos en los gráficos existe una fuerte correlación entre las horas de transacción, la clase y los montos realizados.</a:t>
            </a:r>
            <a:br>
              <a:rPr lang="es-ES" sz="1800" b="1" dirty="0">
                <a:solidFill>
                  <a:schemeClr val="tx1"/>
                </a:solidFill>
              </a:rPr>
            </a:br>
            <a:br>
              <a:rPr lang="es-ES" sz="1800" b="1" dirty="0">
                <a:solidFill>
                  <a:schemeClr val="tx1"/>
                </a:solidFill>
              </a:rPr>
            </a:br>
            <a:r>
              <a:rPr lang="es-ES" sz="1800" b="1" dirty="0">
                <a:solidFill>
                  <a:schemeClr val="tx1"/>
                </a:solidFill>
              </a:rPr>
              <a:t>A su vez, Analizamos que las actividades fraudulentas muestren patrones distintos de transacciones en comparación con las transacciones normales.</a:t>
            </a:r>
            <a:br>
              <a:rPr lang="es-ES" sz="1800" b="1" dirty="0">
                <a:solidFill>
                  <a:schemeClr val="tx1"/>
                </a:solidFill>
              </a:rPr>
            </a:br>
            <a:br>
              <a:rPr lang="es-ES" sz="1800" b="1" dirty="0">
                <a:solidFill>
                  <a:schemeClr val="tx1"/>
                </a:solidFill>
              </a:rPr>
            </a:br>
            <a:r>
              <a:rPr lang="es-ES" sz="1800" b="1" dirty="0">
                <a:solidFill>
                  <a:schemeClr val="tx1"/>
                </a:solidFill>
              </a:rPr>
              <a:t>Como vemos hay un aumento significativo de transacciones fraudulentas durante ciertas horas del día en comparación con las transacciones normales.</a:t>
            </a:r>
            <a:br>
              <a:rPr lang="es-AR" sz="1800" dirty="0"/>
            </a:br>
            <a:endParaRPr lang="es-ES" sz="1800" dirty="0"/>
          </a:p>
        </p:txBody>
      </p:sp>
      <p:pic>
        <p:nvPicPr>
          <p:cNvPr id="6" name="Marcador de contenido 5">
            <a:extLst>
              <a:ext uri="{FF2B5EF4-FFF2-40B4-BE49-F238E27FC236}">
                <a16:creationId xmlns:a16="http://schemas.microsoft.com/office/drawing/2014/main" id="{6BE28405-2355-409D-870E-EA840C3A92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2364061"/>
            <a:ext cx="6113891" cy="4493940"/>
          </a:xfrm>
        </p:spPr>
      </p:pic>
      <p:pic>
        <p:nvPicPr>
          <p:cNvPr id="12" name="Marcador de contenido 11">
            <a:extLst>
              <a:ext uri="{FF2B5EF4-FFF2-40B4-BE49-F238E27FC236}">
                <a16:creationId xmlns:a16="http://schemas.microsoft.com/office/drawing/2014/main" id="{7371BFAA-8B21-4760-94DF-EDA1387A6EF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02364" y="2440388"/>
            <a:ext cx="6378959" cy="4417612"/>
          </a:xfrm>
        </p:spPr>
      </p:pic>
    </p:spTree>
    <p:extLst>
      <p:ext uri="{BB962C8B-B14F-4D97-AF65-F5344CB8AC3E}">
        <p14:creationId xmlns:p14="http://schemas.microsoft.com/office/powerpoint/2010/main" val="89917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3" y="238539"/>
            <a:ext cx="8596668" cy="1320800"/>
          </a:xfrm>
        </p:spPr>
        <p:txBody>
          <a:bodyPr>
            <a:normAutofit/>
          </a:bodyPr>
          <a:lstStyle/>
          <a:p>
            <a:pPr algn="ctr"/>
            <a:r>
              <a:rPr lang="es-ES" sz="5400" b="1" dirty="0"/>
              <a:t>Data </a:t>
            </a:r>
            <a:r>
              <a:rPr lang="es-ES" sz="5400" b="1" dirty="0" err="1"/>
              <a:t>Wrangling</a:t>
            </a:r>
            <a:endParaRPr lang="es-AR" sz="5400" b="1" dirty="0"/>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490542" y="1418468"/>
            <a:ext cx="8970249" cy="4485376"/>
          </a:xfrm>
        </p:spPr>
        <p:txBody>
          <a:bodyPr>
            <a:normAutofit/>
          </a:bodyPr>
          <a:lstStyle/>
          <a:p>
            <a:r>
              <a:rPr lang="es-ES" dirty="0"/>
              <a:t>En este apartado realizaremos una limpieza de datos para ayudar a las proyecciones y análisis de los mismos, con el fin de ampliar la información ya prevista, y ayudar al algoritmo elegido con datos mas certeros y sin "suciedad",  y sin repeticiones de los mismos.</a:t>
            </a:r>
          </a:p>
          <a:p>
            <a:endParaRPr lang="es-ES" dirty="0"/>
          </a:p>
          <a:p>
            <a:r>
              <a:rPr lang="es-ES" dirty="0"/>
              <a:t>Esta buena practica nos dejara una visual mas “Limpia” de los datos.</a:t>
            </a:r>
          </a:p>
          <a:p>
            <a:endParaRPr lang="es-ES" dirty="0"/>
          </a:p>
          <a:p>
            <a:r>
              <a:rPr lang="es-ES" dirty="0"/>
              <a:t>Generaremos columnas calculadas, para facilitar las vistas y la información a los diferentes interesados del proyecto, dando una mayor robustez a la información ya provenida. (se obtiene por ejemplo: diferencia de tiempo, monto normalizado, promedio del monto por hora del </a:t>
            </a:r>
            <a:r>
              <a:rPr lang="es-ES" dirty="0" err="1"/>
              <a:t>dia</a:t>
            </a:r>
            <a:r>
              <a:rPr lang="es-ES" dirty="0"/>
              <a:t>, etc.)</a:t>
            </a:r>
          </a:p>
        </p:txBody>
      </p:sp>
    </p:spTree>
    <p:extLst>
      <p:ext uri="{BB962C8B-B14F-4D97-AF65-F5344CB8AC3E}">
        <p14:creationId xmlns:p14="http://schemas.microsoft.com/office/powerpoint/2010/main" val="7195724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4079</TotalTime>
  <Words>1395</Words>
  <Application>Microsoft Office PowerPoint</Application>
  <PresentationFormat>Panorámica</PresentationFormat>
  <Paragraphs>95</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Courier New</vt:lpstr>
      <vt:lpstr>Trebuchet MS</vt:lpstr>
      <vt:lpstr>Wingdings</vt:lpstr>
      <vt:lpstr>Wingdings 3</vt:lpstr>
      <vt:lpstr>Faceta</vt:lpstr>
      <vt:lpstr>"Análisis de Fraude crediticio"</vt:lpstr>
      <vt:lpstr>Introducción.</vt:lpstr>
      <vt:lpstr>Publico Objetivo</vt:lpstr>
      <vt:lpstr>Objetivo a conseguir</vt:lpstr>
      <vt:lpstr>Exploración de Datos:</vt:lpstr>
      <vt:lpstr>Tipos de Datos</vt:lpstr>
      <vt:lpstr>División en Grupos</vt:lpstr>
      <vt:lpstr>Como observaremos en los gráficos existe una fuerte correlación entre las horas de transacción, la clase y los montos realizados.  A su vez, Analizamos que las actividades fraudulentas muestren patrones distintos de transacciones en comparación con las transacciones normales.  Como vemos hay un aumento significativo de transacciones fraudulentas durante ciertas horas del día en comparación con las transacciones normales. </vt:lpstr>
      <vt:lpstr>Data Wrangling</vt:lpstr>
      <vt:lpstr>APIS y Geolocalización</vt:lpstr>
      <vt:lpstr>Implementación de Machine Learning</vt:lpstr>
      <vt:lpstr>Primeras Conclusiones:</vt:lpstr>
      <vt:lpstr>Aplicando Submuestreo de “NEARMISS”</vt:lpstr>
      <vt:lpstr>Segundas Conclusiones:</vt:lpstr>
      <vt:lpstr>Feature Engineering</vt:lpstr>
      <vt:lpstr>Presentación de PowerPoint</vt:lpstr>
      <vt:lpstr>Conclusiones Finales:</vt:lpstr>
      <vt:lpstr>Cross Validation</vt:lpstr>
      <vt:lpstr>Conclusiones Finales</vt:lpstr>
      <vt:lpstr>Reflexion:</vt:lpstr>
      <vt:lpstr>Muchas gracias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 Fraude crediticio"</dc:title>
  <dc:creator>Feche Ramadan</dc:creator>
  <cp:lastModifiedBy>Feche Ramadan</cp:lastModifiedBy>
  <cp:revision>34</cp:revision>
  <dcterms:created xsi:type="dcterms:W3CDTF">2023-10-01T04:41:51Z</dcterms:created>
  <dcterms:modified xsi:type="dcterms:W3CDTF">2023-11-23T21:08:08Z</dcterms:modified>
</cp:coreProperties>
</file>