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4e178c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4e178c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a4e178c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a4e178c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a4e178cb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a4e178cb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a4e178cb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a4e178c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a4e178cb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a4e178cb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a4e178c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a4e178c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42854d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42854d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a42854d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a42854d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a4e178c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a4e178c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a42854d3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a42854d3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a42854d3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a42854d3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a42854d3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a42854d3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a42854d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a42854d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a4e178c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a4e178c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Leakage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Fuga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700"/>
              <a:t>prueba de diagnóstico para predecir una condición médica específica</a:t>
            </a:r>
            <a:endParaRPr sz="1700"/>
          </a:p>
          <a:p>
            <a:pPr indent="0" lvl="0" marL="0" rtl="0" algn="l">
              <a:spcBef>
                <a:spcPts val="1200"/>
              </a:spcBef>
              <a:spcAft>
                <a:spcPts val="1200"/>
              </a:spcAft>
              <a:buNone/>
            </a:pPr>
            <a:r>
              <a:rPr lang="es-419" sz="1700"/>
              <a:t>una variable binaria en el conjunto de datos existente de pacientes que indica si el paciente se sometió o no a una cirugía para esa enfermedad. Claramente, una característica como esta sería un excelente predictor de la condición médica.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pic>
        <p:nvPicPr>
          <p:cNvPr id="147" name="Google Shape;147;p23"/>
          <p:cNvPicPr preferRelativeResize="0"/>
          <p:nvPr/>
        </p:nvPicPr>
        <p:blipFill>
          <a:blip r:embed="rId3">
            <a:alphaModFix/>
          </a:blip>
          <a:stretch>
            <a:fillRect/>
          </a:stretch>
        </p:blipFill>
        <p:spPr>
          <a:xfrm>
            <a:off x="1412863" y="2314575"/>
            <a:ext cx="6318275" cy="150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Un tipo diferente de filtración ocurre cuando no se tiene cuidado de distinguir los datos de entrenamiento de los datos de validación/prueba.</a:t>
            </a:r>
            <a:endParaRPr sz="1700"/>
          </a:p>
          <a:p>
            <a:pPr indent="0" lvl="0" marL="0" rtl="0" algn="l">
              <a:spcBef>
                <a:spcPts val="1200"/>
              </a:spcBef>
              <a:spcAft>
                <a:spcPts val="0"/>
              </a:spcAft>
              <a:buNone/>
            </a:pPr>
            <a:r>
              <a:rPr b="1" lang="es-419" sz="1700"/>
              <a:t>L</a:t>
            </a:r>
            <a:r>
              <a:rPr b="1" lang="es-419" sz="1700"/>
              <a:t>a validación debe ser una medida de cómo se desempeña el modelo en datos que no ha considerado previamente.</a:t>
            </a:r>
            <a:r>
              <a:rPr lang="es-419" sz="1700"/>
              <a:t> Este proceso se podría dañar de maneras sutiles si los datos de validación afectan el comportamiento del preprocesamiento. A esto se le llama </a:t>
            </a:r>
            <a:r>
              <a:rPr b="1" lang="es-419" sz="1700"/>
              <a:t>contaminación de entrenamiento-prueba.</a:t>
            </a:r>
            <a:endParaRPr b="1"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s-419" sz="1702"/>
              <a:t>Por ejemplo, se ejecuta el preprocesamiento (como ajustar un imputador para valores faltantes) antes de llamar a train_test_split(). El modelo puede obtener buenos puntajes de validación, pero puede desempeñarse mal en la implementación.</a:t>
            </a:r>
            <a:endParaRPr sz="1702"/>
          </a:p>
          <a:p>
            <a:pPr indent="0" lvl="0" marL="0" rtl="0" algn="l">
              <a:lnSpc>
                <a:spcPct val="95000"/>
              </a:lnSpc>
              <a:spcBef>
                <a:spcPts val="1200"/>
              </a:spcBef>
              <a:spcAft>
                <a:spcPts val="0"/>
              </a:spcAft>
              <a:buSzPts val="1018"/>
              <a:buNone/>
            </a:pPr>
            <a:r>
              <a:rPr lang="es-419" sz="1702"/>
              <a:t>Se han incorporado datos de la validación o los datos de prueba en el entrenamiento. Si la ingeniería de características es más compleja, puede ser más riesgoso.</a:t>
            </a:r>
            <a:endParaRPr sz="1702"/>
          </a:p>
          <a:p>
            <a:pPr indent="0" lvl="0" marL="0" rtl="0" algn="l">
              <a:lnSpc>
                <a:spcPct val="95000"/>
              </a:lnSpc>
              <a:spcBef>
                <a:spcPts val="1200"/>
              </a:spcBef>
              <a:spcAft>
                <a:spcPts val="1200"/>
              </a:spcAft>
              <a:buSzPts val="1018"/>
              <a:buNone/>
            </a:pPr>
            <a:r>
              <a:t/>
            </a:r>
            <a:endParaRPr sz="170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contaminación train-test</a:t>
            </a:r>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1018"/>
              <a:buFont typeface="Arial"/>
              <a:buNone/>
            </a:pPr>
            <a:r>
              <a:rPr lang="es-419" sz="1702"/>
              <a:t>Si la validación se basa en una simple división entrenamiento-prueba, se debe excluir los datos de validación de cualquier tipo de ajuste, incluido el ajuste de pasos de preprocesamiento.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Prevención de fuga</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s-419" sz="1700"/>
              <a:t>Correcta división de train - test. Los pipelines de scikit-learn pueden ayudar.</a:t>
            </a:r>
            <a:endParaRPr sz="1700"/>
          </a:p>
          <a:p>
            <a:pPr indent="-336550" lvl="0" marL="457200" rtl="0" algn="l">
              <a:spcBef>
                <a:spcPts val="0"/>
              </a:spcBef>
              <a:spcAft>
                <a:spcPts val="0"/>
              </a:spcAft>
              <a:buSzPts val="1700"/>
              <a:buChar char="●"/>
            </a:pPr>
            <a:r>
              <a:rPr lang="es-419" sz="1700"/>
              <a:t>Analizar si las características estarán disponibles en tiempo real. Si no lo están, removerlas.</a:t>
            </a:r>
            <a:endParaRPr sz="1700"/>
          </a:p>
          <a:p>
            <a:pPr indent="-336550" lvl="0" marL="457200" rtl="0" algn="l">
              <a:spcBef>
                <a:spcPts val="0"/>
              </a:spcBef>
              <a:spcAft>
                <a:spcPts val="0"/>
              </a:spcAft>
              <a:buSzPts val="1700"/>
              <a:buChar char="●"/>
            </a:pPr>
            <a:r>
              <a:rPr lang="es-419" sz="1700"/>
              <a:t>En caso de que las variables sean leaky pero no se pueda desprender de ellas (caso temperatura en consumo de demanda) analizar el error de predicción con el error de pronóstico.</a:t>
            </a:r>
            <a:endParaRPr sz="1700"/>
          </a:p>
          <a:p>
            <a:pPr indent="-336550" lvl="0" marL="457200" rtl="0" algn="l">
              <a:spcBef>
                <a:spcPts val="0"/>
              </a:spcBef>
              <a:spcAft>
                <a:spcPts val="0"/>
              </a:spcAft>
              <a:buSzPts val="1700"/>
              <a:buChar char="●"/>
            </a:pPr>
            <a:r>
              <a:rPr lang="es-419" sz="1700"/>
              <a:t>Añadir ruido a las variables puede ser beneficioso.</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242424"/>
                </a:solidFill>
                <a:highlight>
                  <a:srgbClr val="FFFFFF"/>
                </a:highlight>
              </a:rPr>
              <a:t>Cuando el conjunto de datos contiene datos relevantes, pero no se pueden obtener datos similares cuando los modelos se utilizan para predicciones, se produce una fuga (o filtración) de datos. Esto da como resultado un gran éxito en el conjunto de datos de entrenamiento (y posiblemente incluso en la precisión de la validación/testeo), pero una falta de rendimiento en producción.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242424"/>
              </a:buClr>
              <a:buSzPts val="1700"/>
              <a:buChar char="●"/>
            </a:pPr>
            <a:r>
              <a:rPr lang="es-419" sz="1700">
                <a:solidFill>
                  <a:srgbClr val="242424"/>
                </a:solidFill>
                <a:highlight>
                  <a:srgbClr val="FFFFFF"/>
                </a:highlight>
              </a:rPr>
              <a:t>es la situación en la que los datos utilizados para entrenar un algoritmo de aprendizaje automático contienen información adicional inesperada sobre el tema que se está estimando. </a:t>
            </a:r>
            <a:endParaRPr sz="1700">
              <a:solidFill>
                <a:srgbClr val="242424"/>
              </a:solidFill>
              <a:highlight>
                <a:srgbClr val="FFFFFF"/>
              </a:highlight>
            </a:endParaRPr>
          </a:p>
          <a:p>
            <a:pPr indent="-336550" lvl="0" marL="457200" rtl="0" algn="l">
              <a:spcBef>
                <a:spcPts val="0"/>
              </a:spcBef>
              <a:spcAft>
                <a:spcPts val="0"/>
              </a:spcAft>
              <a:buClr>
                <a:srgbClr val="242424"/>
              </a:buClr>
              <a:buSzPts val="1700"/>
              <a:buChar char="●"/>
            </a:pPr>
            <a:r>
              <a:rPr lang="es-419" sz="1700">
                <a:solidFill>
                  <a:srgbClr val="242424"/>
                </a:solidFill>
                <a:highlight>
                  <a:srgbClr val="FFFFFF"/>
                </a:highlight>
              </a:rPr>
              <a:t>se produce cuando durante el aprendizaje se introduce información sobre la etiqueta o el número de destino que no sería legalmente accesible durante el uso real.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pic>
        <p:nvPicPr>
          <p:cNvPr id="105" name="Google Shape;105;p16"/>
          <p:cNvPicPr preferRelativeResize="0"/>
          <p:nvPr/>
        </p:nvPicPr>
        <p:blipFill>
          <a:blip r:embed="rId3">
            <a:alphaModFix/>
          </a:blip>
          <a:stretch>
            <a:fillRect/>
          </a:stretch>
        </p:blipFill>
        <p:spPr>
          <a:xfrm>
            <a:off x="0" y="2473042"/>
            <a:ext cx="9144003" cy="13885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242424"/>
                </a:solidFill>
                <a:highlight>
                  <a:srgbClr val="FFFFFF"/>
                </a:highlight>
              </a:rPr>
              <a:t>El ejemplo más ingenuo: si la verdadera etiqueta de un conjunto de datos se incluyera como característica en el modelo.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700"/>
              <a:t>predicción de consumo de energía eléctrica, con temperatura como factor determinante.</a:t>
            </a:r>
            <a:endParaRPr b="1" sz="1700"/>
          </a:p>
          <a:p>
            <a:pPr indent="0" lvl="0" marL="0" rtl="0" algn="l">
              <a:spcBef>
                <a:spcPts val="1200"/>
              </a:spcBef>
              <a:spcAft>
                <a:spcPts val="0"/>
              </a:spcAft>
              <a:buNone/>
            </a:pPr>
            <a:r>
              <a:rPr lang="es-419" sz="1700"/>
              <a:t>El entrenamiento se realiza con datos reales de temperatura, pero a la hora de pronosticar solo se cuenta con previsiones de temperatura.</a:t>
            </a:r>
            <a:endParaRPr sz="1700"/>
          </a:p>
          <a:p>
            <a:pPr indent="0" lvl="0" marL="0" rtl="0" algn="l">
              <a:spcBef>
                <a:spcPts val="1200"/>
              </a:spcBef>
              <a:spcAft>
                <a:spcPts val="1200"/>
              </a:spcAft>
              <a:buNone/>
            </a:pPr>
            <a:r>
              <a:rPr lang="es-419" sz="1700"/>
              <a:t>Los posibles errores de previsión de cualquier variable meteorológica puede influir fuertemente en las métricas del modelo en producción.</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s-419" sz="1502"/>
              <a:t>sitio web de venta al por menor y necesitas crear un clasificador para predecir si un usuario se quedará a leer otra página o se irá.</a:t>
            </a:r>
            <a:endParaRPr b="1" sz="1502"/>
          </a:p>
          <a:p>
            <a:pPr indent="0" lvl="0" marL="0" rtl="0" algn="l">
              <a:lnSpc>
                <a:spcPct val="105000"/>
              </a:lnSpc>
              <a:spcBef>
                <a:spcPts val="1200"/>
              </a:spcBef>
              <a:spcAft>
                <a:spcPts val="0"/>
              </a:spcAft>
              <a:buSzPts val="1018"/>
              <a:buNone/>
            </a:pPr>
            <a:r>
              <a:rPr lang="es-419" sz="1502"/>
              <a:t>Si el clasificador predice que van a irse, el sitio web puede mostrar algo que los anime a quedarse y comprar. </a:t>
            </a:r>
            <a:endParaRPr sz="1502"/>
          </a:p>
          <a:p>
            <a:pPr indent="0" lvl="0" marL="0" rtl="0" algn="l">
              <a:lnSpc>
                <a:spcPct val="105000"/>
              </a:lnSpc>
              <a:spcBef>
                <a:spcPts val="1200"/>
              </a:spcBef>
              <a:spcAft>
                <a:spcPts val="0"/>
              </a:spcAft>
              <a:buSzPts val="1018"/>
              <a:buNone/>
            </a:pPr>
            <a:r>
              <a:rPr lang="es-419" sz="1502"/>
              <a:t>La duración general de la sesión del usuario o el número total de páginas vistas durante su visita al sitio son ejemplos de características que contienen información filtrada. </a:t>
            </a:r>
            <a:endParaRPr sz="1502"/>
          </a:p>
          <a:p>
            <a:pPr indent="0" lvl="0" marL="0" rtl="0" algn="l">
              <a:lnSpc>
                <a:spcPct val="105000"/>
              </a:lnSpc>
              <a:spcBef>
                <a:spcPts val="1200"/>
              </a:spcBef>
              <a:spcAft>
                <a:spcPts val="1200"/>
              </a:spcAft>
              <a:buSzPts val="1018"/>
              <a:buNone/>
            </a:pPr>
            <a:r>
              <a:rPr lang="es-419" sz="1502"/>
              <a:t>Durante la fase de postprocesamiento de los datos del registro de visita, por ejemplo, este total se agrega con frecuencia como una nueva columna. Esta característica contiene información sobre las visitas futuras del usuario, como cuántos viajes más hará el usuario. </a:t>
            </a:r>
            <a:endParaRPr sz="15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En una implementación del mundo real, es imposible determinarlo. La característica de duración total de la sesión podría ser reemplazada por una característica de visita a página en sesión, que solo sabe cuántas páginas se han visitado hasta el momento en la sesión, no cuántas quedan.</a:t>
            </a:r>
            <a:endParaRPr sz="17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Fuga de datos: ejemplos</a:t>
            </a:r>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729450" y="2078875"/>
            <a:ext cx="76887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t>Un ejemplo de filtración podría ser intentar predecir si un cliente que visita el sitio web de un banco abrirá una cuenta. Si el registro del usuario incluye un campo de número de cuenta, este campo podría estar en blanco para los usuarios que todavía están navegando por el sitio, pero se llenará una vez que el usuario cree una cuenta. Claramente, el campo de cuenta de usuario no es una característica viable para utilizar en esta situación, ya que puede que no esté disponible mientras el usuario aún esté navegando por el sitio.</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