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5" roundtripDataSignature="AMtx7mhdHLBQdOj8uUvmWyRw+bdjMlnK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4d86247b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4d86247b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54d86247b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54d86247b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1"/>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1"/>
          <p:cNvGrpSpPr/>
          <p:nvPr/>
        </p:nvGrpSpPr>
        <p:grpSpPr>
          <a:xfrm>
            <a:off x="830392" y="1191256"/>
            <a:ext cx="745763" cy="45826"/>
            <a:chOff x="4580561" y="2589004"/>
            <a:chExt cx="1064464" cy="25200"/>
          </a:xfrm>
        </p:grpSpPr>
        <p:sp>
          <p:nvSpPr>
            <p:cNvPr id="12" name="Google Shape;12;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21"/>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3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4" name="Google Shape;74;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5" name="Shape 75"/>
        <p:cNvGrpSpPr/>
        <p:nvPr/>
      </p:nvGrpSpPr>
      <p:grpSpPr>
        <a:xfrm>
          <a:off x="0" y="0"/>
          <a:ext cx="0" cy="0"/>
          <a:chOff x="0" y="0"/>
          <a:chExt cx="0" cy="0"/>
        </a:xfrm>
      </p:grpSpPr>
      <p:grpSp>
        <p:nvGrpSpPr>
          <p:cNvPr id="76" name="Google Shape;76;p31"/>
          <p:cNvGrpSpPr/>
          <p:nvPr/>
        </p:nvGrpSpPr>
        <p:grpSpPr>
          <a:xfrm>
            <a:off x="830392" y="4169130"/>
            <a:ext cx="745763" cy="45826"/>
            <a:chOff x="4580561" y="2589004"/>
            <a:chExt cx="1064464" cy="25200"/>
          </a:xfrm>
        </p:grpSpPr>
        <p:sp>
          <p:nvSpPr>
            <p:cNvPr id="77" name="Google Shape;77;p3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3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3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81" name="Google Shape;81;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2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22"/>
          <p:cNvGrpSpPr/>
          <p:nvPr/>
        </p:nvGrpSpPr>
        <p:grpSpPr>
          <a:xfrm>
            <a:off x="830392" y="1191256"/>
            <a:ext cx="745763" cy="45826"/>
            <a:chOff x="4580561" y="2589004"/>
            <a:chExt cx="1064464" cy="25200"/>
          </a:xfrm>
        </p:grpSpPr>
        <p:sp>
          <p:nvSpPr>
            <p:cNvPr id="20" name="Google Shape;20;p2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2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2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 name="Shape 25"/>
        <p:cNvGrpSpPr/>
        <p:nvPr/>
      </p:nvGrpSpPr>
      <p:grpSpPr>
        <a:xfrm>
          <a:off x="0" y="0"/>
          <a:ext cx="0" cy="0"/>
          <a:chOff x="0" y="0"/>
          <a:chExt cx="0" cy="0"/>
        </a:xfrm>
      </p:grpSpPr>
      <p:sp>
        <p:nvSpPr>
          <p:cNvPr id="26" name="Google Shape;26;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7" name="Shape 27"/>
        <p:cNvGrpSpPr/>
        <p:nvPr/>
      </p:nvGrpSpPr>
      <p:grpSpPr>
        <a:xfrm>
          <a:off x="0" y="0"/>
          <a:ext cx="0" cy="0"/>
          <a:chOff x="0" y="0"/>
          <a:chExt cx="0" cy="0"/>
        </a:xfrm>
      </p:grpSpPr>
      <p:grpSp>
        <p:nvGrpSpPr>
          <p:cNvPr id="28" name="Google Shape;28;p24"/>
          <p:cNvGrpSpPr/>
          <p:nvPr/>
        </p:nvGrpSpPr>
        <p:grpSpPr>
          <a:xfrm>
            <a:off x="830392" y="1191256"/>
            <a:ext cx="745763" cy="45826"/>
            <a:chOff x="4580561" y="2589004"/>
            <a:chExt cx="1064464" cy="25200"/>
          </a:xfrm>
        </p:grpSpPr>
        <p:sp>
          <p:nvSpPr>
            <p:cNvPr id="29" name="Google Shape;29;p2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 name="Google Shape;31;p2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2" name="Google Shape;32;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2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25"/>
          <p:cNvGrpSpPr/>
          <p:nvPr/>
        </p:nvGrpSpPr>
        <p:grpSpPr>
          <a:xfrm>
            <a:off x="830392" y="1191256"/>
            <a:ext cx="745763" cy="45826"/>
            <a:chOff x="4580561" y="2589004"/>
            <a:chExt cx="1064464" cy="25200"/>
          </a:xfrm>
        </p:grpSpPr>
        <p:sp>
          <p:nvSpPr>
            <p:cNvPr id="36" name="Google Shape;36;p2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2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9" name="Google Shape;39;p25"/>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0" name="Google Shape;40;p25"/>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1" name="Google Shape;41;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2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 name="Google Shape;44;p26"/>
          <p:cNvGrpSpPr/>
          <p:nvPr/>
        </p:nvGrpSpPr>
        <p:grpSpPr>
          <a:xfrm>
            <a:off x="830392" y="1191256"/>
            <a:ext cx="745763" cy="45826"/>
            <a:chOff x="4580561" y="2589004"/>
            <a:chExt cx="1064464" cy="25200"/>
          </a:xfrm>
        </p:grpSpPr>
        <p:sp>
          <p:nvSpPr>
            <p:cNvPr id="45" name="Google Shape;45;p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2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8" name="Google Shape;48;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2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 name="Google Shape;51;p27"/>
          <p:cNvGrpSpPr/>
          <p:nvPr/>
        </p:nvGrpSpPr>
        <p:grpSpPr>
          <a:xfrm>
            <a:off x="830392" y="1191256"/>
            <a:ext cx="745763" cy="45826"/>
            <a:chOff x="4580561" y="2589004"/>
            <a:chExt cx="1064464" cy="25200"/>
          </a:xfrm>
        </p:grpSpPr>
        <p:sp>
          <p:nvSpPr>
            <p:cNvPr id="52" name="Google Shape;52;p2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27"/>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5" name="Google Shape;55;p27"/>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6" name="Google Shape;56;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7" name="Shape 57"/>
        <p:cNvGrpSpPr/>
        <p:nvPr/>
      </p:nvGrpSpPr>
      <p:grpSpPr>
        <a:xfrm>
          <a:off x="0" y="0"/>
          <a:ext cx="0" cy="0"/>
          <a:chOff x="0" y="0"/>
          <a:chExt cx="0" cy="0"/>
        </a:xfrm>
      </p:grpSpPr>
      <p:grpSp>
        <p:nvGrpSpPr>
          <p:cNvPr id="58" name="Google Shape;58;p28"/>
          <p:cNvGrpSpPr/>
          <p:nvPr/>
        </p:nvGrpSpPr>
        <p:grpSpPr>
          <a:xfrm>
            <a:off x="830392" y="4169130"/>
            <a:ext cx="745763" cy="45826"/>
            <a:chOff x="4580561" y="2589004"/>
            <a:chExt cx="1064464" cy="25200"/>
          </a:xfrm>
        </p:grpSpPr>
        <p:sp>
          <p:nvSpPr>
            <p:cNvPr id="59" name="Google Shape;59;p2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2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2" name="Google Shape;62;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2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29"/>
          <p:cNvGrpSpPr/>
          <p:nvPr/>
        </p:nvGrpSpPr>
        <p:grpSpPr>
          <a:xfrm>
            <a:off x="830392" y="1191256"/>
            <a:ext cx="745763" cy="45826"/>
            <a:chOff x="4580561" y="2589004"/>
            <a:chExt cx="1064464" cy="25200"/>
          </a:xfrm>
        </p:grpSpPr>
        <p:sp>
          <p:nvSpPr>
            <p:cNvPr id="66" name="Google Shape;66;p2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2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9" name="Google Shape;69;p29"/>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0" name="Google Shape;70;p29"/>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1" name="Google Shape;71;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s-419"/>
              <a:t>Explicabilidad</a:t>
            </a:r>
            <a:endParaRPr/>
          </a:p>
        </p:txBody>
      </p:sp>
      <p:sp>
        <p:nvSpPr>
          <p:cNvPr id="87" name="Google Shape;87;p1"/>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b="1" lang="es-419" sz="1800"/>
              <a:t>SHAP</a:t>
            </a:r>
            <a:endParaRPr b="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g354d86247bb_0_5"/>
          <p:cNvPicPr preferRelativeResize="0"/>
          <p:nvPr/>
        </p:nvPicPr>
        <p:blipFill>
          <a:blip r:embed="rId3">
            <a:alphaModFix/>
          </a:blip>
          <a:stretch>
            <a:fillRect/>
          </a:stretch>
        </p:blipFill>
        <p:spPr>
          <a:xfrm>
            <a:off x="1422525" y="180900"/>
            <a:ext cx="6298952" cy="483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g354d86247bb_0_9"/>
          <p:cNvPicPr preferRelativeResize="0"/>
          <p:nvPr/>
        </p:nvPicPr>
        <p:blipFill>
          <a:blip r:embed="rId3">
            <a:alphaModFix/>
          </a:blip>
          <a:stretch>
            <a:fillRect/>
          </a:stretch>
        </p:blipFill>
        <p:spPr>
          <a:xfrm>
            <a:off x="152400" y="152400"/>
            <a:ext cx="8698788"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10"/>
          <p:cNvPicPr preferRelativeResize="0"/>
          <p:nvPr/>
        </p:nvPicPr>
        <p:blipFill rotWithShape="1">
          <a:blip r:embed="rId3">
            <a:alphaModFix/>
          </a:blip>
          <a:srcRect b="0" l="0" r="0" t="0"/>
          <a:stretch/>
        </p:blipFill>
        <p:spPr>
          <a:xfrm>
            <a:off x="56913" y="272463"/>
            <a:ext cx="9030173" cy="45985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11"/>
          <p:cNvPicPr preferRelativeResize="0"/>
          <p:nvPr/>
        </p:nvPicPr>
        <p:blipFill rotWithShape="1">
          <a:blip r:embed="rId3">
            <a:alphaModFix/>
          </a:blip>
          <a:srcRect b="0" l="0" r="0" t="0"/>
          <a:stretch/>
        </p:blipFill>
        <p:spPr>
          <a:xfrm>
            <a:off x="152400" y="1412188"/>
            <a:ext cx="8839197" cy="23191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2"/>
          <p:cNvPicPr preferRelativeResize="0"/>
          <p:nvPr/>
        </p:nvPicPr>
        <p:blipFill rotWithShape="1">
          <a:blip r:embed="rId3">
            <a:alphaModFix/>
          </a:blip>
          <a:srcRect b="0" l="0" r="0" t="0"/>
          <a:stretch/>
        </p:blipFill>
        <p:spPr>
          <a:xfrm>
            <a:off x="630365" y="76200"/>
            <a:ext cx="7883260" cy="49910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3"/>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s-419"/>
              <a:t>Interpretabilidad global: sobre todo el conjunto de test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14"/>
          <p:cNvPicPr preferRelativeResize="0"/>
          <p:nvPr/>
        </p:nvPicPr>
        <p:blipFill rotWithShape="1">
          <a:blip r:embed="rId3">
            <a:alphaModFix/>
          </a:blip>
          <a:srcRect b="0" l="0" r="0" t="0"/>
          <a:stretch/>
        </p:blipFill>
        <p:spPr>
          <a:xfrm>
            <a:off x="152400" y="417138"/>
            <a:ext cx="8839200" cy="4309221"/>
          </a:xfrm>
          <a:prstGeom prst="rect">
            <a:avLst/>
          </a:prstGeom>
          <a:noFill/>
          <a:ln>
            <a:noFill/>
          </a:ln>
        </p:spPr>
      </p:pic>
      <p:sp>
        <p:nvSpPr>
          <p:cNvPr id="172" name="Google Shape;172;p14"/>
          <p:cNvSpPr/>
          <p:nvPr/>
        </p:nvSpPr>
        <p:spPr>
          <a:xfrm>
            <a:off x="4654925" y="4238750"/>
            <a:ext cx="1872900" cy="7056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15"/>
          <p:cNvPicPr preferRelativeResize="0"/>
          <p:nvPr/>
        </p:nvPicPr>
        <p:blipFill rotWithShape="1">
          <a:blip r:embed="rId3">
            <a:alphaModFix/>
          </a:blip>
          <a:srcRect b="0" l="0" r="0" t="0"/>
          <a:stretch/>
        </p:blipFill>
        <p:spPr>
          <a:xfrm>
            <a:off x="76200" y="561888"/>
            <a:ext cx="8991598" cy="401973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16"/>
          <p:cNvPicPr preferRelativeResize="0"/>
          <p:nvPr/>
        </p:nvPicPr>
        <p:blipFill rotWithShape="1">
          <a:blip r:embed="rId3">
            <a:alphaModFix/>
          </a:blip>
          <a:srcRect b="0" l="0" r="0" t="0"/>
          <a:stretch/>
        </p:blipFill>
        <p:spPr>
          <a:xfrm>
            <a:off x="149325" y="113000"/>
            <a:ext cx="8845326" cy="49175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17"/>
          <p:cNvPicPr preferRelativeResize="0"/>
          <p:nvPr/>
        </p:nvPicPr>
        <p:blipFill rotWithShape="1">
          <a:blip r:embed="rId3">
            <a:alphaModFix/>
          </a:blip>
          <a:srcRect b="0" l="0" r="0" t="0"/>
          <a:stretch/>
        </p:blipFill>
        <p:spPr>
          <a:xfrm>
            <a:off x="76200" y="735975"/>
            <a:ext cx="8991599" cy="38779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SHAP</a:t>
            </a:r>
            <a:endParaRPr/>
          </a:p>
        </p:txBody>
      </p:sp>
      <p:sp>
        <p:nvSpPr>
          <p:cNvPr id="93" name="Google Shape;93;p2"/>
          <p:cNvSpPr txBox="1"/>
          <p:nvPr>
            <p:ph idx="1" type="body"/>
          </p:nvPr>
        </p:nvSpPr>
        <p:spPr>
          <a:xfrm>
            <a:off x="5659200" y="696650"/>
            <a:ext cx="3059100" cy="436800"/>
          </a:xfrm>
          <a:prstGeom prst="rect">
            <a:avLst/>
          </a:prstGeom>
          <a:solidFill>
            <a:schemeClr val="lt2"/>
          </a:solidFill>
          <a:ln cap="flat" cmpd="sng" w="19050">
            <a:solidFill>
              <a:srgbClr val="B7B7B7"/>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b="1" i="1" lang="es-419"/>
              <a:t>https://shap.readthedocs.io/en/latest/</a:t>
            </a:r>
            <a:endParaRPr b="1" i="1"/>
          </a:p>
        </p:txBody>
      </p:sp>
      <p:pic>
        <p:nvPicPr>
          <p:cNvPr id="94" name="Google Shape;94;p2"/>
          <p:cNvPicPr preferRelativeResize="0"/>
          <p:nvPr/>
        </p:nvPicPr>
        <p:blipFill rotWithShape="1">
          <a:blip r:embed="rId3">
            <a:alphaModFix/>
          </a:blip>
          <a:srcRect b="0" l="0" r="0" t="0"/>
          <a:stretch/>
        </p:blipFill>
        <p:spPr>
          <a:xfrm>
            <a:off x="1562100" y="1762425"/>
            <a:ext cx="6019800" cy="3257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18"/>
          <p:cNvPicPr preferRelativeResize="0"/>
          <p:nvPr/>
        </p:nvPicPr>
        <p:blipFill rotWithShape="1">
          <a:blip r:embed="rId3">
            <a:alphaModFix/>
          </a:blip>
          <a:srcRect b="0" l="0" r="0" t="0"/>
          <a:stretch/>
        </p:blipFill>
        <p:spPr>
          <a:xfrm>
            <a:off x="220250" y="573100"/>
            <a:ext cx="8839200" cy="430922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Bibliografía</a:t>
            </a:r>
            <a:endParaRPr/>
          </a:p>
        </p:txBody>
      </p:sp>
      <p:sp>
        <p:nvSpPr>
          <p:cNvPr id="198" name="Google Shape;198;p1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419"/>
              <a:t>https://shap.readthedocs.io/en/latest/index.html</a:t>
            </a:r>
            <a:endParaRPr/>
          </a:p>
          <a:p>
            <a:pPr indent="0" lvl="0" marL="0" rtl="0" algn="l">
              <a:lnSpc>
                <a:spcPct val="115000"/>
              </a:lnSpc>
              <a:spcBef>
                <a:spcPts val="1200"/>
              </a:spcBef>
              <a:spcAft>
                <a:spcPts val="1200"/>
              </a:spcAft>
              <a:buSzPts val="1300"/>
              <a:buNone/>
            </a:pPr>
            <a:r>
              <a:rPr lang="es-419"/>
              <a:t>https://www.aidancooper.co.uk/a-non-technical-guide-to-interpreting-shap-analyses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Ejemplo: precios de casas</a:t>
            </a:r>
            <a:endParaRPr/>
          </a:p>
        </p:txBody>
      </p:sp>
      <p:pic>
        <p:nvPicPr>
          <p:cNvPr id="100" name="Google Shape;100;p3"/>
          <p:cNvPicPr preferRelativeResize="0"/>
          <p:nvPr/>
        </p:nvPicPr>
        <p:blipFill rotWithShape="1">
          <a:blip r:embed="rId3">
            <a:alphaModFix/>
          </a:blip>
          <a:srcRect b="0" l="0" r="0" t="0"/>
          <a:stretch/>
        </p:blipFill>
        <p:spPr>
          <a:xfrm>
            <a:off x="2306850" y="2571750"/>
            <a:ext cx="4533900" cy="923925"/>
          </a:xfrm>
          <a:prstGeom prst="rect">
            <a:avLst/>
          </a:prstGeom>
          <a:noFill/>
          <a:ln>
            <a:noFill/>
          </a:ln>
        </p:spPr>
      </p:pic>
      <p:sp>
        <p:nvSpPr>
          <p:cNvPr id="101" name="Google Shape;101;p3"/>
          <p:cNvSpPr txBox="1"/>
          <p:nvPr/>
        </p:nvSpPr>
        <p:spPr>
          <a:xfrm>
            <a:off x="1381650" y="3845225"/>
            <a:ext cx="6380700" cy="453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50"/>
              <a:buFont typeface="Arial"/>
              <a:buNone/>
            </a:pPr>
            <a:r>
              <a:rPr b="0" i="1" lang="es-419" sz="1750" u="none" cap="none" strike="noStrike">
                <a:solidFill>
                  <a:srgbClr val="333333"/>
                </a:solidFill>
                <a:highlight>
                  <a:srgbClr val="FFFFFF"/>
                </a:highlight>
                <a:latin typeface="Times New Roman"/>
                <a:ea typeface="Times New Roman"/>
                <a:cs typeface="Times New Roman"/>
                <a:sym typeface="Times New Roman"/>
              </a:rPr>
              <a:t>p</a:t>
            </a:r>
            <a:r>
              <a:rPr b="0" i="0" lang="es-419" sz="1750" u="none" cap="none" strike="noStrike">
                <a:solidFill>
                  <a:srgbClr val="333333"/>
                </a:solidFill>
                <a:highlight>
                  <a:srgbClr val="FFFFFF"/>
                </a:highlight>
                <a:latin typeface="Times New Roman"/>
                <a:ea typeface="Times New Roman"/>
                <a:cs typeface="Times New Roman"/>
                <a:sym typeface="Times New Roman"/>
              </a:rPr>
              <a:t>(</a:t>
            </a:r>
            <a:r>
              <a:rPr b="0" i="1" lang="es-419" sz="1750" u="none" cap="none" strike="noStrike">
                <a:solidFill>
                  <a:srgbClr val="333333"/>
                </a:solidFill>
                <a:highlight>
                  <a:srgbClr val="FFFFFF"/>
                </a:highlight>
                <a:latin typeface="Times New Roman"/>
                <a:ea typeface="Times New Roman"/>
                <a:cs typeface="Times New Roman"/>
                <a:sym typeface="Times New Roman"/>
              </a:rPr>
              <a:t>house</a:t>
            </a:r>
            <a:r>
              <a:rPr b="0" i="0" lang="es-419" sz="1750" u="none" cap="none" strike="noStrike">
                <a:solidFill>
                  <a:srgbClr val="333333"/>
                </a:solidFill>
                <a:highlight>
                  <a:srgbClr val="FFFFFF"/>
                </a:highlight>
                <a:latin typeface="Times New Roman"/>
                <a:ea typeface="Times New Roman"/>
                <a:cs typeface="Times New Roman"/>
                <a:sym typeface="Times New Roman"/>
              </a:rPr>
              <a:t>1)=</a:t>
            </a:r>
            <a:r>
              <a:rPr b="0" i="1" lang="es-419" sz="1750" u="none" cap="none" strike="noStrike">
                <a:solidFill>
                  <a:srgbClr val="333333"/>
                </a:solidFill>
                <a:highlight>
                  <a:srgbClr val="FFFFFF"/>
                </a:highlight>
                <a:latin typeface="Times New Roman"/>
                <a:ea typeface="Times New Roman"/>
                <a:cs typeface="Times New Roman"/>
                <a:sym typeface="Times New Roman"/>
              </a:rPr>
              <a:t>b</a:t>
            </a:r>
            <a:r>
              <a:rPr b="0" i="0" lang="es-419" sz="1750" u="none" cap="none" strike="noStrike">
                <a:solidFill>
                  <a:srgbClr val="333333"/>
                </a:solidFill>
                <a:highlight>
                  <a:srgbClr val="FFFFFF"/>
                </a:highlight>
                <a:latin typeface="Times New Roman"/>
                <a:ea typeface="Times New Roman"/>
                <a:cs typeface="Times New Roman"/>
                <a:sym typeface="Times New Roman"/>
              </a:rPr>
              <a:t>+</a:t>
            </a:r>
            <a:r>
              <a:rPr b="0" i="1" lang="es-419" sz="1750" u="none" cap="none" strike="noStrike">
                <a:solidFill>
                  <a:srgbClr val="333333"/>
                </a:solidFill>
                <a:highlight>
                  <a:srgbClr val="FFFFFF"/>
                </a:highlight>
                <a:latin typeface="Times New Roman"/>
                <a:ea typeface="Times New Roman"/>
                <a:cs typeface="Times New Roman"/>
                <a:sym typeface="Times New Roman"/>
              </a:rPr>
              <a:t>shapley</a:t>
            </a:r>
            <a:r>
              <a:rPr b="0" i="1" lang="es-419" sz="1300" u="none" cap="none" strike="noStrike">
                <a:solidFill>
                  <a:srgbClr val="333333"/>
                </a:solidFill>
                <a:highlight>
                  <a:srgbClr val="FFFFFF"/>
                </a:highlight>
                <a:latin typeface="Times New Roman"/>
                <a:ea typeface="Times New Roman"/>
                <a:cs typeface="Times New Roman"/>
                <a:sym typeface="Times New Roman"/>
              </a:rPr>
              <a:t>A</a:t>
            </a:r>
            <a:r>
              <a:rPr b="0" i="0" lang="es-419" sz="1750" u="none" cap="none" strike="noStrike">
                <a:solidFill>
                  <a:srgbClr val="333333"/>
                </a:solidFill>
                <a:highlight>
                  <a:srgbClr val="FFFFFF"/>
                </a:highlight>
                <a:latin typeface="Times New Roman"/>
                <a:ea typeface="Times New Roman"/>
                <a:cs typeface="Times New Roman"/>
                <a:sym typeface="Times New Roman"/>
              </a:rPr>
              <a:t>(</a:t>
            </a:r>
            <a:r>
              <a:rPr b="0" i="1" lang="es-419" sz="1750" u="none" cap="none" strike="noStrike">
                <a:solidFill>
                  <a:srgbClr val="333333"/>
                </a:solidFill>
                <a:highlight>
                  <a:srgbClr val="FFFFFF"/>
                </a:highlight>
                <a:latin typeface="Times New Roman"/>
                <a:ea typeface="Times New Roman"/>
                <a:cs typeface="Times New Roman"/>
                <a:sym typeface="Times New Roman"/>
              </a:rPr>
              <a:t>house</a:t>
            </a:r>
            <a:r>
              <a:rPr b="0" i="0" lang="es-419" sz="1750" u="none" cap="none" strike="noStrike">
                <a:solidFill>
                  <a:srgbClr val="333333"/>
                </a:solidFill>
                <a:highlight>
                  <a:srgbClr val="FFFFFF"/>
                </a:highlight>
                <a:latin typeface="Times New Roman"/>
                <a:ea typeface="Times New Roman"/>
                <a:cs typeface="Times New Roman"/>
                <a:sym typeface="Times New Roman"/>
              </a:rPr>
              <a:t>1)+</a:t>
            </a:r>
            <a:r>
              <a:rPr b="0" i="1" lang="es-419" sz="1750" u="none" cap="none" strike="noStrike">
                <a:solidFill>
                  <a:srgbClr val="333333"/>
                </a:solidFill>
                <a:highlight>
                  <a:srgbClr val="FFFFFF"/>
                </a:highlight>
                <a:latin typeface="Times New Roman"/>
                <a:ea typeface="Times New Roman"/>
                <a:cs typeface="Times New Roman"/>
                <a:sym typeface="Times New Roman"/>
              </a:rPr>
              <a:t>shapley</a:t>
            </a:r>
            <a:r>
              <a:rPr b="0" i="1" lang="es-419" sz="1300" u="none" cap="none" strike="noStrike">
                <a:solidFill>
                  <a:srgbClr val="333333"/>
                </a:solidFill>
                <a:highlight>
                  <a:srgbClr val="FFFFFF"/>
                </a:highlight>
                <a:latin typeface="Times New Roman"/>
                <a:ea typeface="Times New Roman"/>
                <a:cs typeface="Times New Roman"/>
                <a:sym typeface="Times New Roman"/>
              </a:rPr>
              <a:t>B</a:t>
            </a:r>
            <a:r>
              <a:rPr b="0" i="0" lang="es-419" sz="1750" u="none" cap="none" strike="noStrike">
                <a:solidFill>
                  <a:srgbClr val="333333"/>
                </a:solidFill>
                <a:highlight>
                  <a:srgbClr val="FFFFFF"/>
                </a:highlight>
                <a:latin typeface="Times New Roman"/>
                <a:ea typeface="Times New Roman"/>
                <a:cs typeface="Times New Roman"/>
                <a:sym typeface="Times New Roman"/>
              </a:rPr>
              <a:t>(</a:t>
            </a:r>
            <a:r>
              <a:rPr b="0" i="1" lang="es-419" sz="1750" u="none" cap="none" strike="noStrike">
                <a:solidFill>
                  <a:srgbClr val="333333"/>
                </a:solidFill>
                <a:highlight>
                  <a:srgbClr val="FFFFFF"/>
                </a:highlight>
                <a:latin typeface="Times New Roman"/>
                <a:ea typeface="Times New Roman"/>
                <a:cs typeface="Times New Roman"/>
                <a:sym typeface="Times New Roman"/>
              </a:rPr>
              <a:t>house</a:t>
            </a:r>
            <a:r>
              <a:rPr b="0" i="0" lang="es-419" sz="1750" u="none" cap="none" strike="noStrike">
                <a:solidFill>
                  <a:srgbClr val="333333"/>
                </a:solidFill>
                <a:highlight>
                  <a:srgbClr val="FFFFFF"/>
                </a:highlight>
                <a:latin typeface="Times New Roman"/>
                <a:ea typeface="Times New Roman"/>
                <a:cs typeface="Times New Roman"/>
                <a:sym typeface="Times New Roman"/>
              </a:rPr>
              <a:t>1)+</a:t>
            </a:r>
            <a:r>
              <a:rPr b="0" i="1" lang="es-419" sz="1750" u="none" cap="none" strike="noStrike">
                <a:solidFill>
                  <a:srgbClr val="333333"/>
                </a:solidFill>
                <a:highlight>
                  <a:srgbClr val="FFFFFF"/>
                </a:highlight>
                <a:latin typeface="Times New Roman"/>
                <a:ea typeface="Times New Roman"/>
                <a:cs typeface="Times New Roman"/>
                <a:sym typeface="Times New Roman"/>
              </a:rPr>
              <a:t>shapley</a:t>
            </a:r>
            <a:r>
              <a:rPr b="0" i="1" lang="es-419" sz="1300" u="none" cap="none" strike="noStrike">
                <a:solidFill>
                  <a:srgbClr val="333333"/>
                </a:solidFill>
                <a:highlight>
                  <a:srgbClr val="FFFFFF"/>
                </a:highlight>
                <a:latin typeface="Times New Roman"/>
                <a:ea typeface="Times New Roman"/>
                <a:cs typeface="Times New Roman"/>
                <a:sym typeface="Times New Roman"/>
              </a:rPr>
              <a:t>C</a:t>
            </a:r>
            <a:r>
              <a:rPr b="0" i="0" lang="es-419" sz="1750" u="none" cap="none" strike="noStrike">
                <a:solidFill>
                  <a:srgbClr val="333333"/>
                </a:solidFill>
                <a:highlight>
                  <a:srgbClr val="FFFFFF"/>
                </a:highlight>
                <a:latin typeface="Times New Roman"/>
                <a:ea typeface="Times New Roman"/>
                <a:cs typeface="Times New Roman"/>
                <a:sym typeface="Times New Roman"/>
              </a:rPr>
              <a:t>(</a:t>
            </a:r>
            <a:r>
              <a:rPr b="0" i="1" lang="es-419" sz="1750" u="none" cap="none" strike="noStrike">
                <a:solidFill>
                  <a:srgbClr val="333333"/>
                </a:solidFill>
                <a:highlight>
                  <a:srgbClr val="FFFFFF"/>
                </a:highlight>
                <a:latin typeface="Times New Roman"/>
                <a:ea typeface="Times New Roman"/>
                <a:cs typeface="Times New Roman"/>
                <a:sym typeface="Times New Roman"/>
              </a:rPr>
              <a:t>house</a:t>
            </a:r>
            <a:r>
              <a:rPr b="0" i="0" lang="es-419" sz="1750" u="none" cap="none" strike="noStrike">
                <a:solidFill>
                  <a:srgbClr val="333333"/>
                </a:solidFill>
                <a:highlight>
                  <a:srgbClr val="FFFFFF"/>
                </a:highlight>
                <a:latin typeface="Times New Roman"/>
                <a:ea typeface="Times New Roman"/>
                <a:cs typeface="Times New Roman"/>
                <a:sym typeface="Times New Roman"/>
              </a:rPr>
              <a:t>1)</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4"/>
          <p:cNvPicPr preferRelativeResize="0"/>
          <p:nvPr/>
        </p:nvPicPr>
        <p:blipFill rotWithShape="1">
          <a:blip r:embed="rId3">
            <a:alphaModFix/>
          </a:blip>
          <a:srcRect b="0" l="0" r="0" t="0"/>
          <a:stretch/>
        </p:blipFill>
        <p:spPr>
          <a:xfrm>
            <a:off x="2066250" y="236300"/>
            <a:ext cx="5011511"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5"/>
          <p:cNvPicPr preferRelativeResize="0"/>
          <p:nvPr/>
        </p:nvPicPr>
        <p:blipFill rotWithShape="1">
          <a:blip r:embed="rId3">
            <a:alphaModFix/>
          </a:blip>
          <a:srcRect b="0" l="0" r="0" t="0"/>
          <a:stretch/>
        </p:blipFill>
        <p:spPr>
          <a:xfrm>
            <a:off x="1400175" y="1478400"/>
            <a:ext cx="6343650" cy="333375"/>
          </a:xfrm>
          <a:prstGeom prst="rect">
            <a:avLst/>
          </a:prstGeom>
          <a:noFill/>
          <a:ln>
            <a:noFill/>
          </a:ln>
        </p:spPr>
      </p:pic>
      <p:pic>
        <p:nvPicPr>
          <p:cNvPr id="112" name="Google Shape;112;p5"/>
          <p:cNvPicPr preferRelativeResize="0"/>
          <p:nvPr/>
        </p:nvPicPr>
        <p:blipFill rotWithShape="1">
          <a:blip r:embed="rId4">
            <a:alphaModFix/>
          </a:blip>
          <a:srcRect b="0" l="0" r="0" t="0"/>
          <a:stretch/>
        </p:blipFill>
        <p:spPr>
          <a:xfrm>
            <a:off x="2724150" y="3016250"/>
            <a:ext cx="3695700" cy="266700"/>
          </a:xfrm>
          <a:prstGeom prst="rect">
            <a:avLst/>
          </a:prstGeom>
          <a:noFill/>
          <a:ln>
            <a:noFill/>
          </a:ln>
        </p:spPr>
      </p:pic>
      <p:sp>
        <p:nvSpPr>
          <p:cNvPr id="113" name="Google Shape;113;p5"/>
          <p:cNvSpPr txBox="1"/>
          <p:nvPr/>
        </p:nvSpPr>
        <p:spPr>
          <a:xfrm>
            <a:off x="1359450" y="3560175"/>
            <a:ext cx="7179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A y B empujan con correlación positiva, C con correlación negativa.</a:t>
            </a:r>
            <a:endParaRPr b="0" i="0" sz="1400" u="none" cap="none" strike="noStrike">
              <a:solidFill>
                <a:srgbClr val="000000"/>
              </a:solidFill>
              <a:latin typeface="Lato"/>
              <a:ea typeface="Lato"/>
              <a:cs typeface="Lato"/>
              <a:sym typeface="Lato"/>
            </a:endParaRPr>
          </a:p>
        </p:txBody>
      </p:sp>
      <p:sp>
        <p:nvSpPr>
          <p:cNvPr id="114" name="Google Shape;114;p5"/>
          <p:cNvSpPr txBox="1"/>
          <p:nvPr/>
        </p:nvSpPr>
        <p:spPr>
          <a:xfrm>
            <a:off x="1162650" y="1972400"/>
            <a:ext cx="7572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Se hace lo mismo para B y C.</a:t>
            </a:r>
            <a:endParaRPr b="0" i="0" sz="1400" u="none" cap="none" strike="noStrike">
              <a:solidFill>
                <a:srgbClr val="000000"/>
              </a:solidFill>
              <a:latin typeface="Lato"/>
              <a:ea typeface="Lato"/>
              <a:cs typeface="Lato"/>
              <a:sym typeface="Lato"/>
            </a:endParaRPr>
          </a:p>
        </p:txBody>
      </p:sp>
      <p:sp>
        <p:nvSpPr>
          <p:cNvPr id="115" name="Google Shape;115;p5"/>
          <p:cNvSpPr txBox="1"/>
          <p:nvPr/>
        </p:nvSpPr>
        <p:spPr>
          <a:xfrm>
            <a:off x="1040550" y="4136100"/>
            <a:ext cx="7817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Para cada dato del conjunto de test se puede calcular un shapley Value de cada feature. </a:t>
            </a:r>
            <a:endParaRPr b="0" i="0" sz="1400" u="none" cap="none" strike="noStrike">
              <a:solidFill>
                <a:srgbClr val="000000"/>
              </a:solidFill>
              <a:latin typeface="Lato"/>
              <a:ea typeface="Lato"/>
              <a:cs typeface="Lato"/>
              <a:sym typeface="Lato"/>
            </a:endParaRPr>
          </a:p>
        </p:txBody>
      </p:sp>
      <p:pic>
        <p:nvPicPr>
          <p:cNvPr id="116" name="Google Shape;116;p5"/>
          <p:cNvPicPr preferRelativeResize="0"/>
          <p:nvPr/>
        </p:nvPicPr>
        <p:blipFill rotWithShape="1">
          <a:blip r:embed="rId5">
            <a:alphaModFix/>
          </a:blip>
          <a:srcRect b="0" l="0" r="0" t="0"/>
          <a:stretch/>
        </p:blipFill>
        <p:spPr>
          <a:xfrm>
            <a:off x="2676525" y="2471750"/>
            <a:ext cx="3790950" cy="352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s-419" sz="1700">
                <a:solidFill>
                  <a:srgbClr val="374151"/>
                </a:solidFill>
              </a:rPr>
              <a:t>Para modelos de regresión, el valor base es igual a la media de la variable objetivo (por ejemplo, la media del precio de las casas en el conjunto de datos), mientras que para modelos de clasificación, el valor base es la media del logaritmo de chances de la clase positiva.</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idx="4294967295" type="body"/>
          </p:nvPr>
        </p:nvSpPr>
        <p:spPr>
          <a:xfrm>
            <a:off x="173025" y="246750"/>
            <a:ext cx="8797500" cy="4725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t/>
            </a:r>
            <a:endParaRPr/>
          </a:p>
          <a:p>
            <a:pPr indent="0" lvl="0" marL="0" rtl="0" algn="l">
              <a:lnSpc>
                <a:spcPct val="115000"/>
              </a:lnSpc>
              <a:spcBef>
                <a:spcPts val="1200"/>
              </a:spcBef>
              <a:spcAft>
                <a:spcPts val="0"/>
              </a:spcAft>
              <a:buSzPts val="1300"/>
              <a:buNone/>
            </a:pPr>
            <a:r>
              <a:rPr lang="es-419" sz="1700">
                <a:solidFill>
                  <a:srgbClr val="374151"/>
                </a:solidFill>
              </a:rPr>
              <a:t>SHAP </a:t>
            </a:r>
            <a:r>
              <a:rPr b="1" lang="es-419" sz="1700">
                <a:solidFill>
                  <a:srgbClr val="374151"/>
                </a:solidFill>
              </a:rPr>
              <a:t>cuantifica</a:t>
            </a:r>
            <a:r>
              <a:rPr lang="es-419" sz="1700">
                <a:solidFill>
                  <a:srgbClr val="374151"/>
                </a:solidFill>
              </a:rPr>
              <a:t> qué tan importante es cada feature a la hora de hacer predicciones. Esto puede ser una comprobación útil para asegurarse de que el modelo se comporte de manera razonable: ¿el modelo utiliza las características que esperamos basadas en la experiencia en el dominio? </a:t>
            </a:r>
            <a:endParaRPr sz="1700">
              <a:solidFill>
                <a:srgbClr val="374151"/>
              </a:solidFill>
            </a:endParaRPr>
          </a:p>
          <a:p>
            <a:pPr indent="0" lvl="0" marL="0" rtl="0" algn="l">
              <a:lnSpc>
                <a:spcPct val="115000"/>
              </a:lnSpc>
              <a:spcBef>
                <a:spcPts val="1500"/>
              </a:spcBef>
              <a:spcAft>
                <a:spcPts val="0"/>
              </a:spcAft>
              <a:buSzPts val="1300"/>
              <a:buNone/>
            </a:pPr>
            <a:r>
              <a:rPr lang="es-419" sz="1700">
                <a:solidFill>
                  <a:srgbClr val="374151"/>
                </a:solidFill>
              </a:rPr>
              <a:t>Ocasionalmente, SHAP puede revelar una relación inusualmente fuerte entre una característica y el resultado. Puede ser una herramienta de diagnóstico útil cuando los modelos tienen un rendimiento predictivo sospechosamente alto.</a:t>
            </a:r>
            <a:endParaRPr sz="1700">
              <a:solidFill>
                <a:srgbClr val="374151"/>
              </a:solidFill>
            </a:endParaRPr>
          </a:p>
          <a:p>
            <a:pPr indent="0" lvl="0" marL="0" rtl="0" algn="l">
              <a:lnSpc>
                <a:spcPct val="115000"/>
              </a:lnSpc>
              <a:spcBef>
                <a:spcPts val="1500"/>
              </a:spcBef>
              <a:spcAft>
                <a:spcPts val="1200"/>
              </a:spcAft>
              <a:buSzPts val="13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nvSpPr>
        <p:spPr>
          <a:xfrm>
            <a:off x="263100" y="597300"/>
            <a:ext cx="8617800" cy="2745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500"/>
              </a:spcBef>
              <a:spcAft>
                <a:spcPts val="0"/>
              </a:spcAft>
              <a:buClr>
                <a:srgbClr val="000000"/>
              </a:buClr>
              <a:buSzPts val="1700"/>
              <a:buFont typeface="Arial"/>
              <a:buNone/>
            </a:pPr>
            <a:r>
              <a:rPr b="0" i="0" lang="es-419" sz="1700" u="none" cap="none" strike="noStrike">
                <a:solidFill>
                  <a:srgbClr val="374151"/>
                </a:solidFill>
                <a:latin typeface="Lato"/>
                <a:ea typeface="Lato"/>
                <a:cs typeface="Lato"/>
                <a:sym typeface="Lato"/>
              </a:rPr>
              <a:t>En otras ocasiones, estas relaciones sorprendentes son legítimas y pueden servir como un mecanismo para la generación de hipótesis: es decir, ¿por qué esta característica es tan predictiva y qué podemos hacer para validar esta teoría?</a:t>
            </a:r>
            <a:endParaRPr b="0" i="0" sz="1700" u="none" cap="none" strike="noStrike">
              <a:solidFill>
                <a:srgbClr val="374151"/>
              </a:solidFill>
              <a:latin typeface="Lato"/>
              <a:ea typeface="Lato"/>
              <a:cs typeface="Lato"/>
              <a:sym typeface="Lato"/>
            </a:endParaRPr>
          </a:p>
          <a:p>
            <a:pPr indent="0" lvl="0" marL="0" marR="0" rtl="0" algn="l">
              <a:lnSpc>
                <a:spcPct val="115000"/>
              </a:lnSpc>
              <a:spcBef>
                <a:spcPts val="1500"/>
              </a:spcBef>
              <a:spcAft>
                <a:spcPts val="0"/>
              </a:spcAft>
              <a:buClr>
                <a:srgbClr val="000000"/>
              </a:buClr>
              <a:buSzPts val="1700"/>
              <a:buFont typeface="Arial"/>
              <a:buNone/>
            </a:pPr>
            <a:r>
              <a:rPr b="0" i="0" lang="es-419" sz="1700" u="none" cap="none" strike="noStrike">
                <a:solidFill>
                  <a:srgbClr val="374151"/>
                </a:solidFill>
                <a:latin typeface="Lato"/>
                <a:ea typeface="Lato"/>
                <a:cs typeface="Lato"/>
                <a:sym typeface="Lato"/>
              </a:rPr>
              <a:t>SHAP solo te dice lo que el modelo está haciendo en el contexto </a:t>
            </a:r>
            <a:r>
              <a:rPr b="1" i="0" lang="es-419" sz="1700" u="none" cap="none" strike="noStrike">
                <a:solidFill>
                  <a:srgbClr val="374151"/>
                </a:solidFill>
                <a:latin typeface="Lato"/>
                <a:ea typeface="Lato"/>
                <a:cs typeface="Lato"/>
                <a:sym typeface="Lato"/>
              </a:rPr>
              <a:t>de los datos en los que ha sido entrenado</a:t>
            </a:r>
            <a:r>
              <a:rPr b="0" i="0" lang="es-419" sz="1700" u="none" cap="none" strike="noStrike">
                <a:solidFill>
                  <a:srgbClr val="374151"/>
                </a:solidFill>
                <a:latin typeface="Lato"/>
                <a:ea typeface="Lato"/>
                <a:cs typeface="Lato"/>
                <a:sym typeface="Lato"/>
              </a:rPr>
              <a:t>: no necesariamente revela la verdadera relación entre las variables y los resultados en el mundo real. A menudo, los tomadores de decisiones están tentados a ver las características en los análisis de SHAP como controles que se pueden manipular para lograr resultados específicos, por lo que esta distinción debe comunicarse.</a:t>
            </a:r>
            <a:endParaRPr b="0" i="0" sz="1700" u="none" cap="none" strike="noStrike">
              <a:solidFill>
                <a:srgbClr val="37415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s-419"/>
              <a:t>Interpretabilidad local: sobre una determinada predicción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