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Raleway"/>
      <p:regular r:id="rId56"/>
      <p:bold r:id="rId57"/>
      <p:italic r:id="rId58"/>
      <p:boldItalic r:id="rId59"/>
    </p:embeddedFont>
    <p:embeddedFont>
      <p:font typeface="Lato"/>
      <p:regular r:id="rId60"/>
      <p:bold r:id="rId61"/>
      <p:italic r:id="rId62"/>
      <p:boldItalic r:id="rId63"/>
    </p:embeddedFont>
    <p:embeddedFont>
      <p:font typeface="Caveat Medium"/>
      <p:regular r:id="rId64"/>
      <p:bold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6" roundtripDataSignature="AMtx7mgaRSYhPKO4gvAzmz8agFUCjhz2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italic.fntdata"/><Relationship Id="rId61" Type="http://schemas.openxmlformats.org/officeDocument/2006/relationships/font" Target="fonts/Lato-bold.fntdata"/><Relationship Id="rId20" Type="http://schemas.openxmlformats.org/officeDocument/2006/relationships/slide" Target="slides/slide15.xml"/><Relationship Id="rId64" Type="http://schemas.openxmlformats.org/officeDocument/2006/relationships/font" Target="fonts/CaveatMedium-regular.fntdata"/><Relationship Id="rId63" Type="http://schemas.openxmlformats.org/officeDocument/2006/relationships/font" Target="fonts/Lato-boldItalic.fntdata"/><Relationship Id="rId22" Type="http://schemas.openxmlformats.org/officeDocument/2006/relationships/slide" Target="slides/slide17.xml"/><Relationship Id="rId66" Type="http://customschemas.google.com/relationships/presentationmetadata" Target="metadata"/><Relationship Id="rId21" Type="http://schemas.openxmlformats.org/officeDocument/2006/relationships/slide" Target="slides/slide16.xml"/><Relationship Id="rId65" Type="http://schemas.openxmlformats.org/officeDocument/2006/relationships/font" Target="fonts/CaveatMedium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aleway-bold.fntdata"/><Relationship Id="rId12" Type="http://schemas.openxmlformats.org/officeDocument/2006/relationships/slide" Target="slides/slide7.xml"/><Relationship Id="rId56" Type="http://schemas.openxmlformats.org/officeDocument/2006/relationships/font" Target="fonts/Raleway-regular.fntdata"/><Relationship Id="rId15" Type="http://schemas.openxmlformats.org/officeDocument/2006/relationships/slide" Target="slides/slide10.xml"/><Relationship Id="rId59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58" Type="http://schemas.openxmlformats.org/officeDocument/2006/relationships/font" Target="fonts/Raleway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da5f0cba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35da5f0cba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0" name="Google Shape;3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5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5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5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5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6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62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62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62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6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5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5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5" name="Google Shape;25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9" name="Google Shape;29;p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5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5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5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5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5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5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5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5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5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5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58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58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9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5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6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60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60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60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layground.tensorflow.or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layground.tensorflow.or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layground.tensorflow.or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7.png"/><Relationship Id="rId4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Introducción a Aprendizaje Profundo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/>
              <a:t>Deep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" y="195263"/>
            <a:ext cx="9086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0"/>
          <p:cNvSpPr txBox="1"/>
          <p:nvPr/>
        </p:nvSpPr>
        <p:spPr>
          <a:xfrm>
            <a:off x="6214550" y="3627500"/>
            <a:ext cx="29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ecuaciones feed-forward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6218725" y="888175"/>
            <a:ext cx="2510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Capa (layer)</a:t>
            </a:r>
            <a:endParaRPr/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650" y="633275"/>
            <a:ext cx="5913925" cy="3652517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 txBox="1"/>
          <p:nvPr/>
        </p:nvSpPr>
        <p:spPr>
          <a:xfrm>
            <a:off x="366550" y="777775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5480450" y="2849225"/>
            <a:ext cx="37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83225" y="1177975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161650" y="2026200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161650" y="2960200"/>
            <a:ext cx="48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x3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5906575" y="2026200"/>
            <a:ext cx="313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^y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2774275" y="657550"/>
            <a:ext cx="1202100" cy="3708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11"/>
          <p:cNvCxnSpPr>
            <a:stCxn id="191" idx="0"/>
            <a:endCxn id="199" idx="0"/>
          </p:cNvCxnSpPr>
          <p:nvPr/>
        </p:nvCxnSpPr>
        <p:spPr>
          <a:xfrm flipH="1" rot="5400000">
            <a:off x="5309425" y="-1276475"/>
            <a:ext cx="230700" cy="4098600"/>
          </a:xfrm>
          <a:prstGeom prst="curvedConnector3">
            <a:avLst>
              <a:gd fmla="val 304183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01" name="Google Shape;201;p11"/>
          <p:cNvSpPr/>
          <p:nvPr/>
        </p:nvSpPr>
        <p:spPr>
          <a:xfrm>
            <a:off x="321850" y="890100"/>
            <a:ext cx="1010400" cy="33633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5112225" y="807438"/>
            <a:ext cx="950400" cy="33042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118150" y="4562600"/>
            <a:ext cx="4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input layer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2630875" y="4478275"/>
            <a:ext cx="4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hidden layer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5418400" y="4253400"/>
            <a:ext cx="365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output layer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5200" y="1206647"/>
            <a:ext cx="291587" cy="248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8050" y="1532675"/>
            <a:ext cx="365900" cy="29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68075" y="1455200"/>
            <a:ext cx="55245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Pesos y biases de una red neuronal</a:t>
            </a:r>
            <a:endParaRPr/>
          </a:p>
        </p:txBody>
      </p:sp>
      <p:sp>
        <p:nvSpPr>
          <p:cNvPr id="214" name="Google Shape;214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Cada neurona se relaciona con las neuronas de la capa anterior a través de un peso.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A su vez cada neurona tiene un bias asociado, que sería el término independiente.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Los pesos se denominan </a:t>
            </a:r>
            <a:endParaRPr sz="1700"/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2400" y="3611775"/>
            <a:ext cx="4572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2"/>
          <p:cNvSpPr txBox="1"/>
          <p:nvPr/>
        </p:nvSpPr>
        <p:spPr>
          <a:xfrm>
            <a:off x="3727025" y="3896750"/>
            <a:ext cx="311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i: n° de neurona de la capa anterior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j: n° de neurona de la capa siguiente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k: n° de capa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00" y="0"/>
            <a:ext cx="81560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>
            <a:hlinkClick r:id="rId3"/>
          </p:cNvPr>
          <p:cNvSpPr txBox="1"/>
          <p:nvPr>
            <p:ph type="title"/>
          </p:nvPr>
        </p:nvSpPr>
        <p:spPr>
          <a:xfrm>
            <a:off x="729450" y="1322450"/>
            <a:ext cx="76884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es-419" sz="3500"/>
              <a:t>Cantidad de parámetros de una red neuronal</a:t>
            </a:r>
            <a:endParaRPr sz="3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En una regresión logística con 784 features, ¿cuantos </a:t>
            </a:r>
            <a:r>
              <a:rPr b="1" lang="es-419" sz="1700"/>
              <a:t>parámetros </a:t>
            </a:r>
            <a:r>
              <a:rPr lang="es-419" sz="1700"/>
              <a:t>había?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729450" y="2041525"/>
            <a:ext cx="76887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En una red neuronal con 4 variables explicativas, una capa oculta de 2 neuronas,  y una sola output, ¿cuántos parámetros hay?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Tenemos 4 pesos en cada neurona de la capa oculta (uno por cada input).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Hay 2 biases en la capa oculta (uno por cada neurona).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Tenemos 2 pesos en la salida (uno por cada neurona de la capa anterior).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A su vez hay 1 bias.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En total (4*2+2) + (2*1 + 1) = 13 parámetros.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44" name="Google Shape;244;p17"/>
          <p:cNvSpPr txBox="1"/>
          <p:nvPr>
            <p:ph idx="1" type="body"/>
          </p:nvPr>
        </p:nvSpPr>
        <p:spPr>
          <a:xfrm>
            <a:off x="729450" y="2078875"/>
            <a:ext cx="76887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red neuronal con 784 variables explicativas, y una capa de salida de 10 outputs, ¿cuantos parámetros hay?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Tenemos 784 pesos en cada neurona de la capa de salida (784 pesos que provienen de las inputs y un bias) -&gt; 784 * 10 = </a:t>
            </a:r>
            <a:r>
              <a:rPr b="1"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7840 pesos.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su vez cada neurona en la capa de salida tiene un bias -&gt; </a:t>
            </a:r>
            <a:r>
              <a:rPr b="1"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biases.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total 7840 + 10 = </a:t>
            </a:r>
            <a:r>
              <a:rPr b="1"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7850 parámetros.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45" name="Google Shape;245;p17"/>
          <p:cNvSpPr txBox="1"/>
          <p:nvPr/>
        </p:nvSpPr>
        <p:spPr>
          <a:xfrm>
            <a:off x="4022125" y="616450"/>
            <a:ext cx="485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esto sería equivalente a una muy simple red neuronal que toma como entradas el valor de cada pixel (28x28 entradas) y como salida están los diez dígitos.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Parámetros</a:t>
            </a:r>
            <a:endParaRPr/>
          </a:p>
        </p:txBody>
      </p:sp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729450" y="2078875"/>
            <a:ext cx="7688700" cy="27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una red neuronal con 784 variables explicativas, dos capas ocultas de 16 neuronas cada una, y una salida de 10 outputs, ¿cuántos parámetros hay?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Siguiendo la lógica anterior, serán: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(784 * 16 + 16) + (16 * 16 + 16) + (16 * 10 + 10) = 13002 parámetros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261475" y="3681775"/>
            <a:ext cx="167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419" sz="15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tamaño capa n-1</a:t>
            </a:r>
            <a:endParaRPr b="1" i="0" sz="15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1703350" y="4097275"/>
            <a:ext cx="15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419" sz="1500" u="none" cap="none" strike="noStrike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tamaño capa n</a:t>
            </a:r>
            <a:endParaRPr b="1" i="0" sz="1500" u="none" cap="none" strike="noStrike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18"/>
          <p:cNvSpPr txBox="1"/>
          <p:nvPr/>
        </p:nvSpPr>
        <p:spPr>
          <a:xfrm>
            <a:off x="5590500" y="4115700"/>
            <a:ext cx="356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n= 1, 2 y 3 en este caso (dos capas ocultas, una de salida)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5" name="Google Shape;255;p18"/>
          <p:cNvCxnSpPr>
            <a:stCxn id="252" idx="0"/>
          </p:cNvCxnSpPr>
          <p:nvPr/>
        </p:nvCxnSpPr>
        <p:spPr>
          <a:xfrm flipH="1" rot="10800000">
            <a:off x="1100425" y="3474775"/>
            <a:ext cx="12600" cy="20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6" name="Google Shape;256;p18"/>
          <p:cNvCxnSpPr>
            <a:stCxn id="252" idx="0"/>
          </p:cNvCxnSpPr>
          <p:nvPr/>
        </p:nvCxnSpPr>
        <p:spPr>
          <a:xfrm flipH="1" rot="10800000">
            <a:off x="1100425" y="3474775"/>
            <a:ext cx="1606200" cy="20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18"/>
          <p:cNvCxnSpPr>
            <a:stCxn id="252" idx="0"/>
          </p:cNvCxnSpPr>
          <p:nvPr/>
        </p:nvCxnSpPr>
        <p:spPr>
          <a:xfrm flipH="1" rot="10800000">
            <a:off x="1100425" y="3483475"/>
            <a:ext cx="3149400" cy="19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8" name="Google Shape;258;p18"/>
          <p:cNvCxnSpPr>
            <a:stCxn id="253" idx="0"/>
          </p:cNvCxnSpPr>
          <p:nvPr/>
        </p:nvCxnSpPr>
        <p:spPr>
          <a:xfrm rot="10800000">
            <a:off x="1644250" y="3483475"/>
            <a:ext cx="834900" cy="613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9" name="Google Shape;259;p18"/>
          <p:cNvCxnSpPr>
            <a:stCxn id="253" idx="0"/>
          </p:cNvCxnSpPr>
          <p:nvPr/>
        </p:nvCxnSpPr>
        <p:spPr>
          <a:xfrm rot="10800000">
            <a:off x="2124850" y="3466375"/>
            <a:ext cx="354300" cy="630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0" name="Google Shape;260;p18"/>
          <p:cNvCxnSpPr>
            <a:stCxn id="253" idx="0"/>
          </p:cNvCxnSpPr>
          <p:nvPr/>
        </p:nvCxnSpPr>
        <p:spPr>
          <a:xfrm flipH="1" rot="10800000">
            <a:off x="2479150" y="3466375"/>
            <a:ext cx="666000" cy="6309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1" name="Google Shape;261;p18"/>
          <p:cNvCxnSpPr>
            <a:stCxn id="253" idx="0"/>
          </p:cNvCxnSpPr>
          <p:nvPr/>
        </p:nvCxnSpPr>
        <p:spPr>
          <a:xfrm flipH="1" rot="10800000">
            <a:off x="2479150" y="3457975"/>
            <a:ext cx="1146600" cy="639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2" name="Google Shape;262;p18"/>
          <p:cNvCxnSpPr>
            <a:stCxn id="253" idx="0"/>
          </p:cNvCxnSpPr>
          <p:nvPr/>
        </p:nvCxnSpPr>
        <p:spPr>
          <a:xfrm flipH="1" rot="10800000">
            <a:off x="2479150" y="3457975"/>
            <a:ext cx="2150100" cy="639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3" name="Google Shape;263;p18"/>
          <p:cNvCxnSpPr>
            <a:stCxn id="253" idx="0"/>
          </p:cNvCxnSpPr>
          <p:nvPr/>
        </p:nvCxnSpPr>
        <p:spPr>
          <a:xfrm flipH="1" rot="10800000">
            <a:off x="2479150" y="3449575"/>
            <a:ext cx="2689800" cy="647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>
            <a:hlinkClick r:id="rId3"/>
          </p:cNvPr>
          <p:cNvSpPr txBox="1"/>
          <p:nvPr>
            <p:ph type="title"/>
          </p:nvPr>
        </p:nvSpPr>
        <p:spPr>
          <a:xfrm>
            <a:off x="729450" y="1322450"/>
            <a:ext cx="76884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4285"/>
              <a:buNone/>
            </a:pPr>
            <a:r>
              <a:rPr lang="es-419" sz="3500"/>
              <a:t>Entrenamiento de una red neuronal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02" y="222225"/>
            <a:ext cx="6262151" cy="37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6128" y="2976875"/>
            <a:ext cx="2335472" cy="2096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Proceso de entrenamiento (ML/DL)</a:t>
            </a:r>
            <a:endParaRPr/>
          </a:p>
        </p:txBody>
      </p:sp>
      <p:sp>
        <p:nvSpPr>
          <p:cNvPr id="274" name="Google Shape;274;p20"/>
          <p:cNvSpPr/>
          <p:nvPr/>
        </p:nvSpPr>
        <p:spPr>
          <a:xfrm>
            <a:off x="2166850" y="3465100"/>
            <a:ext cx="2259900" cy="70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Arquitectura del modelo de aprendizaje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4967125" y="1993375"/>
            <a:ext cx="2621700" cy="65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Función de pérdida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(algo a minimizar/maximizar)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20"/>
          <p:cNvSpPr/>
          <p:nvPr/>
        </p:nvSpPr>
        <p:spPr>
          <a:xfrm>
            <a:off x="2209750" y="2015425"/>
            <a:ext cx="2174100" cy="61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Proceso de optimización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20"/>
          <p:cNvSpPr txBox="1"/>
          <p:nvPr/>
        </p:nvSpPr>
        <p:spPr>
          <a:xfrm>
            <a:off x="421675" y="3615700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entradas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5215475" y="3922425"/>
            <a:ext cx="11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predicciones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0"/>
          <p:cNvSpPr txBox="1"/>
          <p:nvPr/>
        </p:nvSpPr>
        <p:spPr>
          <a:xfrm>
            <a:off x="7184100" y="3583300"/>
            <a:ext cx="146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modelo óptimo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0" name="Google Shape;280;p20"/>
          <p:cNvCxnSpPr>
            <a:stCxn id="277" idx="3"/>
            <a:endCxn id="274" idx="1"/>
          </p:cNvCxnSpPr>
          <p:nvPr/>
        </p:nvCxnSpPr>
        <p:spPr>
          <a:xfrm>
            <a:off x="1425175" y="3815800"/>
            <a:ext cx="741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20"/>
          <p:cNvCxnSpPr>
            <a:stCxn id="274" idx="3"/>
            <a:endCxn id="279" idx="1"/>
          </p:cNvCxnSpPr>
          <p:nvPr/>
        </p:nvCxnSpPr>
        <p:spPr>
          <a:xfrm flipH="1" rot="10800000">
            <a:off x="4426750" y="3783400"/>
            <a:ext cx="2757300" cy="32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20"/>
          <p:cNvCxnSpPr>
            <a:endCxn id="275" idx="2"/>
          </p:cNvCxnSpPr>
          <p:nvPr/>
        </p:nvCxnSpPr>
        <p:spPr>
          <a:xfrm flipH="1" rot="10800000">
            <a:off x="5767375" y="2653075"/>
            <a:ext cx="510600" cy="119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20"/>
          <p:cNvCxnSpPr>
            <a:stCxn id="275" idx="1"/>
            <a:endCxn id="276" idx="3"/>
          </p:cNvCxnSpPr>
          <p:nvPr/>
        </p:nvCxnSpPr>
        <p:spPr>
          <a:xfrm rot="10800000">
            <a:off x="4383925" y="2323225"/>
            <a:ext cx="58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20"/>
          <p:cNvCxnSpPr>
            <a:stCxn id="276" idx="2"/>
            <a:endCxn id="274" idx="0"/>
          </p:cNvCxnSpPr>
          <p:nvPr/>
        </p:nvCxnSpPr>
        <p:spPr>
          <a:xfrm>
            <a:off x="3296800" y="2631025"/>
            <a:ext cx="0" cy="8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5" name="Google Shape;285;p20"/>
          <p:cNvSpPr txBox="1"/>
          <p:nvPr/>
        </p:nvSpPr>
        <p:spPr>
          <a:xfrm>
            <a:off x="2896250" y="2871050"/>
            <a:ext cx="8223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modifico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4323400" y="1953922"/>
            <a:ext cx="82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penalizo</a:t>
            </a:r>
            <a:endParaRPr b="1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6905850" y="2918088"/>
            <a:ext cx="8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y_train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88" name="Google Shape;288;p20"/>
          <p:cNvCxnSpPr>
            <a:stCxn id="287" idx="0"/>
          </p:cNvCxnSpPr>
          <p:nvPr/>
        </p:nvCxnSpPr>
        <p:spPr>
          <a:xfrm rot="10800000">
            <a:off x="7209300" y="2589588"/>
            <a:ext cx="107700" cy="3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Proceso de entrenamiento: Función de pérdida</a:t>
            </a:r>
            <a:endParaRPr/>
          </a:p>
        </p:txBody>
      </p:sp>
      <p:sp>
        <p:nvSpPr>
          <p:cNvPr id="294" name="Google Shape;294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Error cuadrático Medio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Error porcentual medio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Huber Loss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Entropía binaria cruzada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Entropía binaria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https://www.tensorflow.org/api_docs/python/tf/keras/losses</a:t>
            </a:r>
            <a:endParaRPr sz="17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da5f0cbaa_0_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Proceso de entrenamiento: Arquitecturas</a:t>
            </a:r>
            <a:endParaRPr/>
          </a:p>
        </p:txBody>
      </p:sp>
      <p:sp>
        <p:nvSpPr>
          <p:cNvPr id="300" name="Google Shape;300;g35da5f0cbaa_0_11"/>
          <p:cNvSpPr txBox="1"/>
          <p:nvPr>
            <p:ph idx="1" type="body"/>
          </p:nvPr>
        </p:nvSpPr>
        <p:spPr>
          <a:xfrm>
            <a:off x="729450" y="2078875"/>
            <a:ext cx="25590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-419" sz="1700"/>
              <a:t>Tipos de layers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Fully connected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Convolucional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Recurrente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LSTM</a:t>
            </a:r>
            <a:endParaRPr sz="1700"/>
          </a:p>
        </p:txBody>
      </p:sp>
      <p:sp>
        <p:nvSpPr>
          <p:cNvPr id="301" name="Google Shape;301;g35da5f0cbaa_0_11"/>
          <p:cNvSpPr txBox="1"/>
          <p:nvPr>
            <p:ph idx="1" type="body"/>
          </p:nvPr>
        </p:nvSpPr>
        <p:spPr>
          <a:xfrm>
            <a:off x="3370500" y="2078875"/>
            <a:ext cx="24066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-419" sz="1700"/>
              <a:t>Hiperparámetros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n° de neuronas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n° de capas</a:t>
            </a:r>
            <a:endParaRPr sz="1700"/>
          </a:p>
        </p:txBody>
      </p:sp>
      <p:sp>
        <p:nvSpPr>
          <p:cNvPr id="302" name="Google Shape;302;g35da5f0cbaa_0_11"/>
          <p:cNvSpPr txBox="1"/>
          <p:nvPr>
            <p:ph idx="1" type="body"/>
          </p:nvPr>
        </p:nvSpPr>
        <p:spPr>
          <a:xfrm>
            <a:off x="6045800" y="2078875"/>
            <a:ext cx="2775900" cy="30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-419" sz="1700"/>
              <a:t>Funciones de activación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ninguna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sigmoide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softmax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tanh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ReLu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Leaky ReLu</a:t>
            </a:r>
            <a:endParaRPr sz="1700"/>
          </a:p>
        </p:txBody>
      </p:sp>
      <p:sp>
        <p:nvSpPr>
          <p:cNvPr id="303" name="Google Shape;303;g35da5f0cbaa_0_11"/>
          <p:cNvSpPr txBox="1"/>
          <p:nvPr/>
        </p:nvSpPr>
        <p:spPr>
          <a:xfrm>
            <a:off x="404750" y="41822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https://www.tensorflow.org/api_docs/python/tf/keras/layers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Proceso de entrenamiento: optimización</a:t>
            </a:r>
            <a:endParaRPr/>
          </a:p>
        </p:txBody>
      </p:sp>
      <p:sp>
        <p:nvSpPr>
          <p:cNvPr id="309" name="Google Shape;30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Algoritmos de optimización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s-419" sz="1700"/>
              <a:t>Gradiente descendiente </a:t>
            </a:r>
            <a:r>
              <a:rPr lang="es-419" sz="1700"/>
              <a:t>(con o sin momento). Por lo general </a:t>
            </a:r>
            <a:r>
              <a:rPr b="1" lang="es-419" sz="1700"/>
              <a:t>mini-batch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AdaGrad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RMSProp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Adam</a:t>
            </a:r>
            <a:endParaRPr sz="1700"/>
          </a:p>
        </p:txBody>
      </p:sp>
      <p:sp>
        <p:nvSpPr>
          <p:cNvPr id="310" name="Google Shape;310;p23"/>
          <p:cNvSpPr txBox="1"/>
          <p:nvPr/>
        </p:nvSpPr>
        <p:spPr>
          <a:xfrm>
            <a:off x="4957975" y="38281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https://www.tensorflow.org/api_docs/python/tf/keras/optimizers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Ecuaciones feed-forward</a:t>
            </a:r>
            <a:endParaRPr/>
          </a:p>
        </p:txBody>
      </p:sp>
      <p:sp>
        <p:nvSpPr>
          <p:cNvPr id="316" name="Google Shape;316;p24"/>
          <p:cNvSpPr txBox="1"/>
          <p:nvPr>
            <p:ph idx="1" type="body"/>
          </p:nvPr>
        </p:nvSpPr>
        <p:spPr>
          <a:xfrm>
            <a:off x="729450" y="20282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así se denomina a todo el conjunto de ecuaciones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Eventualmente se llega a una ecuación de salida que claramente depende de todos los parámetros de la red.</a:t>
            </a:r>
            <a:endParaRPr sz="1700"/>
          </a:p>
        </p:txBody>
      </p:sp>
      <p:pic>
        <p:nvPicPr>
          <p:cNvPr id="317" name="Google Shape;3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2175" y="2571750"/>
            <a:ext cx="481965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425" y="606550"/>
            <a:ext cx="8257155" cy="298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25"/>
          <p:cNvCxnSpPr/>
          <p:nvPr/>
        </p:nvCxnSpPr>
        <p:spPr>
          <a:xfrm flipH="1" rot="10800000">
            <a:off x="607175" y="3744825"/>
            <a:ext cx="8086200" cy="33600"/>
          </a:xfrm>
          <a:prstGeom prst="straightConnector1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4" name="Google Shape;324;p25"/>
          <p:cNvSpPr txBox="1"/>
          <p:nvPr/>
        </p:nvSpPr>
        <p:spPr>
          <a:xfrm>
            <a:off x="4016675" y="3980825"/>
            <a:ext cx="1025700" cy="4464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419" sz="17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Forward</a:t>
            </a:r>
            <a:endParaRPr b="1" i="0" sz="17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Ok y… cómo optimizo el proceso con Gradiente descendiente u otro método?</a:t>
            </a:r>
            <a:endParaRPr/>
          </a:p>
        </p:txBody>
      </p:sp>
      <p:sp>
        <p:nvSpPr>
          <p:cNvPr id="330" name="Google Shape;330;p26"/>
          <p:cNvSpPr txBox="1"/>
          <p:nvPr>
            <p:ph idx="1" type="body"/>
          </p:nvPr>
        </p:nvSpPr>
        <p:spPr>
          <a:xfrm>
            <a:off x="729450" y="2235375"/>
            <a:ext cx="7688700" cy="24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Para cada parámetro (de los que pueden ser miles o millones!) se deriva la función de pérdida respecto del parámetro.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Se computa con ello el gradiente (que es un vector de tamaño n°parámetros).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Nos movemos en la </a:t>
            </a:r>
            <a:r>
              <a:rPr b="1" lang="es-419" sz="1700"/>
              <a:t>dirección opuesta al gradiente.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Actualizamos los parámetros acorde a un </a:t>
            </a:r>
            <a:r>
              <a:rPr b="1" lang="es-419" sz="1700"/>
              <a:t>learning_rate</a:t>
            </a:r>
            <a:r>
              <a:rPr lang="es-419" sz="1700"/>
              <a:t>.</a:t>
            </a:r>
            <a:endParaRPr sz="1700"/>
          </a:p>
        </p:txBody>
      </p:sp>
      <p:sp>
        <p:nvSpPr>
          <p:cNvPr id="331" name="Google Shape;331;p26"/>
          <p:cNvSpPr/>
          <p:nvPr/>
        </p:nvSpPr>
        <p:spPr>
          <a:xfrm>
            <a:off x="7082925" y="2985825"/>
            <a:ext cx="337200" cy="1188900"/>
          </a:xfrm>
          <a:prstGeom prst="rightBrace">
            <a:avLst>
              <a:gd fmla="val 50000" name="adj1"/>
              <a:gd fmla="val 49654" name="adj2"/>
            </a:avLst>
          </a:prstGeom>
          <a:noFill/>
          <a:ln cap="flat" cmpd="sng" w="28575">
            <a:solidFill>
              <a:srgbClr val="274E1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Google Shape;332;p26"/>
          <p:cNvSpPr txBox="1"/>
          <p:nvPr/>
        </p:nvSpPr>
        <p:spPr>
          <a:xfrm>
            <a:off x="7462350" y="3164625"/>
            <a:ext cx="158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38761D"/>
                </a:solidFill>
                <a:latin typeface="Lato"/>
                <a:ea typeface="Lato"/>
                <a:cs typeface="Lato"/>
                <a:sym typeface="Lato"/>
              </a:rPr>
              <a:t>estos tres pasos ya los hemos hecho</a:t>
            </a:r>
            <a:endParaRPr b="1" i="0" sz="1400" u="none" cap="none" strike="noStrike">
              <a:solidFill>
                <a:srgbClr val="38761D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3" name="Google Shape;333;p26"/>
          <p:cNvSpPr/>
          <p:nvPr/>
        </p:nvSpPr>
        <p:spPr>
          <a:xfrm>
            <a:off x="758950" y="2285975"/>
            <a:ext cx="286800" cy="598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4" name="Google Shape;334;p26"/>
          <p:cNvCxnSpPr>
            <a:stCxn id="333" idx="1"/>
            <a:endCxn id="335" idx="1"/>
          </p:cNvCxnSpPr>
          <p:nvPr/>
        </p:nvCxnSpPr>
        <p:spPr>
          <a:xfrm>
            <a:off x="758950" y="2585375"/>
            <a:ext cx="699900" cy="2202600"/>
          </a:xfrm>
          <a:prstGeom prst="curvedConnector3">
            <a:avLst>
              <a:gd fmla="val -34023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5" name="Google Shape;335;p26"/>
          <p:cNvSpPr txBox="1"/>
          <p:nvPr/>
        </p:nvSpPr>
        <p:spPr>
          <a:xfrm>
            <a:off x="1458825" y="4587875"/>
            <a:ext cx="48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nos faltaría ver cuánto dan las derivadas </a:t>
            </a:r>
            <a:endParaRPr b="1" i="0" sz="14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341" name="Google Shape;341;p27"/>
          <p:cNvSpPr txBox="1"/>
          <p:nvPr>
            <p:ph idx="1" type="body"/>
          </p:nvPr>
        </p:nvSpPr>
        <p:spPr>
          <a:xfrm>
            <a:off x="729450" y="4056675"/>
            <a:ext cx="76887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s-419" sz="1690"/>
              <a:t>9 parámetros</a:t>
            </a:r>
            <a:endParaRPr b="1" sz="16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b="1" sz="1190"/>
          </a:p>
        </p:txBody>
      </p:sp>
      <p:pic>
        <p:nvPicPr>
          <p:cNvPr id="342" name="Google Shape;3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0138" y="2040738"/>
            <a:ext cx="5863714" cy="1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Ecuaciones forward</a:t>
            </a:r>
            <a:endParaRPr/>
          </a:p>
        </p:txBody>
      </p:sp>
      <p:pic>
        <p:nvPicPr>
          <p:cNvPr id="348" name="Google Shape;3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4013" y="1318638"/>
            <a:ext cx="3286125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447" y="2320409"/>
            <a:ext cx="4447776" cy="13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Optimización de pesos y biases</a:t>
            </a:r>
            <a:endParaRPr/>
          </a:p>
        </p:txBody>
      </p:sp>
      <p:sp>
        <p:nvSpPr>
          <p:cNvPr id="355" name="Google Shape;355;p29"/>
          <p:cNvSpPr txBox="1"/>
          <p:nvPr>
            <p:ph idx="1" type="body"/>
          </p:nvPr>
        </p:nvSpPr>
        <p:spPr>
          <a:xfrm>
            <a:off x="729450" y="191022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Inicializo los pesos y biases en un valor aleatorio.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Para cada iteración: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Para cada fila del dataset de entrenamiento (SGD) o conjunto de filas (Mini-batch GD):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Obtengo, con el paso forward, la predicción.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Comparo esa predicción con el valor real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Obtengo un error dado por la función de pérdida. En este caso el MSE.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Calculo el gradiente</a:t>
            </a:r>
            <a:endParaRPr sz="1400"/>
          </a:p>
        </p:txBody>
      </p:sp>
      <p:pic>
        <p:nvPicPr>
          <p:cNvPr id="356" name="Google Shape;3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225" y="3828775"/>
            <a:ext cx="3036200" cy="11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Solución de Aprendizaje de Máquina</a:t>
            </a:r>
            <a:endParaRPr/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9450" y="2212675"/>
            <a:ext cx="1091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Inputs (columnas)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729450" y="3346225"/>
            <a:ext cx="7275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Datos (filas)</a:t>
            </a:r>
            <a:endParaRPr/>
          </a:p>
        </p:txBody>
      </p:sp>
      <p:sp>
        <p:nvSpPr>
          <p:cNvPr id="101" name="Google Shape;101;p3"/>
          <p:cNvSpPr/>
          <p:nvPr/>
        </p:nvSpPr>
        <p:spPr>
          <a:xfrm>
            <a:off x="2304175" y="2684725"/>
            <a:ext cx="1218900" cy="6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Análisis exploratorio de datos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3850050" y="2603425"/>
            <a:ext cx="1713300" cy="82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Preprocesamiento y feature engineering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5934900" y="2540725"/>
            <a:ext cx="1877100" cy="9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Selección de features (manual, automática, regularización, etc)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055650" y="1895375"/>
            <a:ext cx="1877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las features poseen un significado directo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2304175" y="3941825"/>
            <a:ext cx="1877100" cy="94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Entrenamiento de modelos, métricas de performance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719850" y="4108775"/>
            <a:ext cx="1501800" cy="61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Explicabilidad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055375" y="3427525"/>
            <a:ext cx="1877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 busca realizar un análisis de datos previo para incorporar al modelo features importantes.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419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Evitar overfitting</a:t>
            </a:r>
            <a:endParaRPr b="0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" name="Google Shape;108;p3"/>
          <p:cNvCxnSpPr>
            <a:endCxn id="102" idx="1"/>
          </p:cNvCxnSpPr>
          <p:nvPr/>
        </p:nvCxnSpPr>
        <p:spPr>
          <a:xfrm>
            <a:off x="3523050" y="3015475"/>
            <a:ext cx="32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9" name="Google Shape;109;p3"/>
          <p:cNvCxnSpPr>
            <a:stCxn id="102" idx="3"/>
            <a:endCxn id="103" idx="1"/>
          </p:cNvCxnSpPr>
          <p:nvPr/>
        </p:nvCxnSpPr>
        <p:spPr>
          <a:xfrm>
            <a:off x="5563350" y="3015475"/>
            <a:ext cx="371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0" name="Google Shape;110;p3"/>
          <p:cNvCxnSpPr>
            <a:stCxn id="105" idx="3"/>
            <a:endCxn id="106" idx="1"/>
          </p:cNvCxnSpPr>
          <p:nvPr/>
        </p:nvCxnSpPr>
        <p:spPr>
          <a:xfrm>
            <a:off x="4181275" y="4416575"/>
            <a:ext cx="5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1" name="Google Shape;111;p3"/>
          <p:cNvSpPr txBox="1"/>
          <p:nvPr/>
        </p:nvSpPr>
        <p:spPr>
          <a:xfrm>
            <a:off x="6340175" y="4216475"/>
            <a:ext cx="37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6942225" y="4526600"/>
            <a:ext cx="1713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419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(los puntos suspensivos son porque falta hablar de productividad)</a:t>
            </a:r>
            <a:endParaRPr b="0" i="0" sz="9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3" name="Google Shape;113;p3"/>
          <p:cNvCxnSpPr>
            <a:stCxn id="99" idx="3"/>
            <a:endCxn id="101" idx="1"/>
          </p:cNvCxnSpPr>
          <p:nvPr/>
        </p:nvCxnSpPr>
        <p:spPr>
          <a:xfrm>
            <a:off x="1821150" y="2433175"/>
            <a:ext cx="483000" cy="5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" name="Google Shape;114;p3"/>
          <p:cNvCxnSpPr>
            <a:stCxn id="100" idx="3"/>
            <a:endCxn id="101" idx="1"/>
          </p:cNvCxnSpPr>
          <p:nvPr/>
        </p:nvCxnSpPr>
        <p:spPr>
          <a:xfrm flipH="1" rot="10800000">
            <a:off x="1456950" y="3015625"/>
            <a:ext cx="847200" cy="55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" name="Google Shape;115;p3"/>
          <p:cNvCxnSpPr>
            <a:stCxn id="103" idx="2"/>
            <a:endCxn id="105" idx="0"/>
          </p:cNvCxnSpPr>
          <p:nvPr/>
        </p:nvCxnSpPr>
        <p:spPr>
          <a:xfrm rot="5400000">
            <a:off x="4832400" y="1900675"/>
            <a:ext cx="451500" cy="3630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Optimización de pesos y biases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Actualizo los pesos y biases</a:t>
            </a:r>
            <a:endParaRPr sz="1400"/>
          </a:p>
        </p:txBody>
      </p:sp>
      <p:pic>
        <p:nvPicPr>
          <p:cNvPr id="363" name="Google Shape;3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1375" y="2361525"/>
            <a:ext cx="3093475" cy="9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Ecuaciones Backpropagation</a:t>
            </a:r>
            <a:endParaRPr/>
          </a:p>
        </p:txBody>
      </p:sp>
      <p:pic>
        <p:nvPicPr>
          <p:cNvPr id="369" name="Google Shape;3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9500" y="152400"/>
            <a:ext cx="2773550" cy="110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9450" y="2073725"/>
            <a:ext cx="7896225" cy="19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1"/>
          <p:cNvSpPr txBox="1"/>
          <p:nvPr/>
        </p:nvSpPr>
        <p:spPr>
          <a:xfrm>
            <a:off x="801125" y="4326500"/>
            <a:ext cx="4856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s-419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voy haciendo múltiples reglas de la cadena!</a:t>
            </a:r>
            <a:endParaRPr b="1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Ecuaciones backpropagation</a:t>
            </a:r>
            <a:endParaRPr/>
          </a:p>
        </p:txBody>
      </p:sp>
      <p:sp>
        <p:nvSpPr>
          <p:cNvPr id="377" name="Google Shape;37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Hay una ecuación de backpropagation por cada parámetro.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Es importante que los cálculos sean eficientes para obtener soluciones que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3">
            <a:hlinkClick r:id="rId3"/>
          </p:cNvPr>
          <p:cNvSpPr txBox="1"/>
          <p:nvPr>
            <p:ph type="title"/>
          </p:nvPr>
        </p:nvSpPr>
        <p:spPr>
          <a:xfrm>
            <a:off x="729450" y="1322450"/>
            <a:ext cx="76884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 sz="3500"/>
              <a:t>https://playground.tensorflow.org</a:t>
            </a:r>
            <a:endParaRPr sz="3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Funciones de pérdida</a:t>
            </a:r>
            <a:endParaRPr/>
          </a:p>
        </p:txBody>
      </p:sp>
      <p:pic>
        <p:nvPicPr>
          <p:cNvPr id="388" name="Google Shape;38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5575" y="2044800"/>
            <a:ext cx="4219300" cy="257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Funciones de pérdida</a:t>
            </a:r>
            <a:endParaRPr/>
          </a:p>
        </p:txBody>
      </p:sp>
      <p:sp>
        <p:nvSpPr>
          <p:cNvPr id="394" name="Google Shape;394;p35"/>
          <p:cNvSpPr txBox="1"/>
          <p:nvPr>
            <p:ph idx="1" type="body"/>
          </p:nvPr>
        </p:nvSpPr>
        <p:spPr>
          <a:xfrm>
            <a:off x="729450" y="2078875"/>
            <a:ext cx="76887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Las más comunes son las ya dadas.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Para clasificación, categorical_crossentropy o binary_crossentropy según si el problema es binario o multiclase.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Para regresión, MSE, o también Huber-Loss, que es una combinación de MSE y MAE (para que sea menos sensible a outliers).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s-419" sz="1700"/>
              <a:t>Aunque se pueden utilizar muchas más</a:t>
            </a:r>
            <a:r>
              <a:rPr lang="es-419" sz="1700"/>
              <a:t> - vemos en la documentación</a:t>
            </a:r>
            <a:endParaRPr sz="17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Funciones de activación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Funciones de activación</a:t>
            </a:r>
            <a:endParaRPr/>
          </a:p>
        </p:txBody>
      </p:sp>
      <p:sp>
        <p:nvSpPr>
          <p:cNvPr id="405" name="Google Shape;40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Ninguna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Escalón (step)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Sigmoidea (y softmax)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Tangente hiperbólica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ReLU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Leaky ReLU</a:t>
            </a:r>
            <a:endParaRPr sz="17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Si no uso función de activación…</a:t>
            </a:r>
            <a:endParaRPr/>
          </a:p>
        </p:txBody>
      </p:sp>
      <p:sp>
        <p:nvSpPr>
          <p:cNvPr id="411" name="Google Shape;411;p38"/>
          <p:cNvSpPr txBox="1"/>
          <p:nvPr/>
        </p:nvSpPr>
        <p:spPr>
          <a:xfrm>
            <a:off x="303650" y="2039600"/>
            <a:ext cx="531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x1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x2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x3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-419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xn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2" name="Google Shape;412;p38"/>
          <p:cNvSpPr/>
          <p:nvPr/>
        </p:nvSpPr>
        <p:spPr>
          <a:xfrm>
            <a:off x="1030475" y="1934000"/>
            <a:ext cx="5310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Z1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3" name="Google Shape;413;p38"/>
          <p:cNvSpPr/>
          <p:nvPr/>
        </p:nvSpPr>
        <p:spPr>
          <a:xfrm>
            <a:off x="1838575" y="1934000"/>
            <a:ext cx="5310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a1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4" name="Google Shape;414;p38"/>
          <p:cNvSpPr/>
          <p:nvPr/>
        </p:nvSpPr>
        <p:spPr>
          <a:xfrm>
            <a:off x="2646675" y="1934000"/>
            <a:ext cx="5310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Z2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5" name="Google Shape;415;p38"/>
          <p:cNvSpPr/>
          <p:nvPr/>
        </p:nvSpPr>
        <p:spPr>
          <a:xfrm>
            <a:off x="3454775" y="1934000"/>
            <a:ext cx="531000" cy="139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a2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16" name="Google Shape;416;p38"/>
          <p:cNvCxnSpPr>
            <a:stCxn id="411" idx="3"/>
            <a:endCxn id="412" idx="1"/>
          </p:cNvCxnSpPr>
          <p:nvPr/>
        </p:nvCxnSpPr>
        <p:spPr>
          <a:xfrm>
            <a:off x="834650" y="2632250"/>
            <a:ext cx="19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7" name="Google Shape;417;p38"/>
          <p:cNvCxnSpPr>
            <a:stCxn id="412" idx="3"/>
            <a:endCxn id="413" idx="1"/>
          </p:cNvCxnSpPr>
          <p:nvPr/>
        </p:nvCxnSpPr>
        <p:spPr>
          <a:xfrm>
            <a:off x="1561475" y="2632250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8" name="Google Shape;418;p38"/>
          <p:cNvCxnSpPr>
            <a:stCxn id="413" idx="3"/>
            <a:endCxn id="414" idx="1"/>
          </p:cNvCxnSpPr>
          <p:nvPr/>
        </p:nvCxnSpPr>
        <p:spPr>
          <a:xfrm>
            <a:off x="2369575" y="2632250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9" name="Google Shape;419;p38"/>
          <p:cNvCxnSpPr>
            <a:stCxn id="414" idx="3"/>
            <a:endCxn id="415" idx="1"/>
          </p:cNvCxnSpPr>
          <p:nvPr/>
        </p:nvCxnSpPr>
        <p:spPr>
          <a:xfrm>
            <a:off x="3177675" y="2632250"/>
            <a:ext cx="27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420" name="Google Shape;42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8175" y="2006250"/>
            <a:ext cx="4853425" cy="2818869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8"/>
          <p:cNvSpPr txBox="1"/>
          <p:nvPr/>
        </p:nvSpPr>
        <p:spPr>
          <a:xfrm>
            <a:off x="6111375" y="4395050"/>
            <a:ext cx="294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es lo mismo que hacer una regresión lineal múltiple.</a:t>
            </a:r>
            <a:endParaRPr b="1" i="0" sz="13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Función escalón</a:t>
            </a:r>
            <a:endParaRPr/>
          </a:p>
        </p:txBody>
      </p:sp>
      <p:pic>
        <p:nvPicPr>
          <p:cNvPr id="427" name="Google Shape;4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006250"/>
            <a:ext cx="8839202" cy="2785737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9"/>
          <p:cNvSpPr txBox="1"/>
          <p:nvPr/>
        </p:nvSpPr>
        <p:spPr>
          <a:xfrm>
            <a:off x="323700" y="4693100"/>
            <a:ext cx="4905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 obtienen gradientes nulos y corta el entrenamiento</a:t>
            </a:r>
            <a:endParaRPr b="1" i="0" sz="1300" u="none" cap="none" strike="noStrike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Solución de Aprendizaje Profundo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729450" y="2078875"/>
            <a:ext cx="31206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Inputs = 28 x 28 píxeles= 784 features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729450" y="3769900"/>
            <a:ext cx="2883000" cy="6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Datos = conjunto de entrenamiento y validación (hiperparámetros)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8928" y="2304125"/>
            <a:ext cx="1758275" cy="177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4"/>
          <p:cNvSpPr txBox="1"/>
          <p:nvPr/>
        </p:nvSpPr>
        <p:spPr>
          <a:xfrm>
            <a:off x="6867900" y="2990375"/>
            <a:ext cx="9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solución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3850028" y="2299475"/>
            <a:ext cx="773100" cy="4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" name="Google Shape;126;p4"/>
          <p:cNvCxnSpPr>
            <a:stCxn id="122" idx="3"/>
          </p:cNvCxnSpPr>
          <p:nvPr/>
        </p:nvCxnSpPr>
        <p:spPr>
          <a:xfrm flipH="1" rot="10800000">
            <a:off x="3612450" y="3545500"/>
            <a:ext cx="876900" cy="57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" name="Google Shape;127;p4"/>
          <p:cNvCxnSpPr>
            <a:stCxn id="123" idx="3"/>
            <a:endCxn id="124" idx="1"/>
          </p:cNvCxnSpPr>
          <p:nvPr/>
        </p:nvCxnSpPr>
        <p:spPr>
          <a:xfrm>
            <a:off x="6227203" y="3190476"/>
            <a:ext cx="64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" name="Google Shape;128;p4"/>
          <p:cNvSpPr txBox="1"/>
          <p:nvPr/>
        </p:nvSpPr>
        <p:spPr>
          <a:xfrm>
            <a:off x="4623125" y="4076825"/>
            <a:ext cx="165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419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solución end-to-end</a:t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216600" y="2519875"/>
            <a:ext cx="1723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cada píxel de una imagen o cada palabra de un texto</a:t>
            </a:r>
            <a:endParaRPr b="0" i="0" sz="1500" u="none" cap="none" strike="noStrike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216600" y="3369700"/>
            <a:ext cx="188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s-419" sz="11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aprendizaje composicional</a:t>
            </a:r>
            <a:endParaRPr b="1" i="0" sz="11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4593475" y="2133225"/>
            <a:ext cx="1530300" cy="1910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arquitectura de una red neuronal: cantidad y distribución de neuronas</a:t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Función sigmoide</a:t>
            </a:r>
            <a:endParaRPr/>
          </a:p>
        </p:txBody>
      </p:sp>
      <p:pic>
        <p:nvPicPr>
          <p:cNvPr id="434" name="Google Shape;43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50" y="1938100"/>
            <a:ext cx="5442524" cy="269649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40"/>
          <p:cNvSpPr/>
          <p:nvPr/>
        </p:nvSpPr>
        <p:spPr>
          <a:xfrm>
            <a:off x="4820675" y="4042522"/>
            <a:ext cx="826650" cy="476750"/>
          </a:xfrm>
          <a:custGeom>
            <a:rect b="b" l="l" r="r" t="t"/>
            <a:pathLst>
              <a:path extrusionOk="0" h="19070" w="33066">
                <a:moveTo>
                  <a:pt x="5423" y="476"/>
                </a:moveTo>
                <a:cubicBezTo>
                  <a:pt x="11101" y="476"/>
                  <a:pt x="16995" y="-744"/>
                  <a:pt x="22455" y="816"/>
                </a:cubicBezTo>
                <a:cubicBezTo>
                  <a:pt x="27914" y="2375"/>
                  <a:pt x="34780" y="9169"/>
                  <a:pt x="32673" y="14441"/>
                </a:cubicBezTo>
                <a:cubicBezTo>
                  <a:pt x="30994" y="18642"/>
                  <a:pt x="24254" y="18529"/>
                  <a:pt x="19730" y="18529"/>
                </a:cubicBezTo>
                <a:cubicBezTo>
                  <a:pt x="15750" y="18529"/>
                  <a:pt x="11120" y="20056"/>
                  <a:pt x="7808" y="17848"/>
                </a:cubicBezTo>
                <a:cubicBezTo>
                  <a:pt x="4935" y="15932"/>
                  <a:pt x="1406" y="13970"/>
                  <a:pt x="314" y="10694"/>
                </a:cubicBezTo>
                <a:cubicBezTo>
                  <a:pt x="-942" y="6924"/>
                  <a:pt x="3696" y="2411"/>
                  <a:pt x="7467" y="1157"/>
                </a:cubicBezTo>
              </a:path>
            </a:pathLst>
          </a:custGeom>
          <a:noFill/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0"/>
          <p:cNvSpPr/>
          <p:nvPr/>
        </p:nvSpPr>
        <p:spPr>
          <a:xfrm>
            <a:off x="3125150" y="4042522"/>
            <a:ext cx="826650" cy="476750"/>
          </a:xfrm>
          <a:custGeom>
            <a:rect b="b" l="l" r="r" t="t"/>
            <a:pathLst>
              <a:path extrusionOk="0" h="19070" w="33066">
                <a:moveTo>
                  <a:pt x="5423" y="476"/>
                </a:moveTo>
                <a:cubicBezTo>
                  <a:pt x="11101" y="476"/>
                  <a:pt x="16995" y="-744"/>
                  <a:pt x="22455" y="816"/>
                </a:cubicBezTo>
                <a:cubicBezTo>
                  <a:pt x="27914" y="2375"/>
                  <a:pt x="34780" y="9169"/>
                  <a:pt x="32673" y="14441"/>
                </a:cubicBezTo>
                <a:cubicBezTo>
                  <a:pt x="30994" y="18642"/>
                  <a:pt x="24254" y="18529"/>
                  <a:pt x="19730" y="18529"/>
                </a:cubicBezTo>
                <a:cubicBezTo>
                  <a:pt x="15750" y="18529"/>
                  <a:pt x="11120" y="20056"/>
                  <a:pt x="7808" y="17848"/>
                </a:cubicBezTo>
                <a:cubicBezTo>
                  <a:pt x="4935" y="15932"/>
                  <a:pt x="1406" y="13970"/>
                  <a:pt x="314" y="10694"/>
                </a:cubicBezTo>
                <a:cubicBezTo>
                  <a:pt x="-942" y="6924"/>
                  <a:pt x="3696" y="2411"/>
                  <a:pt x="7467" y="1157"/>
                </a:cubicBezTo>
              </a:path>
            </a:pathLst>
          </a:custGeom>
          <a:noFill/>
          <a:ln cap="flat" cmpd="sng" w="2857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0"/>
          <p:cNvSpPr txBox="1"/>
          <p:nvPr/>
        </p:nvSpPr>
        <p:spPr>
          <a:xfrm>
            <a:off x="6003700" y="1993600"/>
            <a:ext cx="2503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8" name="Google Shape;43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0257" y="1393800"/>
            <a:ext cx="4169917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40"/>
          <p:cNvSpPr txBox="1"/>
          <p:nvPr/>
        </p:nvSpPr>
        <p:spPr>
          <a:xfrm>
            <a:off x="5594100" y="1853850"/>
            <a:ext cx="3549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 puede dar una optimización, ya que los gradientes no son nulos.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 embargo existen intervalos (prácticamente todo el eje x) en los cuales los gradientes son muy bajos respecto del valor absoluto de x. Esto se conoce como “vanishing gradients” o gradientes que se desvanecen.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419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El modelo aprende, pero de forma lenta.</a:t>
            </a:r>
            <a:endParaRPr b="1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Tangente hiperbólica</a:t>
            </a:r>
            <a:endParaRPr/>
          </a:p>
        </p:txBody>
      </p:sp>
      <p:pic>
        <p:nvPicPr>
          <p:cNvPr id="445" name="Google Shape;44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9738" y="1853850"/>
            <a:ext cx="602452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0150" y="801400"/>
            <a:ext cx="1851925" cy="7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581"/>
              <a:buNone/>
            </a:pPr>
            <a:r>
              <a:rPr lang="es-419"/>
              <a:t>ReLU (</a:t>
            </a:r>
            <a:r>
              <a:rPr lang="es-419" sz="2572">
                <a:solidFill>
                  <a:srgbClr val="001D3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Rectified Linear Unit)</a:t>
            </a:r>
            <a:endParaRPr sz="3822"/>
          </a:p>
        </p:txBody>
      </p:sp>
      <p:pic>
        <p:nvPicPr>
          <p:cNvPr id="452" name="Google Shape;4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825" y="1818900"/>
            <a:ext cx="603061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2"/>
          <p:cNvSpPr txBox="1"/>
          <p:nvPr/>
        </p:nvSpPr>
        <p:spPr>
          <a:xfrm>
            <a:off x="6352850" y="1499700"/>
            <a:ext cx="25377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Además de que simplifica mucho las cuentas a la hora de hacer los pasos backward o forward, el entrenamiento resulta muy rápido (pendiente alta)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Sin embargo, para entradas negativas, el gradiente queda nulo, y se puede perder poder de entrenamiento.</a:t>
            </a:r>
            <a:endParaRPr b="0" i="0" sz="16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Leaky ReLU</a:t>
            </a:r>
            <a:endParaRPr/>
          </a:p>
        </p:txBody>
      </p:sp>
      <p:pic>
        <p:nvPicPr>
          <p:cNvPr id="459" name="Google Shape;45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6688" y="1801900"/>
            <a:ext cx="6030615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3"/>
          <p:cNvSpPr txBox="1"/>
          <p:nvPr/>
        </p:nvSpPr>
        <p:spPr>
          <a:xfrm>
            <a:off x="6231600" y="4054425"/>
            <a:ext cx="2912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s-419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esta pendiente es usualmente 0.01</a:t>
            </a:r>
            <a:endParaRPr b="1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Leaky ReLU</a:t>
            </a:r>
            <a:endParaRPr/>
          </a:p>
        </p:txBody>
      </p:sp>
      <p:sp>
        <p:nvSpPr>
          <p:cNvPr id="466" name="Google Shape;46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Resuelve el problema de las neuronas “muertas” de la ReLU al permitir seguir entrenando el modelo con valores negativos.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El pequeño flujo de información que deja pasar con entradas negativas sirve para continuar el entrenamiento, aunque de forma más lenta. </a:t>
            </a:r>
            <a:endParaRPr sz="17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Regularización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En caso de sufrir overfitting…</a:t>
            </a:r>
            <a:endParaRPr/>
          </a:p>
        </p:txBody>
      </p:sp>
      <p:sp>
        <p:nvSpPr>
          <p:cNvPr id="477" name="Google Shape;477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Ya vimos que en estos casos la regularización puede servir.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Una opción puede ser bajar la complejidad del modelo, cambiando la arquitectura.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Sin embargo puede que no haya una solución lo suficientemente óptima o entrenar una gran cantidad de arquitecturas distintas sea muy time-consuming.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¿Cómo podemos regularizar?</a:t>
            </a:r>
            <a:endParaRPr sz="17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Regularización</a:t>
            </a:r>
            <a:endParaRPr/>
          </a:p>
        </p:txBody>
      </p:sp>
      <p:sp>
        <p:nvSpPr>
          <p:cNvPr id="483" name="Google Shape;48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Se puede utilizar las regularizaciones L1 y L2, esto es agregar a la función de costo un término ponderado de las normas de los parámetros de la red.</a:t>
            </a:r>
            <a:endParaRPr sz="17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Dropout</a:t>
            </a:r>
            <a:endParaRPr/>
          </a:p>
        </p:txBody>
      </p:sp>
      <p:pic>
        <p:nvPicPr>
          <p:cNvPr id="489" name="Google Shape;48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6838" y="1696675"/>
            <a:ext cx="5762625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48"/>
          <p:cNvSpPr txBox="1"/>
          <p:nvPr/>
        </p:nvSpPr>
        <p:spPr>
          <a:xfrm>
            <a:off x="417350" y="2087275"/>
            <a:ext cx="24441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cada peso se le asigna una determinada </a:t>
            </a:r>
            <a:r>
              <a:rPr b="1" i="0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probabilidad p</a:t>
            </a:r>
            <a:r>
              <a:rPr b="0" i="0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(fija por el usuario) de ser </a:t>
            </a:r>
            <a:r>
              <a:rPr b="1" i="1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nulo</a:t>
            </a:r>
            <a:r>
              <a:rPr b="0" i="0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 De esta forma se eliminan conexiones que puede que hayan </a:t>
            </a:r>
            <a:r>
              <a:rPr b="1" i="0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sobre-aprendido</a:t>
            </a:r>
            <a:r>
              <a:rPr b="0" i="0" lang="es-419" sz="17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, agregando robustez.</a:t>
            </a:r>
            <a:endParaRPr b="0" i="0" sz="17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Ajuste de hiperparámetros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Neuronas</a:t>
            </a:r>
            <a:endParaRPr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700" y="2884838"/>
            <a:ext cx="3028950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4050" y="889163"/>
            <a:ext cx="3028950" cy="1514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5"/>
          <p:cNvCxnSpPr/>
          <p:nvPr/>
        </p:nvCxnSpPr>
        <p:spPr>
          <a:xfrm flipH="1" rot="10800000">
            <a:off x="2928450" y="2096100"/>
            <a:ext cx="2378700" cy="12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  <p:sp>
        <p:nvSpPr>
          <p:cNvPr id="140" name="Google Shape;140;p5"/>
          <p:cNvSpPr txBox="1"/>
          <p:nvPr/>
        </p:nvSpPr>
        <p:spPr>
          <a:xfrm>
            <a:off x="4392775" y="3099475"/>
            <a:ext cx="4638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Emular el pensamiento humano para la toma de decisiones.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Están conectadas y reciben y envían señales eléctricas.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Char char="●"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Pueden procesar señales para estar activadas o no.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Ajuste de hiperparámetros (HP tuning)</a:t>
            </a:r>
            <a:endParaRPr/>
          </a:p>
        </p:txBody>
      </p:sp>
      <p:sp>
        <p:nvSpPr>
          <p:cNvPr id="501" name="Google Shape;501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Ajustar hiperparámetros de forma manual, con grid search o random search ahora es más costoso.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El enfoque bayesiano es más adecuado.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Neuronas</a:t>
            </a:r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El objetivo es crear un modelo matemático que modele de las entradas hasta las salidas basado en una estructura de una red neuronal.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Esta red, modelada por funciones matemáticas, tendrá ciertos parámetros que deben aprenderse de la inmensidad de datos del conjunto de entrenamiento.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Abstracción de la neurona</a:t>
            </a:r>
            <a:endParaRPr/>
          </a:p>
        </p:txBody>
      </p:sp>
      <p:pic>
        <p:nvPicPr>
          <p:cNvPr id="152" name="Google Shape;15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275" y="2096938"/>
            <a:ext cx="302895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7"/>
          <p:cNvSpPr/>
          <p:nvPr/>
        </p:nvSpPr>
        <p:spPr>
          <a:xfrm>
            <a:off x="5968575" y="2170338"/>
            <a:ext cx="1501500" cy="136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Abstracción de la neurona</a:t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3821250" y="2207513"/>
            <a:ext cx="1501500" cy="136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8"/>
          <p:cNvCxnSpPr>
            <a:stCxn id="159" idx="0"/>
          </p:cNvCxnSpPr>
          <p:nvPr/>
        </p:nvCxnSpPr>
        <p:spPr>
          <a:xfrm>
            <a:off x="4572000" y="2207513"/>
            <a:ext cx="0" cy="13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7050" y="2709262"/>
            <a:ext cx="423725" cy="4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8"/>
          <p:cNvPicPr preferRelativeResize="0"/>
          <p:nvPr/>
        </p:nvPicPr>
        <p:blipFill rotWithShape="1">
          <a:blip r:embed="rId4">
            <a:alphaModFix/>
          </a:blip>
          <a:srcRect b="27718" l="34347" r="29718" t="21260"/>
          <a:stretch/>
        </p:blipFill>
        <p:spPr>
          <a:xfrm>
            <a:off x="4713225" y="2709262"/>
            <a:ext cx="384573" cy="3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8"/>
          <p:cNvSpPr txBox="1"/>
          <p:nvPr/>
        </p:nvSpPr>
        <p:spPr>
          <a:xfrm>
            <a:off x="2683250" y="3393100"/>
            <a:ext cx="12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función lineal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5058050" y="3393100"/>
            <a:ext cx="1233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función de activación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Abstracción de la neurona</a:t>
            </a:r>
            <a:endParaRPr/>
          </a:p>
        </p:txBody>
      </p:sp>
      <p:sp>
        <p:nvSpPr>
          <p:cNvPr id="170" name="Google Shape;170;p9"/>
          <p:cNvSpPr/>
          <p:nvPr/>
        </p:nvSpPr>
        <p:spPr>
          <a:xfrm>
            <a:off x="3821250" y="2207513"/>
            <a:ext cx="1501500" cy="13677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1" name="Google Shape;171;p9"/>
          <p:cNvCxnSpPr>
            <a:stCxn id="170" idx="0"/>
          </p:cNvCxnSpPr>
          <p:nvPr/>
        </p:nvCxnSpPr>
        <p:spPr>
          <a:xfrm>
            <a:off x="4572000" y="2207513"/>
            <a:ext cx="0" cy="13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2" name="Google Shape;1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7050" y="2709262"/>
            <a:ext cx="423725" cy="42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4">
            <a:alphaModFix/>
          </a:blip>
          <a:srcRect b="27718" l="34347" r="29718" t="21260"/>
          <a:stretch/>
        </p:blipFill>
        <p:spPr>
          <a:xfrm>
            <a:off x="4713225" y="2709262"/>
            <a:ext cx="384573" cy="3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2683250" y="3393100"/>
            <a:ext cx="12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función lineal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5058050" y="3393100"/>
            <a:ext cx="1233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función de activación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(podría ser lineal, veremos)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1375050" y="2691250"/>
            <a:ext cx="914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entradas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9"/>
          <p:cNvCxnSpPr>
            <a:stCxn id="176" idx="3"/>
            <a:endCxn id="170" idx="2"/>
          </p:cNvCxnSpPr>
          <p:nvPr/>
        </p:nvCxnSpPr>
        <p:spPr>
          <a:xfrm>
            <a:off x="2289150" y="2891350"/>
            <a:ext cx="153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9"/>
          <p:cNvCxnSpPr>
            <a:stCxn id="170" idx="6"/>
            <a:endCxn id="179" idx="1"/>
          </p:cNvCxnSpPr>
          <p:nvPr/>
        </p:nvCxnSpPr>
        <p:spPr>
          <a:xfrm>
            <a:off x="5322750" y="2891363"/>
            <a:ext cx="114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9" name="Google Shape;179;p9"/>
          <p:cNvSpPr txBox="1"/>
          <p:nvPr/>
        </p:nvSpPr>
        <p:spPr>
          <a:xfrm>
            <a:off x="6470250" y="2691275"/>
            <a:ext cx="914100" cy="400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salida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631800" y="4407650"/>
            <a:ext cx="42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sigma(w0 + w1 x1 + w2 x2 + … wn xn)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