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Roboto Thin"/>
      <p:regular r:id="rId44"/>
      <p:bold r:id="rId45"/>
      <p:italic r:id="rId46"/>
      <p:boldItalic r:id="rId47"/>
    </p:embeddedFont>
    <p:embeddedFont>
      <p:font typeface="Roboto"/>
      <p:regular r:id="rId48"/>
      <p:bold r:id="rId49"/>
      <p:italic r:id="rId50"/>
      <p:boldItalic r:id="rId51"/>
    </p:embeddedFont>
    <p:embeddedFont>
      <p:font typeface="Roboto Medium"/>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iLZRLhM9oWQCDVqHycNV7VMuKT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obotoThin-regular.fntdata"/><Relationship Id="rId43" Type="http://schemas.openxmlformats.org/officeDocument/2006/relationships/font" Target="fonts/Raleway-boldItalic.fntdata"/><Relationship Id="rId46" Type="http://schemas.openxmlformats.org/officeDocument/2006/relationships/font" Target="fonts/RobotoThin-italic.fntdata"/><Relationship Id="rId45" Type="http://schemas.openxmlformats.org/officeDocument/2006/relationships/font" Target="fonts/RobotoThi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font" Target="fonts/RobotoThin-boldItalic.fntdata"/><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RobotoMedium-bold.fntdata"/><Relationship Id="rId52" Type="http://schemas.openxmlformats.org/officeDocument/2006/relationships/font" Target="fonts/RobotoMedium-regular.fntdata"/><Relationship Id="rId11" Type="http://schemas.openxmlformats.org/officeDocument/2006/relationships/slide" Target="slides/slide6.xml"/><Relationship Id="rId55" Type="http://schemas.openxmlformats.org/officeDocument/2006/relationships/font" Target="fonts/RobotoMedium-boldItalic.fntdata"/><Relationship Id="rId10" Type="http://schemas.openxmlformats.org/officeDocument/2006/relationships/slide" Target="slides/slide5.xml"/><Relationship Id="rId54" Type="http://schemas.openxmlformats.org/officeDocument/2006/relationships/font" Target="fonts/RobotoMedium-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8"/>
          <p:cNvGrpSpPr/>
          <p:nvPr/>
        </p:nvGrpSpPr>
        <p:grpSpPr>
          <a:xfrm>
            <a:off x="830392" y="1191256"/>
            <a:ext cx="745763" cy="45826"/>
            <a:chOff x="4580561" y="2589004"/>
            <a:chExt cx="1064464" cy="25200"/>
          </a:xfrm>
        </p:grpSpPr>
        <p:sp>
          <p:nvSpPr>
            <p:cNvPr id="12" name="Google Shape;12;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4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48"/>
          <p:cNvGrpSpPr/>
          <p:nvPr/>
        </p:nvGrpSpPr>
        <p:grpSpPr>
          <a:xfrm>
            <a:off x="830392" y="4169130"/>
            <a:ext cx="745763" cy="45826"/>
            <a:chOff x="4580561" y="2589004"/>
            <a:chExt cx="1064464" cy="25200"/>
          </a:xfrm>
        </p:grpSpPr>
        <p:sp>
          <p:nvSpPr>
            <p:cNvPr id="77" name="Google Shape;77;p4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4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9"/>
          <p:cNvGrpSpPr/>
          <p:nvPr/>
        </p:nvGrpSpPr>
        <p:grpSpPr>
          <a:xfrm>
            <a:off x="830392" y="1191256"/>
            <a:ext cx="745763" cy="45826"/>
            <a:chOff x="4580561" y="2589004"/>
            <a:chExt cx="1064464" cy="25200"/>
          </a:xfrm>
        </p:grpSpPr>
        <p:sp>
          <p:nvSpPr>
            <p:cNvPr id="20" name="Google Shape;20;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p41"/>
          <p:cNvGrpSpPr/>
          <p:nvPr/>
        </p:nvGrpSpPr>
        <p:grpSpPr>
          <a:xfrm>
            <a:off x="830392" y="1191256"/>
            <a:ext cx="745763" cy="45826"/>
            <a:chOff x="4580561" y="2589004"/>
            <a:chExt cx="1064464" cy="25200"/>
          </a:xfrm>
        </p:grpSpPr>
        <p:sp>
          <p:nvSpPr>
            <p:cNvPr id="29" name="Google Shape;29;p4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4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 name="Google Shape;32;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2"/>
          <p:cNvGrpSpPr/>
          <p:nvPr/>
        </p:nvGrpSpPr>
        <p:grpSpPr>
          <a:xfrm>
            <a:off x="830392" y="1191256"/>
            <a:ext cx="745763" cy="45826"/>
            <a:chOff x="4580561" y="2589004"/>
            <a:chExt cx="1064464" cy="25200"/>
          </a:xfrm>
        </p:grpSpPr>
        <p:sp>
          <p:nvSpPr>
            <p:cNvPr id="36" name="Google Shape;36;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4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4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4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43"/>
          <p:cNvGrpSpPr/>
          <p:nvPr/>
        </p:nvGrpSpPr>
        <p:grpSpPr>
          <a:xfrm>
            <a:off x="830392" y="1191256"/>
            <a:ext cx="745763" cy="45826"/>
            <a:chOff x="4580561" y="2589004"/>
            <a:chExt cx="1064464" cy="25200"/>
          </a:xfrm>
        </p:grpSpPr>
        <p:sp>
          <p:nvSpPr>
            <p:cNvPr id="45" name="Google Shape;45;p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4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44"/>
          <p:cNvGrpSpPr/>
          <p:nvPr/>
        </p:nvGrpSpPr>
        <p:grpSpPr>
          <a:xfrm>
            <a:off x="830392" y="1191256"/>
            <a:ext cx="745763" cy="45826"/>
            <a:chOff x="4580561" y="2589004"/>
            <a:chExt cx="1064464" cy="25200"/>
          </a:xfrm>
        </p:grpSpPr>
        <p:sp>
          <p:nvSpPr>
            <p:cNvPr id="52" name="Google Shape;52;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4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45"/>
          <p:cNvGrpSpPr/>
          <p:nvPr/>
        </p:nvGrpSpPr>
        <p:grpSpPr>
          <a:xfrm>
            <a:off x="830392" y="4169130"/>
            <a:ext cx="745763" cy="45826"/>
            <a:chOff x="4580561" y="2589004"/>
            <a:chExt cx="1064464" cy="25200"/>
          </a:xfrm>
        </p:grpSpPr>
        <p:sp>
          <p:nvSpPr>
            <p:cNvPr id="59" name="Google Shape;59;p4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46"/>
          <p:cNvGrpSpPr/>
          <p:nvPr/>
        </p:nvGrpSpPr>
        <p:grpSpPr>
          <a:xfrm>
            <a:off x="830392" y="1191256"/>
            <a:ext cx="745763" cy="45826"/>
            <a:chOff x="4580561" y="2589004"/>
            <a:chExt cx="1064464" cy="25200"/>
          </a:xfrm>
        </p:grpSpPr>
        <p:sp>
          <p:nvSpPr>
            <p:cNvPr id="66" name="Google Shape;66;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4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4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MLOps</a:t>
            </a:r>
            <a:endParaRPr/>
          </a:p>
        </p:txBody>
      </p:sp>
      <p:sp>
        <p:nvSpPr>
          <p:cNvPr id="87" name="Google Shape;87;p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s-419"/>
              <a:t>Puesta en producción de un modelo entrenado de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Data drift (“deriva” de datos)</a:t>
            </a:r>
            <a:endParaRPr/>
          </a:p>
        </p:txBody>
      </p:sp>
      <p:sp>
        <p:nvSpPr>
          <p:cNvPr id="139" name="Google Shape;139;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300"/>
              <a:buNone/>
            </a:pPr>
            <a:r>
              <a:rPr lang="es-419" sz="1700"/>
              <a:t>Se conoce como data drift al fenómeno que ocurre cuando las métricas de entrenamiento, validación y test son buenas pero las métricas en producción presentan un desempeño menor.</a:t>
            </a:r>
            <a:endParaRPr sz="1700"/>
          </a:p>
          <a:p>
            <a:pPr indent="0" lvl="0" marL="0" rtl="0" algn="l">
              <a:lnSpc>
                <a:spcPct val="95000"/>
              </a:lnSpc>
              <a:spcBef>
                <a:spcPts val="1200"/>
              </a:spcBef>
              <a:spcAft>
                <a:spcPts val="0"/>
              </a:spcAft>
              <a:buSzPts val="1300"/>
              <a:buNone/>
            </a:pPr>
            <a:r>
              <a:rPr lang="es-419" sz="1700"/>
              <a:t>Suele estar relacionado al desvío estadístico de los datos nuevos en función de los que fue entrenado el modelo.</a:t>
            </a:r>
            <a:endParaRPr sz="1700"/>
          </a:p>
          <a:p>
            <a:pPr indent="-336550" lvl="0" marL="457200" rtl="0" algn="l">
              <a:lnSpc>
                <a:spcPct val="95000"/>
              </a:lnSpc>
              <a:spcBef>
                <a:spcPts val="1200"/>
              </a:spcBef>
              <a:spcAft>
                <a:spcPts val="0"/>
              </a:spcAft>
              <a:buSzPts val="1700"/>
              <a:buChar char="●"/>
            </a:pPr>
            <a:r>
              <a:rPr lang="es-419" sz="1700"/>
              <a:t>Dataset erróneo.</a:t>
            </a:r>
            <a:endParaRPr sz="1700"/>
          </a:p>
          <a:p>
            <a:pPr indent="-336550" lvl="0" marL="457200" rtl="0" algn="l">
              <a:lnSpc>
                <a:spcPct val="95000"/>
              </a:lnSpc>
              <a:spcBef>
                <a:spcPts val="0"/>
              </a:spcBef>
              <a:spcAft>
                <a:spcPts val="0"/>
              </a:spcAft>
              <a:buSzPts val="1700"/>
              <a:buChar char="●"/>
            </a:pPr>
            <a:r>
              <a:rPr lang="es-419" sz="1700"/>
              <a:t>Cambios en las características del entorno estadístico.</a:t>
            </a:r>
            <a:endParaRPr sz="1700"/>
          </a:p>
          <a:p>
            <a:pPr indent="-336550" lvl="0" marL="457200" rtl="0" algn="l">
              <a:lnSpc>
                <a:spcPct val="95000"/>
              </a:lnSpc>
              <a:spcBef>
                <a:spcPts val="0"/>
              </a:spcBef>
              <a:spcAft>
                <a:spcPts val="0"/>
              </a:spcAft>
              <a:buSzPts val="1700"/>
              <a:buChar char="●"/>
            </a:pPr>
            <a:r>
              <a:rPr lang="es-419" sz="1700"/>
              <a:t>Mal enfoque en la toma de decisiones respecto a datos.</a:t>
            </a:r>
            <a:endParaRPr sz="1700"/>
          </a:p>
          <a:p>
            <a:pPr indent="0" lvl="0" marL="0" rtl="0" algn="l">
              <a:lnSpc>
                <a:spcPct val="95000"/>
              </a:lnSpc>
              <a:spcBef>
                <a:spcPts val="1200"/>
              </a:spcBef>
              <a:spcAft>
                <a:spcPts val="1200"/>
              </a:spcAft>
              <a:buSzPts val="1300"/>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Data drift: errores en el diseño del dataset</a:t>
            </a:r>
            <a:endParaRPr/>
          </a:p>
        </p:txBody>
      </p:sp>
      <p:sp>
        <p:nvSpPr>
          <p:cNvPr id="145" name="Google Shape;145;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300"/>
              <a:buNone/>
            </a:pPr>
            <a:r>
              <a:rPr lang="es-419" sz="1700"/>
              <a:t>Puede ser por tener datos que no sean lo suficientemente válidos. Por ejemplo, un sistema de reconocimiento de dígitos del dataset MNIST donde el dataset tenga dígitos muy similares entre sí, de tal forma de que a la hora de predecir un dígito que no tenga tanta similitud, la métrica sea muy mala. Otro ejemplo del mismo estilo es intentar reconocer audio de calidad elevada con un modelo entrenado con audio de baja calidad.</a:t>
            </a:r>
            <a:endParaRPr sz="17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Data drift: cambios en el entorno estadístico</a:t>
            </a:r>
            <a:endParaRPr/>
          </a:p>
        </p:txBody>
      </p:sp>
      <p:sp>
        <p:nvSpPr>
          <p:cNvPr id="151" name="Google Shape;151;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SzPct val="96744"/>
              <a:buNone/>
            </a:pPr>
            <a:r>
              <a:rPr lang="es-419" sz="2150"/>
              <a:t>Impacto en la variable de salida por situaciones atípicas: </a:t>
            </a:r>
            <a:endParaRPr sz="2150"/>
          </a:p>
          <a:p>
            <a:pPr indent="-313975" lvl="0" marL="457200" rtl="0" algn="l">
              <a:lnSpc>
                <a:spcPct val="115000"/>
              </a:lnSpc>
              <a:spcBef>
                <a:spcPts val="1200"/>
              </a:spcBef>
              <a:spcAft>
                <a:spcPts val="0"/>
              </a:spcAft>
              <a:buSzPct val="100000"/>
              <a:buChar char="●"/>
            </a:pPr>
            <a:r>
              <a:rPr lang="es-419" sz="2150"/>
              <a:t>un evento como el día del metalúrgico o el desarrollo de una cuarentena obligatoria impactan directamente en el consumo de energía eléctrica de una sociedad. Si el modelo no está entrenado con estas situaciones, las métricas en producción serán pobres para estos casos.</a:t>
            </a:r>
            <a:endParaRPr sz="2150"/>
          </a:p>
          <a:p>
            <a:pPr indent="-313975" lvl="0" marL="457200" rtl="0" algn="l">
              <a:lnSpc>
                <a:spcPct val="115000"/>
              </a:lnSpc>
              <a:spcBef>
                <a:spcPts val="0"/>
              </a:spcBef>
              <a:spcAft>
                <a:spcPts val="0"/>
              </a:spcAft>
              <a:buSzPct val="100000"/>
              <a:buChar char="●"/>
            </a:pPr>
            <a:r>
              <a:rPr lang="es-419" sz="2150"/>
              <a:t>impacto de una guerra en precios internacionales de alimentos o combustible.</a:t>
            </a:r>
            <a:endParaRPr sz="2150"/>
          </a:p>
          <a:p>
            <a:pPr indent="-313975" lvl="0" marL="457200" rtl="0" algn="l">
              <a:lnSpc>
                <a:spcPct val="115000"/>
              </a:lnSpc>
              <a:spcBef>
                <a:spcPts val="0"/>
              </a:spcBef>
              <a:spcAft>
                <a:spcPts val="0"/>
              </a:spcAft>
              <a:buSzPct val="100000"/>
              <a:buChar char="●"/>
            </a:pPr>
            <a:r>
              <a:rPr lang="es-419" sz="2150"/>
              <a:t>cambios culturales.</a:t>
            </a:r>
            <a:endParaRPr sz="2150"/>
          </a:p>
          <a:p>
            <a:pPr indent="-313975" lvl="0" marL="457200" rtl="0" algn="l">
              <a:lnSpc>
                <a:spcPct val="115000"/>
              </a:lnSpc>
              <a:spcBef>
                <a:spcPts val="0"/>
              </a:spcBef>
              <a:spcAft>
                <a:spcPts val="0"/>
              </a:spcAft>
              <a:buSzPct val="100000"/>
              <a:buChar char="●"/>
            </a:pPr>
            <a:r>
              <a:rPr lang="es-419" sz="2150"/>
              <a:t>simplemente son ejemplos extremos pero hay miles de razones y posibilidades.</a:t>
            </a:r>
            <a:endParaRPr sz="2150"/>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Data drift: mala toma de decisiones </a:t>
            </a:r>
            <a:endParaRPr/>
          </a:p>
        </p:txBody>
      </p:sp>
      <p:sp>
        <p:nvSpPr>
          <p:cNvPr id="157" name="Google Shape;157;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s-419" sz="1700"/>
              <a:t>Un modelo de ventas de helado no será muy bueno para evaluar días de invierno si solo está entrenado con períodos estacionales de verano</a:t>
            </a:r>
            <a:r>
              <a:rPr lang="es-419"/>
              <a:t>.</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Data drift: bosquejo de posibles soluciones</a:t>
            </a:r>
            <a:endParaRPr/>
          </a:p>
        </p:txBody>
      </p:sp>
      <p:sp>
        <p:nvSpPr>
          <p:cNvPr id="163" name="Google Shape;16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s-419" sz="1700"/>
              <a:t>Monitoreo constante.</a:t>
            </a:r>
            <a:endParaRPr sz="1700"/>
          </a:p>
          <a:p>
            <a:pPr indent="-336550" lvl="0" marL="457200" rtl="0" algn="l">
              <a:lnSpc>
                <a:spcPct val="115000"/>
              </a:lnSpc>
              <a:spcBef>
                <a:spcPts val="0"/>
              </a:spcBef>
              <a:spcAft>
                <a:spcPts val="0"/>
              </a:spcAft>
              <a:buSzPts val="1700"/>
              <a:buChar char="●"/>
            </a:pPr>
            <a:r>
              <a:rPr lang="es-419" sz="1700"/>
              <a:t>Actualizar datos y re-entrenar modelos.</a:t>
            </a:r>
            <a:endParaRPr sz="1700"/>
          </a:p>
          <a:p>
            <a:pPr indent="-336550" lvl="0" marL="457200" rtl="0" algn="l">
              <a:lnSpc>
                <a:spcPct val="115000"/>
              </a:lnSpc>
              <a:spcBef>
                <a:spcPts val="0"/>
              </a:spcBef>
              <a:spcAft>
                <a:spcPts val="0"/>
              </a:spcAft>
              <a:buSzPts val="1700"/>
              <a:buChar char="●"/>
            </a:pPr>
            <a:r>
              <a:rPr lang="es-419" sz="1700"/>
              <a:t>Evaluar previamente la tendencia a “cambiar” con el tiempo de las variables características.</a:t>
            </a:r>
            <a:endParaRPr sz="1700"/>
          </a:p>
          <a:p>
            <a:pPr indent="-336550" lvl="0" marL="457200" rtl="0" algn="l">
              <a:lnSpc>
                <a:spcPct val="115000"/>
              </a:lnSpc>
              <a:spcBef>
                <a:spcPts val="0"/>
              </a:spcBef>
              <a:spcAft>
                <a:spcPts val="0"/>
              </a:spcAft>
              <a:buSzPts val="1700"/>
              <a:buChar char="●"/>
            </a:pPr>
            <a:r>
              <a:rPr lang="es-419" sz="1700"/>
              <a:t>No hacer una selección manual de características, sino automatizar el criterio de búsqueda.</a:t>
            </a:r>
            <a:endParaRPr sz="1700"/>
          </a:p>
          <a:p>
            <a:pPr indent="-336550" lvl="0" marL="457200" rtl="0" algn="l">
              <a:lnSpc>
                <a:spcPct val="115000"/>
              </a:lnSpc>
              <a:spcBef>
                <a:spcPts val="0"/>
              </a:spcBef>
              <a:spcAft>
                <a:spcPts val="0"/>
              </a:spcAft>
              <a:buSzPts val="1700"/>
              <a:buChar char="●"/>
            </a:pPr>
            <a:r>
              <a:rPr lang="es-419" sz="1700"/>
              <a: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Niveles de MLOps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Integración continua (CI)</a:t>
            </a:r>
            <a:endParaRPr/>
          </a:p>
        </p:txBody>
      </p:sp>
      <p:sp>
        <p:nvSpPr>
          <p:cNvPr id="174" name="Google Shape;174;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700"/>
              <a:t>La integración continua es una práctica en la cual los desarrolladores</a:t>
            </a:r>
            <a:r>
              <a:rPr i="1" lang="es-419" sz="1700"/>
              <a:t> </a:t>
            </a:r>
            <a:r>
              <a:rPr b="1" i="1" lang="es-419" sz="1700"/>
              <a:t>integran</a:t>
            </a:r>
            <a:r>
              <a:rPr lang="es-419" sz="1700"/>
              <a:t> sus cambios al repositorio compartido varias veces al día. Cada vez que un desarrollador completa una nueva función o soluciona un error, integra esos cambios. Después de cada integración, se realiza una compilación automatizada y se ejecutan pruebas automáticas para asegurar que la integración no haya introducido errores.</a:t>
            </a:r>
            <a:endParaRPr sz="1700"/>
          </a:p>
          <a:p>
            <a:pPr indent="0" lvl="0" marL="0" rtl="0" algn="l">
              <a:lnSpc>
                <a:spcPct val="115000"/>
              </a:lnSpc>
              <a:spcBef>
                <a:spcPts val="1200"/>
              </a:spcBef>
              <a:spcAft>
                <a:spcPts val="1200"/>
              </a:spcAft>
              <a:buSzPts val="1300"/>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Entrega continua (CD)</a:t>
            </a:r>
            <a:endParaRPr/>
          </a:p>
          <a:p>
            <a:pPr indent="0" lvl="0" marL="0" rtl="0" algn="l">
              <a:lnSpc>
                <a:spcPct val="100000"/>
              </a:lnSpc>
              <a:spcBef>
                <a:spcPts val="0"/>
              </a:spcBef>
              <a:spcAft>
                <a:spcPts val="0"/>
              </a:spcAft>
              <a:buSzPct val="111111"/>
              <a:buNone/>
            </a:pPr>
            <a:r>
              <a:t/>
            </a:r>
            <a:endParaRPr/>
          </a:p>
        </p:txBody>
      </p:sp>
      <p:sp>
        <p:nvSpPr>
          <p:cNvPr id="180" name="Google Shape;180;p17"/>
          <p:cNvSpPr txBox="1"/>
          <p:nvPr>
            <p:ph idx="1" type="body"/>
          </p:nvPr>
        </p:nvSpPr>
        <p:spPr>
          <a:xfrm>
            <a:off x="729450" y="202782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sz="1700"/>
              <a:t>La entrega continua implica que el software se encuentra siempre en un estado que podría ser desplegado en producción. Se automatizan no solo la construcción y las pruebas, sino también los pasos necesarios para poner en marcha el software en un entorno de desarrollo, aunque también podría ser incluso en producción. Esto permite que el software </a:t>
            </a:r>
            <a:r>
              <a:rPr b="1" lang="es-419" sz="1700"/>
              <a:t>esté siempre listo para ser desplegado, reduciendo los tiempos de entrega y mejorando la calidad.</a:t>
            </a:r>
            <a:endParaRPr b="1"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Niveles de MLOps</a:t>
            </a:r>
            <a:endParaRPr/>
          </a:p>
        </p:txBody>
      </p:sp>
      <p:sp>
        <p:nvSpPr>
          <p:cNvPr id="186" name="Google Shape;186;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t>Nivel 0: implementación manual.</a:t>
            </a:r>
            <a:endParaRPr sz="1700"/>
          </a:p>
          <a:p>
            <a:pPr indent="0" lvl="0" marL="0" rtl="0" algn="l">
              <a:lnSpc>
                <a:spcPct val="115000"/>
              </a:lnSpc>
              <a:spcBef>
                <a:spcPts val="1200"/>
              </a:spcBef>
              <a:spcAft>
                <a:spcPts val="0"/>
              </a:spcAft>
              <a:buSzPts val="1300"/>
              <a:buNone/>
            </a:pPr>
            <a:r>
              <a:rPr lang="es-419" sz="1700"/>
              <a:t>Nivel 1: realizar un entrenamiento </a:t>
            </a:r>
            <a:r>
              <a:rPr b="1" i="1" lang="es-419" sz="1700"/>
              <a:t>continuo y monitoreo</a:t>
            </a:r>
            <a:r>
              <a:rPr lang="es-419" sz="1700"/>
              <a:t> del modelo mediante la automatización.</a:t>
            </a:r>
            <a:endParaRPr sz="1700"/>
          </a:p>
          <a:p>
            <a:pPr indent="0" lvl="0" marL="0" rtl="0" algn="l">
              <a:lnSpc>
                <a:spcPct val="115000"/>
              </a:lnSpc>
              <a:spcBef>
                <a:spcPts val="1200"/>
              </a:spcBef>
              <a:spcAft>
                <a:spcPts val="0"/>
              </a:spcAft>
              <a:buSzPts val="1300"/>
              <a:buNone/>
            </a:pPr>
            <a:r>
              <a:rPr lang="es-419" sz="1700"/>
              <a:t>Nivel 2: monitoreo, integración continua y entrega continua.</a:t>
            </a:r>
            <a:endParaRPr sz="17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0: implementación manual</a:t>
            </a:r>
            <a:endParaRPr/>
          </a:p>
        </p:txBody>
      </p:sp>
      <p:sp>
        <p:nvSpPr>
          <p:cNvPr id="192" name="Google Shape;192;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93" name="Google Shape;193;p19"/>
          <p:cNvPicPr preferRelativeResize="0"/>
          <p:nvPr/>
        </p:nvPicPr>
        <p:blipFill rotWithShape="1">
          <a:blip r:embed="rId3">
            <a:alphaModFix/>
          </a:blip>
          <a:srcRect b="0" l="0" r="0" t="0"/>
          <a:stretch/>
        </p:blipFill>
        <p:spPr>
          <a:xfrm>
            <a:off x="517037" y="1980901"/>
            <a:ext cx="8113525" cy="301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MLOps</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sz="1700"/>
              <a:t>Las operaciones de Machine Learning (MLOps) son las prácticas y herramientas que se utilizan en la gestión y el despliegue (deployment) en un entorno productivo de un modelo de Machine Learning, de forma eficiente.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0: implementación manual</a:t>
            </a:r>
            <a:endParaRPr/>
          </a:p>
          <a:p>
            <a:pPr indent="0" lvl="0" marL="0" rtl="0" algn="l">
              <a:lnSpc>
                <a:spcPct val="100000"/>
              </a:lnSpc>
              <a:spcBef>
                <a:spcPts val="0"/>
              </a:spcBef>
              <a:spcAft>
                <a:spcPts val="0"/>
              </a:spcAft>
              <a:buSzPct val="111111"/>
              <a:buNone/>
            </a:pPr>
            <a:r>
              <a:t/>
            </a:r>
            <a:endParaRPr/>
          </a:p>
        </p:txBody>
      </p:sp>
      <p:sp>
        <p:nvSpPr>
          <p:cNvPr id="199" name="Google Shape;199;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300"/>
              <a:buNone/>
            </a:pPr>
            <a:r>
              <a:rPr lang="es-419" sz="1700"/>
              <a:t>El proceso descrito es manual, interactivo y controlado por secuencias de comandos en el campo de la ciencia de datos y el aprendizaje automático. Cada paso, desde el análisis de datos hasta la implementación del modelo, se realiza manualmente a través de códigos experimentales en notebooks. Existe una desconexión entre los científicos de datos y los ingenieros de implementación, ya que los modelos entrenados se entregan como artefactos para ser implementados como servicios de predicción.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0: implementación manual</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05" name="Google Shape;205;p21"/>
          <p:cNvSpPr txBox="1"/>
          <p:nvPr>
            <p:ph idx="1" type="body"/>
          </p:nvPr>
        </p:nvSpPr>
        <p:spPr>
          <a:xfrm>
            <a:off x="727650" y="2010750"/>
            <a:ext cx="7688700" cy="2261100"/>
          </a:xfrm>
          <a:prstGeom prst="rect">
            <a:avLst/>
          </a:prstGeom>
          <a:noFill/>
          <a:ln>
            <a:noFill/>
          </a:ln>
        </p:spPr>
        <p:txBody>
          <a:bodyPr anchorCtr="0" anchor="t" bIns="91425" lIns="91425" spcFirstLastPara="1" rIns="91425" wrap="square" tIns="91425">
            <a:noAutofit/>
          </a:bodyPr>
          <a:lstStyle/>
          <a:p>
            <a:pPr indent="-336708" lvl="0" marL="457200" rtl="0" algn="l">
              <a:lnSpc>
                <a:spcPct val="95000"/>
              </a:lnSpc>
              <a:spcBef>
                <a:spcPts val="0"/>
              </a:spcBef>
              <a:spcAft>
                <a:spcPts val="0"/>
              </a:spcAft>
              <a:buSzPts val="1703"/>
              <a:buChar char="●"/>
            </a:pPr>
            <a:r>
              <a:rPr lang="es-419" sz="1702"/>
              <a:t>Las iteraciones de versiones de modelos son poco frecuentes.</a:t>
            </a:r>
            <a:endParaRPr sz="1702"/>
          </a:p>
          <a:p>
            <a:pPr indent="-336708" lvl="0" marL="457200" rtl="0" algn="l">
              <a:lnSpc>
                <a:spcPct val="95000"/>
              </a:lnSpc>
              <a:spcBef>
                <a:spcPts val="0"/>
              </a:spcBef>
              <a:spcAft>
                <a:spcPts val="0"/>
              </a:spcAft>
              <a:buSzPts val="1703"/>
              <a:buChar char="●"/>
            </a:pPr>
            <a:r>
              <a:rPr lang="es-419" sz="1702"/>
              <a:t>No se utiliza integración continua (CI) ni entrega continua (CD) debido a la baja frecuencia de cambios en la implementación. </a:t>
            </a:r>
            <a:endParaRPr sz="1702"/>
          </a:p>
          <a:p>
            <a:pPr indent="-336708" lvl="0" marL="457200" rtl="0" algn="l">
              <a:lnSpc>
                <a:spcPct val="95000"/>
              </a:lnSpc>
              <a:spcBef>
                <a:spcPts val="0"/>
              </a:spcBef>
              <a:spcAft>
                <a:spcPts val="0"/>
              </a:spcAft>
              <a:buSzPts val="1703"/>
              <a:buChar char="●"/>
            </a:pPr>
            <a:r>
              <a:rPr lang="es-419" sz="1702"/>
              <a:t>La implementación se centra únicamente en desplegar el modelo entrenado como un servicio de predicción, en lugar de abordar la implementación de todo el sistema de aprendizaje automático.</a:t>
            </a:r>
            <a:endParaRPr sz="1702"/>
          </a:p>
          <a:p>
            <a:pPr indent="-336708" lvl="0" marL="457200" rtl="0" algn="l">
              <a:lnSpc>
                <a:spcPct val="95000"/>
              </a:lnSpc>
              <a:spcBef>
                <a:spcPts val="0"/>
              </a:spcBef>
              <a:spcAft>
                <a:spcPts val="0"/>
              </a:spcAft>
              <a:buSzPts val="1703"/>
              <a:buChar char="●"/>
            </a:pPr>
            <a:r>
              <a:rPr lang="es-419" sz="1702"/>
              <a:t>Además, falta supervisión activa del rendimiento, ya que no se realiza un seguimiento ni se registran las predicciones y acciones del modelo, lo cual es crucial para detectar la degradación del rendimiento y otros desvíos en el comportamiento del modelo.</a:t>
            </a:r>
            <a:endParaRPr sz="170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idx="4294967295" type="title"/>
          </p:nvPr>
        </p:nvSpPr>
        <p:spPr>
          <a:xfrm>
            <a:off x="312175" y="731025"/>
            <a:ext cx="12225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1</a:t>
            </a:r>
            <a:endParaRPr/>
          </a:p>
        </p:txBody>
      </p:sp>
      <p:pic>
        <p:nvPicPr>
          <p:cNvPr id="211" name="Google Shape;211;p22"/>
          <p:cNvPicPr preferRelativeResize="0"/>
          <p:nvPr/>
        </p:nvPicPr>
        <p:blipFill rotWithShape="1">
          <a:blip r:embed="rId3">
            <a:alphaModFix/>
          </a:blip>
          <a:srcRect b="0" l="0" r="0" t="0"/>
          <a:stretch/>
        </p:blipFill>
        <p:spPr>
          <a:xfrm>
            <a:off x="1670934" y="0"/>
            <a:ext cx="7420132" cy="5143500"/>
          </a:xfrm>
          <a:prstGeom prst="rect">
            <a:avLst/>
          </a:prstGeom>
          <a:noFill/>
          <a:ln>
            <a:noFill/>
          </a:ln>
        </p:spPr>
      </p:pic>
      <p:sp>
        <p:nvSpPr>
          <p:cNvPr id="212" name="Google Shape;212;p22"/>
          <p:cNvSpPr/>
          <p:nvPr/>
        </p:nvSpPr>
        <p:spPr>
          <a:xfrm>
            <a:off x="4487900" y="4224700"/>
            <a:ext cx="1481700" cy="84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Pipelines</a:t>
            </a:r>
            <a:endParaRPr/>
          </a:p>
        </p:txBody>
      </p:sp>
      <p:sp>
        <p:nvSpPr>
          <p:cNvPr id="218" name="Google Shape;218;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500"/>
              <a:t>En este nivel juegan un papel importante los pipelines o tuberías.</a:t>
            </a:r>
            <a:endParaRPr sz="1500"/>
          </a:p>
          <a:p>
            <a:pPr indent="0" lvl="0" marL="0" rtl="0" algn="l">
              <a:lnSpc>
                <a:spcPct val="115000"/>
              </a:lnSpc>
              <a:spcBef>
                <a:spcPts val="1200"/>
              </a:spcBef>
              <a:spcAft>
                <a:spcPts val="0"/>
              </a:spcAft>
              <a:buSzPts val="1300"/>
              <a:buNone/>
            </a:pPr>
            <a:r>
              <a:rPr lang="es-419" sz="1500"/>
              <a:t>Permiten dividir todo el desarrollo realizado en módulos que se ejecutan de forma </a:t>
            </a:r>
            <a:r>
              <a:rPr b="1" lang="es-419" sz="1500"/>
              <a:t>secuencial</a:t>
            </a:r>
            <a:r>
              <a:rPr lang="es-419" sz="1500"/>
              <a:t>.</a:t>
            </a:r>
            <a:endParaRPr sz="1500"/>
          </a:p>
          <a:p>
            <a:pPr indent="0" lvl="0" marL="0" rtl="0" algn="l">
              <a:lnSpc>
                <a:spcPct val="115000"/>
              </a:lnSpc>
              <a:spcBef>
                <a:spcPts val="1200"/>
              </a:spcBef>
              <a:spcAft>
                <a:spcPts val="0"/>
              </a:spcAft>
              <a:buSzPts val="1300"/>
              <a:buNone/>
            </a:pPr>
            <a:r>
              <a:rPr lang="es-419" sz="1500"/>
              <a:t>De esta forma se le da un orden, una estandarización y una automatización a los procesos del ciclo de vida del modelo. </a:t>
            </a:r>
            <a:endParaRPr sz="1500"/>
          </a:p>
          <a:p>
            <a:pPr indent="0" lvl="0" marL="0" rtl="0" algn="l">
              <a:lnSpc>
                <a:spcPct val="115000"/>
              </a:lnSpc>
              <a:spcBef>
                <a:spcPts val="1200"/>
              </a:spcBef>
              <a:spcAft>
                <a:spcPts val="0"/>
              </a:spcAft>
              <a:buSzPts val="1300"/>
              <a:buNone/>
            </a:pPr>
            <a:r>
              <a:rPr lang="es-419" sz="1500"/>
              <a:t>Logran que el código sea escalable, eficiente, reproducible y más seguible.</a:t>
            </a:r>
            <a:endParaRPr sz="1500"/>
          </a:p>
          <a:p>
            <a:pPr indent="0" lvl="0" marL="0" rtl="0" algn="l">
              <a:lnSpc>
                <a:spcPct val="115000"/>
              </a:lnSpc>
              <a:spcBef>
                <a:spcPts val="1200"/>
              </a:spcBef>
              <a:spcAft>
                <a:spcPts val="1200"/>
              </a:spcAft>
              <a:buSzPts val="1300"/>
              <a:buNone/>
            </a:pPr>
            <a:r>
              <a:rPr lang="es-419" sz="1500"/>
              <a:t>Son parte del proceso de entrega continua por la velocidad con la que se puede entregar un modelo hecho con pipelines.</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1</a:t>
            </a:r>
            <a:endParaRPr/>
          </a:p>
        </p:txBody>
      </p:sp>
      <p:sp>
        <p:nvSpPr>
          <p:cNvPr id="224" name="Google Shape;224;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solidFill>
                  <a:srgbClr val="202124"/>
                </a:solidFill>
                <a:highlight>
                  <a:srgbClr val="FFFFFF"/>
                </a:highlight>
                <a:latin typeface="Roboto"/>
                <a:ea typeface="Roboto"/>
                <a:cs typeface="Roboto"/>
                <a:sym typeface="Roboto"/>
              </a:rPr>
              <a:t>Los datos nuevos se incorporan al conjunto de datos para re-entrenamiento del modelo.</a:t>
            </a:r>
            <a:endParaRPr sz="17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300"/>
              <a:buNone/>
            </a:pPr>
            <a:r>
              <a:rPr lang="es-419" sz="1700">
                <a:solidFill>
                  <a:srgbClr val="202124"/>
                </a:solidFill>
                <a:highlight>
                  <a:srgbClr val="FFFFFF"/>
                </a:highlight>
                <a:latin typeface="Roboto"/>
                <a:ea typeface="Roboto"/>
                <a:cs typeface="Roboto"/>
                <a:sym typeface="Roboto"/>
              </a:rPr>
              <a:t>Se incorpora además, el monitoreo del modelo en producción. Lo que intenta disminuir los efectos del model drift.</a:t>
            </a:r>
            <a:endParaRPr sz="17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rPr lang="es-419" sz="1700">
                <a:solidFill>
                  <a:srgbClr val="202124"/>
                </a:solidFill>
                <a:highlight>
                  <a:srgbClr val="FFFFFF"/>
                </a:highlight>
                <a:latin typeface="Roboto"/>
                <a:ea typeface="Roboto"/>
                <a:cs typeface="Roboto"/>
                <a:sym typeface="Roboto"/>
              </a:rPr>
              <a:t>Estandarización del proceso, más rapidez para implementar cambios nuevos.</a:t>
            </a:r>
            <a:endParaRPr sz="1700">
              <a:solidFill>
                <a:srgbClr val="202124"/>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idx="4294967295" type="title"/>
          </p:nvPr>
        </p:nvSpPr>
        <p:spPr>
          <a:xfrm>
            <a:off x="228950" y="1666950"/>
            <a:ext cx="1115700" cy="904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2</a:t>
            </a:r>
            <a:endParaRPr/>
          </a:p>
        </p:txBody>
      </p:sp>
      <p:pic>
        <p:nvPicPr>
          <p:cNvPr id="230" name="Google Shape;230;p25"/>
          <p:cNvPicPr preferRelativeResize="0"/>
          <p:nvPr/>
        </p:nvPicPr>
        <p:blipFill rotWithShape="1">
          <a:blip r:embed="rId3">
            <a:alphaModFix/>
          </a:blip>
          <a:srcRect b="0" l="0" r="0" t="0"/>
          <a:stretch/>
        </p:blipFill>
        <p:spPr>
          <a:xfrm>
            <a:off x="1344640" y="0"/>
            <a:ext cx="8106769" cy="5143500"/>
          </a:xfrm>
          <a:prstGeom prst="rect">
            <a:avLst/>
          </a:prstGeom>
          <a:noFill/>
          <a:ln>
            <a:noFill/>
          </a:ln>
        </p:spPr>
      </p:pic>
      <p:sp>
        <p:nvSpPr>
          <p:cNvPr id="231" name="Google Shape;231;p25"/>
          <p:cNvSpPr/>
          <p:nvPr/>
        </p:nvSpPr>
        <p:spPr>
          <a:xfrm>
            <a:off x="6778625" y="494825"/>
            <a:ext cx="1481700" cy="84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6"/>
          <p:cNvPicPr preferRelativeResize="0"/>
          <p:nvPr/>
        </p:nvPicPr>
        <p:blipFill rotWithShape="1">
          <a:blip r:embed="rId3">
            <a:alphaModFix/>
          </a:blip>
          <a:srcRect b="0" l="0" r="0" t="0"/>
          <a:stretch/>
        </p:blipFill>
        <p:spPr>
          <a:xfrm>
            <a:off x="152400" y="586700"/>
            <a:ext cx="8839198" cy="4151744"/>
          </a:xfrm>
          <a:prstGeom prst="rect">
            <a:avLst/>
          </a:prstGeom>
          <a:noFill/>
          <a:ln>
            <a:noFill/>
          </a:ln>
        </p:spPr>
      </p:pic>
      <p:sp>
        <p:nvSpPr>
          <p:cNvPr id="237" name="Google Shape;237;p26"/>
          <p:cNvSpPr txBox="1"/>
          <p:nvPr/>
        </p:nvSpPr>
        <p:spPr>
          <a:xfrm>
            <a:off x="1430625" y="0"/>
            <a:ext cx="1473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s-419" sz="800" u="none" cap="none" strike="noStrike">
                <a:solidFill>
                  <a:srgbClr val="202124"/>
                </a:solidFill>
                <a:latin typeface="Roboto"/>
                <a:ea typeface="Roboto"/>
                <a:cs typeface="Roboto"/>
                <a:sym typeface="Roboto"/>
              </a:rPr>
              <a:t> prueba de manera iterativa algoritmos de AA y modelos nuevos en los que se organizan los pasos del experimento</a:t>
            </a:r>
            <a:endParaRPr b="0" i="0" sz="1000" u="none" cap="none" strike="noStrike">
              <a:solidFill>
                <a:srgbClr val="000000"/>
              </a:solidFill>
              <a:latin typeface="Arial"/>
              <a:ea typeface="Arial"/>
              <a:cs typeface="Arial"/>
              <a:sym typeface="Arial"/>
            </a:endParaRPr>
          </a:p>
        </p:txBody>
      </p:sp>
      <p:sp>
        <p:nvSpPr>
          <p:cNvPr id="238" name="Google Shape;238;p26"/>
          <p:cNvSpPr txBox="1"/>
          <p:nvPr/>
        </p:nvSpPr>
        <p:spPr>
          <a:xfrm>
            <a:off x="2392900" y="945238"/>
            <a:ext cx="1848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compila el código fuente y ejecuta varias pruebas.</a:t>
            </a:r>
            <a:endParaRPr b="0" i="0" sz="1000" u="none" cap="none" strike="noStrike">
              <a:solidFill>
                <a:srgbClr val="000000"/>
              </a:solidFill>
              <a:latin typeface="Arial"/>
              <a:ea typeface="Arial"/>
              <a:cs typeface="Arial"/>
              <a:sym typeface="Arial"/>
            </a:endParaRPr>
          </a:p>
        </p:txBody>
      </p:sp>
      <p:sp>
        <p:nvSpPr>
          <p:cNvPr id="239" name="Google Shape;239;p26"/>
          <p:cNvSpPr txBox="1"/>
          <p:nvPr/>
        </p:nvSpPr>
        <p:spPr>
          <a:xfrm>
            <a:off x="3499925" y="1494025"/>
            <a:ext cx="2563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implementa los artefactos producidos durante la etapa de la CI en el entorno de destino</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Nivel 2</a:t>
            </a:r>
            <a:endParaRPr/>
          </a:p>
        </p:txBody>
      </p:sp>
      <p:sp>
        <p:nvSpPr>
          <p:cNvPr id="245" name="Google Shape;245;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a:t>Se suma el trabajo cooperativo con integración continua.</a:t>
            </a:r>
            <a:endParaRPr/>
          </a:p>
          <a:p>
            <a:pPr indent="0" lvl="0" marL="0" rtl="0" algn="l">
              <a:lnSpc>
                <a:spcPct val="115000"/>
              </a:lnSpc>
              <a:spcBef>
                <a:spcPts val="1200"/>
              </a:spcBef>
              <a:spcAft>
                <a:spcPts val="0"/>
              </a:spcAft>
              <a:buSzPts val="1300"/>
              <a:buNone/>
            </a:pPr>
            <a:r>
              <a:rPr lang="es-419"/>
              <a:t>Equipos de trabajo más grandes.</a:t>
            </a:r>
            <a:endParaRPr/>
          </a:p>
          <a:p>
            <a:pPr indent="0" lvl="0" marL="0" rtl="0" algn="l">
              <a:lnSpc>
                <a:spcPct val="115000"/>
              </a:lnSpc>
              <a:spcBef>
                <a:spcPts val="1200"/>
              </a:spcBef>
              <a:spcAft>
                <a:spcPts val="0"/>
              </a:spcAft>
              <a:buSzPts val="1300"/>
              <a:buNone/>
            </a:pPr>
            <a:r>
              <a:rPr lang="es-419"/>
              <a:t>Mucho desarrollo de infraestructura en comparación con el equipo de ciencia de datos.</a:t>
            </a:r>
            <a:endParaRPr/>
          </a:p>
          <a:p>
            <a:pPr indent="0" lvl="0" marL="0" rtl="0" algn="l">
              <a:lnSpc>
                <a:spcPct val="115000"/>
              </a:lnSpc>
              <a:spcBef>
                <a:spcPts val="1200"/>
              </a:spcBef>
              <a:spcAft>
                <a:spcPts val="1200"/>
              </a:spcAft>
              <a:buSzPts val="1300"/>
              <a:buNone/>
            </a:pPr>
            <a:r>
              <a:rPr lang="es-419"/>
              <a:t>Mayor escala.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¿Como paso a producción?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Pasaje a producción</a:t>
            </a:r>
            <a:endParaRPr/>
          </a:p>
        </p:txBody>
      </p:sp>
      <p:sp>
        <p:nvSpPr>
          <p:cNvPr id="256" name="Google Shape;256;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lnSpcReduction="20000"/>
          </a:bodyPr>
          <a:lstStyle/>
          <a:p>
            <a:pPr indent="-336550" lvl="0" marL="457200" rtl="0" algn="l">
              <a:lnSpc>
                <a:spcPct val="115000"/>
              </a:lnSpc>
              <a:spcBef>
                <a:spcPts val="0"/>
              </a:spcBef>
              <a:spcAft>
                <a:spcPts val="0"/>
              </a:spcAft>
              <a:buSzPts val="1700"/>
              <a:buChar char="●"/>
            </a:pPr>
            <a:r>
              <a:rPr lang="es-419" sz="1700"/>
              <a:t>Buenas prácticas de programación: código </a:t>
            </a:r>
            <a:r>
              <a:rPr b="1" lang="es-419" sz="1700"/>
              <a:t>legible, simple, conciso</a:t>
            </a:r>
            <a:r>
              <a:rPr lang="es-419" sz="1700"/>
              <a:t>. Variables con nombres indicativos. Pipeline (o aunque sea, funciones) de preprocesamiento y de entrenamiento ayudan a modularizar y a mejorar comprensión de código.</a:t>
            </a:r>
            <a:endParaRPr sz="1700"/>
          </a:p>
          <a:p>
            <a:pPr indent="-336550" lvl="0" marL="457200" rtl="0" algn="l">
              <a:lnSpc>
                <a:spcPct val="115000"/>
              </a:lnSpc>
              <a:spcBef>
                <a:spcPts val="0"/>
              </a:spcBef>
              <a:spcAft>
                <a:spcPts val="0"/>
              </a:spcAft>
              <a:buSzPts val="1700"/>
              <a:buChar char="●"/>
            </a:pPr>
            <a:r>
              <a:rPr lang="es-419" sz="1700"/>
              <a:t>De notebook .ipynb a script .py</a:t>
            </a:r>
            <a:endParaRPr sz="1700"/>
          </a:p>
          <a:p>
            <a:pPr indent="-336550" lvl="0" marL="457200" rtl="0" algn="l">
              <a:lnSpc>
                <a:spcPct val="115000"/>
              </a:lnSpc>
              <a:spcBef>
                <a:spcPts val="0"/>
              </a:spcBef>
              <a:spcAft>
                <a:spcPts val="0"/>
              </a:spcAft>
              <a:buSzPts val="1700"/>
              <a:buChar char="●"/>
            </a:pPr>
            <a:r>
              <a:rPr lang="es-419" sz="1700"/>
              <a:t>Modelo pre-entrenado. Definir el proceso de entrenamiento.</a:t>
            </a:r>
            <a:endParaRPr sz="1700"/>
          </a:p>
          <a:p>
            <a:pPr indent="-336550" lvl="0" marL="457200" rtl="0" algn="l">
              <a:lnSpc>
                <a:spcPct val="115000"/>
              </a:lnSpc>
              <a:spcBef>
                <a:spcPts val="0"/>
              </a:spcBef>
              <a:spcAft>
                <a:spcPts val="0"/>
              </a:spcAft>
              <a:buSzPts val="1700"/>
              <a:buChar char="●"/>
            </a:pPr>
            <a:r>
              <a:rPr lang="es-419" sz="1700"/>
              <a:t>Requerimientos de bibliotecas.</a:t>
            </a:r>
            <a:endParaRPr sz="1700"/>
          </a:p>
          <a:p>
            <a:pPr indent="-336550" lvl="0" marL="457200" rtl="0" algn="l">
              <a:lnSpc>
                <a:spcPct val="115000"/>
              </a:lnSpc>
              <a:spcBef>
                <a:spcPts val="0"/>
              </a:spcBef>
              <a:spcAft>
                <a:spcPts val="0"/>
              </a:spcAft>
              <a:buSzPts val="1700"/>
              <a:buChar char="●"/>
            </a:pPr>
            <a:r>
              <a:rPr lang="es-419" sz="1700"/>
              <a:t>Documentación.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rotWithShape="1">
          <a:blip r:embed="rId3">
            <a:alphaModFix/>
          </a:blip>
          <a:srcRect b="0" l="0" r="0" t="0"/>
          <a:stretch/>
        </p:blipFill>
        <p:spPr>
          <a:xfrm>
            <a:off x="135175" y="733738"/>
            <a:ext cx="8873649" cy="36760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Versionado de modelos (MLFlow)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Versionado de modelos</a:t>
            </a:r>
            <a:endParaRPr/>
          </a:p>
        </p:txBody>
      </p:sp>
      <p:sp>
        <p:nvSpPr>
          <p:cNvPr id="267" name="Google Shape;267;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s-419"/>
              <a:t>Los proyectos de ML son iterativos. Versionar un modelo implica darle un nombre a los pipeline (que van desde el pre-procesamiento, feature engineering y entrenamiento de un modelo que se ajuste con hiperparámetros) permite acceder a los mismos.</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t/>
            </a:r>
            <a:endParaRPr/>
          </a:p>
        </p:txBody>
      </p:sp>
      <p:pic>
        <p:nvPicPr>
          <p:cNvPr id="268" name="Google Shape;268;p33"/>
          <p:cNvPicPr preferRelativeResize="0"/>
          <p:nvPr/>
        </p:nvPicPr>
        <p:blipFill rotWithShape="1">
          <a:blip r:embed="rId3">
            <a:alphaModFix/>
          </a:blip>
          <a:srcRect b="0" l="0" r="0" t="0"/>
          <a:stretch/>
        </p:blipFill>
        <p:spPr>
          <a:xfrm>
            <a:off x="1501838" y="2913275"/>
            <a:ext cx="6140324" cy="1996825"/>
          </a:xfrm>
          <a:prstGeom prst="rect">
            <a:avLst/>
          </a:prstGeom>
          <a:noFill/>
          <a:ln>
            <a:noFill/>
          </a:ln>
        </p:spPr>
      </p:pic>
      <p:sp>
        <p:nvSpPr>
          <p:cNvPr id="269" name="Google Shape;269;p33"/>
          <p:cNvSpPr/>
          <p:nvPr/>
        </p:nvSpPr>
        <p:spPr>
          <a:xfrm>
            <a:off x="2333400" y="3517925"/>
            <a:ext cx="3516900" cy="13923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s-419" sz="1400" u="none" cap="none" strike="noStrike">
                <a:solidFill>
                  <a:srgbClr val="000000"/>
                </a:solidFill>
                <a:highlight>
                  <a:schemeClr val="dk1"/>
                </a:highlight>
                <a:latin typeface="Lato"/>
                <a:ea typeface="Lato"/>
                <a:cs typeface="Lato"/>
                <a:sym typeface="Lato"/>
              </a:rPr>
              <a:t>Pipeline versionado</a:t>
            </a:r>
            <a:endParaRPr b="0" i="0" sz="1400" u="none" cap="none" strike="noStrike">
              <a:solidFill>
                <a:srgbClr val="000000"/>
              </a:solidFill>
              <a:highlight>
                <a:schemeClr val="dk1"/>
              </a:highlight>
              <a:latin typeface="Lato"/>
              <a:ea typeface="Lato"/>
              <a:cs typeface="Lato"/>
              <a:sym typeface="Lato"/>
            </a:endParaRPr>
          </a:p>
        </p:txBody>
      </p:sp>
      <p:sp>
        <p:nvSpPr>
          <p:cNvPr id="270" name="Google Shape;270;p33"/>
          <p:cNvSpPr/>
          <p:nvPr/>
        </p:nvSpPr>
        <p:spPr>
          <a:xfrm>
            <a:off x="6012200" y="3704375"/>
            <a:ext cx="723900" cy="1048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Versionado de modelos</a:t>
            </a:r>
            <a:endParaRPr/>
          </a:p>
          <a:p>
            <a:pPr indent="0" lvl="0" marL="0" rtl="0" algn="l">
              <a:lnSpc>
                <a:spcPct val="100000"/>
              </a:lnSpc>
              <a:spcBef>
                <a:spcPts val="0"/>
              </a:spcBef>
              <a:spcAft>
                <a:spcPts val="0"/>
              </a:spcAft>
              <a:buSzPct val="111111"/>
              <a:buNone/>
            </a:pPr>
            <a:r>
              <a:t/>
            </a:r>
            <a:endParaRPr/>
          </a:p>
        </p:txBody>
      </p:sp>
      <p:sp>
        <p:nvSpPr>
          <p:cNvPr id="276" name="Google Shape;276;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s-419"/>
              <a:t>Permite tener seguimiento y documentación.</a:t>
            </a:r>
            <a:endParaRPr/>
          </a:p>
          <a:p>
            <a:pPr indent="-311150" lvl="0" marL="457200" rtl="0" algn="l">
              <a:lnSpc>
                <a:spcPct val="115000"/>
              </a:lnSpc>
              <a:spcBef>
                <a:spcPts val="0"/>
              </a:spcBef>
              <a:spcAft>
                <a:spcPts val="0"/>
              </a:spcAft>
              <a:buSzPts val="1300"/>
              <a:buChar char="●"/>
            </a:pPr>
            <a:r>
              <a:rPr lang="es-419"/>
              <a:t>Reproduciblidad de resultados obtenidos en el pasado.</a:t>
            </a:r>
            <a:endParaRPr/>
          </a:p>
          <a:p>
            <a:pPr indent="-311150" lvl="0" marL="457200" rtl="0" algn="l">
              <a:lnSpc>
                <a:spcPct val="115000"/>
              </a:lnSpc>
              <a:spcBef>
                <a:spcPts val="0"/>
              </a:spcBef>
              <a:spcAft>
                <a:spcPts val="0"/>
              </a:spcAft>
              <a:buSzPts val="1300"/>
              <a:buChar char="●"/>
            </a:pPr>
            <a:r>
              <a:rPr lang="es-419"/>
              <a:t>Comparar pruebas (para ver mejorías!)</a:t>
            </a:r>
            <a:endParaRPr/>
          </a:p>
          <a:p>
            <a:pPr indent="-311150" lvl="0" marL="457200" rtl="0" algn="l">
              <a:lnSpc>
                <a:spcPct val="115000"/>
              </a:lnSpc>
              <a:spcBef>
                <a:spcPts val="0"/>
              </a:spcBef>
              <a:spcAft>
                <a:spcPts val="0"/>
              </a:spcAft>
              <a:buSzPts val="1300"/>
              <a:buChar char="●"/>
            </a:pPr>
            <a:r>
              <a:rPr lang="es-419"/>
              <a:t>Seguimiento de la etapa de despliegue (¿está en desarrollo, producción, desuso,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84450" y="791925"/>
            <a:ext cx="1578300" cy="5352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419"/>
              <a:t>MLFlow</a:t>
            </a:r>
            <a:endParaRPr/>
          </a:p>
        </p:txBody>
      </p:sp>
      <p:sp>
        <p:nvSpPr>
          <p:cNvPr id="282" name="Google Shape;282;p35"/>
          <p:cNvSpPr txBox="1"/>
          <p:nvPr/>
        </p:nvSpPr>
        <p:spPr>
          <a:xfrm>
            <a:off x="184450" y="1422125"/>
            <a:ext cx="172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https://mlflow.org/</a:t>
            </a:r>
            <a:endParaRPr b="0" i="0" sz="1400" u="none" cap="none" strike="noStrike">
              <a:solidFill>
                <a:srgbClr val="000000"/>
              </a:solidFill>
              <a:latin typeface="Arial"/>
              <a:ea typeface="Arial"/>
              <a:cs typeface="Arial"/>
              <a:sym typeface="Arial"/>
            </a:endParaRPr>
          </a:p>
        </p:txBody>
      </p:sp>
      <p:pic>
        <p:nvPicPr>
          <p:cNvPr id="283" name="Google Shape;283;p35"/>
          <p:cNvPicPr preferRelativeResize="0"/>
          <p:nvPr/>
        </p:nvPicPr>
        <p:blipFill rotWithShape="1">
          <a:blip r:embed="rId3">
            <a:alphaModFix/>
          </a:blip>
          <a:srcRect b="0" l="0" r="0" t="0"/>
          <a:stretch/>
        </p:blipFill>
        <p:spPr>
          <a:xfrm>
            <a:off x="1911250" y="588500"/>
            <a:ext cx="7072849" cy="4351550"/>
          </a:xfrm>
          <a:prstGeom prst="rect">
            <a:avLst/>
          </a:prstGeom>
          <a:noFill/>
          <a:ln>
            <a:noFill/>
          </a:ln>
        </p:spPr>
      </p:pic>
      <p:sp>
        <p:nvSpPr>
          <p:cNvPr id="284" name="Google Shape;284;p35"/>
          <p:cNvSpPr txBox="1"/>
          <p:nvPr/>
        </p:nvSpPr>
        <p:spPr>
          <a:xfrm>
            <a:off x="-55850" y="3892975"/>
            <a:ext cx="19671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accent1"/>
                </a:solidFill>
                <a:latin typeface="Lato"/>
                <a:ea typeface="Lato"/>
                <a:cs typeface="Lato"/>
                <a:sym typeface="Lato"/>
              </a:rPr>
              <a:t>es una biblioteca.</a:t>
            </a:r>
            <a:endParaRPr b="0" i="0" sz="13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accent1"/>
                </a:solidFill>
                <a:latin typeface="Lato"/>
                <a:ea typeface="Lato"/>
                <a:cs typeface="Lato"/>
                <a:sym typeface="Lato"/>
              </a:rPr>
              <a:t>Puede usarse de forma local (acceso restringido) o integrado en cloud.</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184450" y="791925"/>
            <a:ext cx="1578300" cy="535200"/>
          </a:xfrm>
          <a:prstGeom prst="rect">
            <a:avLst/>
          </a:prstGeom>
          <a:solidFill>
            <a:schemeClr val="dk1"/>
          </a:soli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419"/>
              <a:t>MLFlow</a:t>
            </a:r>
            <a:endParaRPr/>
          </a:p>
        </p:txBody>
      </p:sp>
      <p:grpSp>
        <p:nvGrpSpPr>
          <p:cNvPr id="290" name="Google Shape;290;p36"/>
          <p:cNvGrpSpPr/>
          <p:nvPr/>
        </p:nvGrpSpPr>
        <p:grpSpPr>
          <a:xfrm>
            <a:off x="901875" y="3406392"/>
            <a:ext cx="7340225" cy="875483"/>
            <a:chOff x="1593000" y="2322568"/>
            <a:chExt cx="5957975" cy="643500"/>
          </a:xfrm>
        </p:grpSpPr>
        <p:sp>
          <p:nvSpPr>
            <p:cNvPr id="291" name="Google Shape;291;p3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92" name="Google Shape;292;p3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93" name="Google Shape;293;p3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94" name="Google Shape;294;p3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s-419" sz="1900" u="none" cap="none" strike="noStrike">
                  <a:solidFill>
                    <a:srgbClr val="FFFFFF"/>
                  </a:solidFill>
                  <a:latin typeface="Roboto Medium"/>
                  <a:ea typeface="Roboto Medium"/>
                  <a:cs typeface="Roboto Medium"/>
                  <a:sym typeface="Roboto Medium"/>
                </a:rPr>
                <a:t>Registro</a:t>
              </a:r>
              <a:endParaRPr b="0" i="0" sz="1900" u="none" cap="none" strike="noStrike">
                <a:solidFill>
                  <a:srgbClr val="FFFFFF"/>
                </a:solidFill>
                <a:latin typeface="Roboto"/>
                <a:ea typeface="Roboto"/>
                <a:cs typeface="Roboto"/>
                <a:sym typeface="Roboto"/>
              </a:endParaRPr>
            </a:p>
          </p:txBody>
        </p:sp>
        <p:sp>
          <p:nvSpPr>
            <p:cNvPr id="295" name="Google Shape;295;p3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96" name="Google Shape;296;p3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s-419" sz="3500" u="none" cap="none" strike="noStrike">
                  <a:solidFill>
                    <a:srgbClr val="FFFFFF"/>
                  </a:solidFill>
                  <a:latin typeface="Roboto Thin"/>
                  <a:ea typeface="Roboto Thin"/>
                  <a:cs typeface="Roboto Thin"/>
                  <a:sym typeface="Roboto Thin"/>
                </a:rPr>
                <a:t>03</a:t>
              </a:r>
              <a:endParaRPr b="0" i="0" sz="3500" u="none" cap="none" strike="noStrike">
                <a:solidFill>
                  <a:srgbClr val="FFFFFF"/>
                </a:solidFill>
                <a:latin typeface="Roboto Thin"/>
                <a:ea typeface="Roboto Thin"/>
                <a:cs typeface="Roboto Thin"/>
                <a:sym typeface="Roboto Thin"/>
              </a:endParaRPr>
            </a:p>
          </p:txBody>
        </p:sp>
        <p:sp>
          <p:nvSpPr>
            <p:cNvPr id="297" name="Google Shape;297;p3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15000"/>
                </a:lnSpc>
                <a:spcBef>
                  <a:spcPts val="0"/>
                </a:spcBef>
                <a:spcAft>
                  <a:spcPts val="0"/>
                </a:spcAft>
                <a:buClr>
                  <a:srgbClr val="A72A1E"/>
                </a:buClr>
                <a:buSzPts val="1700"/>
                <a:buFont typeface="Roboto"/>
                <a:buChar char="●"/>
              </a:pPr>
              <a:r>
                <a:rPr b="0" i="0" lang="es-419" sz="1700" u="none" cap="none" strike="noStrike">
                  <a:solidFill>
                    <a:srgbClr val="A72A1E"/>
                  </a:solidFill>
                  <a:latin typeface="Roboto"/>
                  <a:ea typeface="Roboto"/>
                  <a:cs typeface="Roboto"/>
                  <a:sym typeface="Roboto"/>
                </a:rPr>
                <a:t>Versión del modelo para tener un historial: modelo, versión, estado.</a:t>
              </a:r>
              <a:endParaRPr b="0" i="0" sz="1700" u="none" cap="none" strike="noStrike">
                <a:solidFill>
                  <a:srgbClr val="A72A1E"/>
                </a:solidFill>
                <a:latin typeface="Roboto"/>
                <a:ea typeface="Roboto"/>
                <a:cs typeface="Roboto"/>
                <a:sym typeface="Roboto"/>
              </a:endParaRPr>
            </a:p>
          </p:txBody>
        </p:sp>
      </p:grpSp>
      <p:grpSp>
        <p:nvGrpSpPr>
          <p:cNvPr id="298" name="Google Shape;298;p36"/>
          <p:cNvGrpSpPr/>
          <p:nvPr/>
        </p:nvGrpSpPr>
        <p:grpSpPr>
          <a:xfrm>
            <a:off x="901900" y="2530913"/>
            <a:ext cx="7340225" cy="875483"/>
            <a:chOff x="1593000" y="2322568"/>
            <a:chExt cx="5957975" cy="643500"/>
          </a:xfrm>
        </p:grpSpPr>
        <p:sp>
          <p:nvSpPr>
            <p:cNvPr id="299" name="Google Shape;299;p3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00" name="Google Shape;300;p3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01" name="Google Shape;301;p3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02" name="Google Shape;302;p3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s-419" sz="1900" u="none" cap="none" strike="noStrike">
                  <a:solidFill>
                    <a:srgbClr val="FFFFFF"/>
                  </a:solidFill>
                  <a:latin typeface="Roboto Medium"/>
                  <a:ea typeface="Roboto Medium"/>
                  <a:cs typeface="Roboto Medium"/>
                  <a:sym typeface="Roboto Medium"/>
                </a:rPr>
                <a:t>Monitoreo</a:t>
              </a:r>
              <a:endParaRPr b="0" i="0" sz="1900" u="none" cap="none" strike="noStrike">
                <a:solidFill>
                  <a:srgbClr val="FFFFFF"/>
                </a:solidFill>
                <a:latin typeface="Roboto"/>
                <a:ea typeface="Roboto"/>
                <a:cs typeface="Roboto"/>
                <a:sym typeface="Roboto"/>
              </a:endParaRPr>
            </a:p>
          </p:txBody>
        </p:sp>
        <p:sp>
          <p:nvSpPr>
            <p:cNvPr id="303" name="Google Shape;303;p3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04" name="Google Shape;304;p3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s-419" sz="3500" u="none" cap="none" strike="noStrike">
                  <a:solidFill>
                    <a:srgbClr val="FFFFFF"/>
                  </a:solidFill>
                  <a:latin typeface="Roboto Thin"/>
                  <a:ea typeface="Roboto Thin"/>
                  <a:cs typeface="Roboto Thin"/>
                  <a:sym typeface="Roboto Thin"/>
                </a:rPr>
                <a:t>02</a:t>
              </a:r>
              <a:endParaRPr b="0" i="0" sz="3500" u="none" cap="none" strike="noStrike">
                <a:solidFill>
                  <a:srgbClr val="FFFFFF"/>
                </a:solidFill>
                <a:latin typeface="Roboto Thin"/>
                <a:ea typeface="Roboto Thin"/>
                <a:cs typeface="Roboto Thin"/>
                <a:sym typeface="Roboto Thin"/>
              </a:endParaRPr>
            </a:p>
          </p:txBody>
        </p:sp>
        <p:sp>
          <p:nvSpPr>
            <p:cNvPr id="305" name="Google Shape;305;p3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15000"/>
                </a:lnSpc>
                <a:spcBef>
                  <a:spcPts val="0"/>
                </a:spcBef>
                <a:spcAft>
                  <a:spcPts val="0"/>
                </a:spcAft>
                <a:buClr>
                  <a:srgbClr val="A72A1E"/>
                </a:buClr>
                <a:buSzPts val="1700"/>
                <a:buFont typeface="Roboto"/>
                <a:buChar char="●"/>
              </a:pPr>
              <a:r>
                <a:rPr b="0" i="0" lang="es-419" sz="1700" u="none" cap="none" strike="noStrike">
                  <a:solidFill>
                    <a:srgbClr val="A72A1E"/>
                  </a:solidFill>
                  <a:latin typeface="Roboto"/>
                  <a:ea typeface="Roboto"/>
                  <a:cs typeface="Roboto"/>
                  <a:sym typeface="Roboto"/>
                </a:rPr>
                <a:t>Podemos guardar las métricas de cada versión. </a:t>
              </a:r>
              <a:endParaRPr b="0" i="0" sz="1700" u="none" cap="none" strike="noStrike">
                <a:solidFill>
                  <a:srgbClr val="A72A1E"/>
                </a:solidFill>
                <a:latin typeface="Roboto"/>
                <a:ea typeface="Roboto"/>
                <a:cs typeface="Roboto"/>
                <a:sym typeface="Roboto"/>
              </a:endParaRPr>
            </a:p>
          </p:txBody>
        </p:sp>
      </p:grpSp>
      <p:grpSp>
        <p:nvGrpSpPr>
          <p:cNvPr id="306" name="Google Shape;306;p36"/>
          <p:cNvGrpSpPr/>
          <p:nvPr/>
        </p:nvGrpSpPr>
        <p:grpSpPr>
          <a:xfrm>
            <a:off x="901887" y="1655431"/>
            <a:ext cx="7340225" cy="875483"/>
            <a:chOff x="1593000" y="2322568"/>
            <a:chExt cx="5957975" cy="643500"/>
          </a:xfrm>
        </p:grpSpPr>
        <p:sp>
          <p:nvSpPr>
            <p:cNvPr id="307" name="Google Shape;307;p3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08" name="Google Shape;308;p3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09" name="Google Shape;309;p3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10" name="Google Shape;310;p3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s-419" sz="1900" u="none" cap="none" strike="noStrike">
                  <a:solidFill>
                    <a:srgbClr val="FFFFFF"/>
                  </a:solidFill>
                  <a:latin typeface="Roboto Medium"/>
                  <a:ea typeface="Roboto Medium"/>
                  <a:cs typeface="Roboto Medium"/>
                  <a:sym typeface="Roboto Medium"/>
                </a:rPr>
                <a:t>Modelos</a:t>
              </a:r>
              <a:endParaRPr b="0" i="0" sz="1900" u="none" cap="none" strike="noStrike">
                <a:solidFill>
                  <a:srgbClr val="FFFFFF"/>
                </a:solidFill>
                <a:latin typeface="Roboto"/>
                <a:ea typeface="Roboto"/>
                <a:cs typeface="Roboto"/>
                <a:sym typeface="Roboto"/>
              </a:endParaRPr>
            </a:p>
          </p:txBody>
        </p:sp>
        <p:sp>
          <p:nvSpPr>
            <p:cNvPr id="311" name="Google Shape;311;p3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12" name="Google Shape;312;p3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s-419" sz="3500" u="none" cap="none" strike="noStrike">
                  <a:solidFill>
                    <a:srgbClr val="FFFFFF"/>
                  </a:solidFill>
                  <a:latin typeface="Roboto Thin"/>
                  <a:ea typeface="Roboto Thin"/>
                  <a:cs typeface="Roboto Thin"/>
                  <a:sym typeface="Roboto Thin"/>
                </a:rPr>
                <a:t>01</a:t>
              </a:r>
              <a:endParaRPr b="0" i="0" sz="3500" u="none" cap="none" strike="noStrike">
                <a:solidFill>
                  <a:srgbClr val="FFFFFF"/>
                </a:solidFill>
                <a:latin typeface="Roboto Thin"/>
                <a:ea typeface="Roboto Thin"/>
                <a:cs typeface="Roboto Thin"/>
                <a:sym typeface="Roboto Thin"/>
              </a:endParaRPr>
            </a:p>
          </p:txBody>
        </p:sp>
        <p:sp>
          <p:nvSpPr>
            <p:cNvPr id="313" name="Google Shape;313;p3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15000"/>
                </a:lnSpc>
                <a:spcBef>
                  <a:spcPts val="0"/>
                </a:spcBef>
                <a:spcAft>
                  <a:spcPts val="0"/>
                </a:spcAft>
                <a:buClr>
                  <a:srgbClr val="A72A1E"/>
                </a:buClr>
                <a:buSzPts val="1700"/>
                <a:buFont typeface="Roboto"/>
                <a:buChar char="●"/>
              </a:pPr>
              <a:r>
                <a:rPr b="0" i="0" lang="es-419" sz="1700" u="none" cap="none" strike="noStrike">
                  <a:solidFill>
                    <a:srgbClr val="A72A1E"/>
                  </a:solidFill>
                  <a:latin typeface="Roboto"/>
                  <a:ea typeface="Roboto"/>
                  <a:cs typeface="Roboto"/>
                  <a:sym typeface="Roboto"/>
                </a:rPr>
                <a:t>Empaquetar modelos con el mismo formato.</a:t>
              </a:r>
              <a:endParaRPr b="0" i="0" sz="1700" u="none" cap="none" strike="noStrike">
                <a:solidFill>
                  <a:srgbClr val="A72A1E"/>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Desarrollo y Producción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Entorno de desarrollo</a:t>
            </a:r>
            <a:endParaRPr/>
          </a:p>
        </p:txBody>
      </p:sp>
      <p:sp>
        <p:nvSpPr>
          <p:cNvPr id="109" name="Google Shape;109;p5"/>
          <p:cNvSpPr txBox="1"/>
          <p:nvPr>
            <p:ph idx="1" type="body"/>
          </p:nvPr>
        </p:nvSpPr>
        <p:spPr>
          <a:xfrm>
            <a:off x="729450" y="2078875"/>
            <a:ext cx="7688700" cy="2777400"/>
          </a:xfrm>
          <a:prstGeom prst="rect">
            <a:avLst/>
          </a:prstGeom>
          <a:noFill/>
          <a:ln>
            <a:noFill/>
          </a:ln>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Char char="●"/>
            </a:pPr>
            <a:r>
              <a:rPr lang="es-419" sz="1745"/>
              <a:t>Es donde los científicos de datos y los ingenieros crean, prueban y ajustan modelos de machine learning. </a:t>
            </a:r>
            <a:endParaRPr sz="1745"/>
          </a:p>
          <a:p>
            <a:pPr indent="-339407" lvl="0" marL="457200" rtl="0" algn="l">
              <a:lnSpc>
                <a:spcPct val="95000"/>
              </a:lnSpc>
              <a:spcBef>
                <a:spcPts val="0"/>
              </a:spcBef>
              <a:spcAft>
                <a:spcPts val="0"/>
              </a:spcAft>
              <a:buSzPts val="1745"/>
              <a:buChar char="●"/>
            </a:pPr>
            <a:r>
              <a:rPr lang="es-419" sz="1745"/>
              <a:t>Se llevan a cabo tareas como preprocesamiento de datos, se ajustan hiperparámetros y se evalúa el rendimiento del modelo. Predomina la toma de decisiones acorde al análisis de los datos.</a:t>
            </a:r>
            <a:endParaRPr sz="1745"/>
          </a:p>
          <a:p>
            <a:pPr indent="-339407" lvl="0" marL="457200" rtl="0" algn="l">
              <a:lnSpc>
                <a:spcPct val="95000"/>
              </a:lnSpc>
              <a:spcBef>
                <a:spcPts val="0"/>
              </a:spcBef>
              <a:spcAft>
                <a:spcPts val="0"/>
              </a:spcAft>
              <a:buSzPts val="1745"/>
              <a:buChar char="●"/>
            </a:pPr>
            <a:r>
              <a:rPr lang="es-419" sz="1745"/>
              <a:t>Pueden realizarse pruebas y cambios </a:t>
            </a:r>
            <a:r>
              <a:rPr b="1" lang="es-419" sz="1745"/>
              <a:t>sin que se perjudique </a:t>
            </a:r>
            <a:r>
              <a:rPr lang="es-419" sz="1745"/>
              <a:t>ningún proceso. </a:t>
            </a:r>
            <a:endParaRPr sz="1745"/>
          </a:p>
          <a:p>
            <a:pPr indent="-339407" lvl="0" marL="457200" rtl="0" algn="l">
              <a:lnSpc>
                <a:spcPct val="95000"/>
              </a:lnSpc>
              <a:spcBef>
                <a:spcPts val="0"/>
              </a:spcBef>
              <a:spcAft>
                <a:spcPts val="0"/>
              </a:spcAft>
              <a:buSzPts val="1745"/>
              <a:buChar char="●"/>
            </a:pPr>
            <a:r>
              <a:rPr lang="es-419" sz="1745"/>
              <a:t>Las tareas que se realicen deben tener la mayor similitud posible con el modelo de negocio que se desea poner en producción (por ejemplo en materia de datos)</a:t>
            </a:r>
            <a:endParaRPr sz="1745"/>
          </a:p>
          <a:p>
            <a:pPr indent="0" lvl="0" marL="0" rtl="0" algn="l">
              <a:lnSpc>
                <a:spcPct val="95000"/>
              </a:lnSpc>
              <a:spcBef>
                <a:spcPts val="1200"/>
              </a:spcBef>
              <a:spcAft>
                <a:spcPts val="1200"/>
              </a:spcAft>
              <a:buSzPts val="935"/>
              <a:buNone/>
            </a:pPr>
            <a:r>
              <a:t/>
            </a:r>
            <a:endParaRPr sz="174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Entorno de Producción</a:t>
            </a:r>
            <a:endParaRPr/>
          </a:p>
        </p:txBody>
      </p:sp>
      <p:sp>
        <p:nvSpPr>
          <p:cNvPr id="115" name="Google Shape;115;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s-419" sz="1700"/>
              <a:t>Donde se ejecutan tareas que ya fueron validadas para un modelo de negocio.</a:t>
            </a:r>
            <a:endParaRPr sz="1700"/>
          </a:p>
          <a:p>
            <a:pPr indent="-336550" lvl="0" marL="457200" rtl="0" algn="l">
              <a:lnSpc>
                <a:spcPct val="115000"/>
              </a:lnSpc>
              <a:spcBef>
                <a:spcPts val="0"/>
              </a:spcBef>
              <a:spcAft>
                <a:spcPts val="0"/>
              </a:spcAft>
              <a:buSzPts val="1700"/>
              <a:buChar char="●"/>
            </a:pPr>
            <a:r>
              <a:rPr lang="es-419" sz="1700"/>
              <a:t>Debe funcionar de forma confiable, eficiente, segura y mayormente automática.</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Desarrollo vs Producción</a:t>
            </a:r>
            <a:endParaRPr/>
          </a:p>
        </p:txBody>
      </p:sp>
      <p:sp>
        <p:nvSpPr>
          <p:cNvPr id="121" name="Google Shape;121;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s-419" sz="1700"/>
              <a:t>El objetivo del entorno de desarrollo es explorar las posibles soluciones a un problema planteado. Mientras que el de producción es alojar la solución encontrada para que esté disponible para ser utilizada por los usuarios finales.</a:t>
            </a:r>
            <a:endParaRPr sz="1700"/>
          </a:p>
          <a:p>
            <a:pPr indent="-336550" lvl="0" marL="457200" rtl="0" algn="l">
              <a:lnSpc>
                <a:spcPct val="115000"/>
              </a:lnSpc>
              <a:spcBef>
                <a:spcPts val="0"/>
              </a:spcBef>
              <a:spcAft>
                <a:spcPts val="0"/>
              </a:spcAft>
              <a:buSzPts val="1700"/>
              <a:buChar char="●"/>
            </a:pPr>
            <a:r>
              <a:rPr lang="es-419" sz="1700"/>
              <a:t>Los entornos de desarrollo pueden ser manejados por un grupo reducido de desarrolladores o computadoras. Un entorno productivo probablemente maneje más poder de cómputo y grandes volúmenes de datos, según la naturaleza de la aplicación.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Desarrollo vs Producción</a:t>
            </a:r>
            <a:endParaRPr/>
          </a:p>
          <a:p>
            <a:pPr indent="0" lvl="0" marL="0" rtl="0" algn="l">
              <a:lnSpc>
                <a:spcPct val="100000"/>
              </a:lnSpc>
              <a:spcBef>
                <a:spcPts val="0"/>
              </a:spcBef>
              <a:spcAft>
                <a:spcPts val="0"/>
              </a:spcAft>
              <a:buSzPct val="111111"/>
              <a:buNone/>
            </a:pPr>
            <a:r>
              <a:t/>
            </a:r>
            <a:endParaRPr/>
          </a:p>
        </p:txBody>
      </p:sp>
      <p:sp>
        <p:nvSpPr>
          <p:cNvPr id="127" name="Google Shape;127;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s-419" sz="1700"/>
              <a:t>Un entorno productivo debe tener una seguridad más rigurosa. No solo acceso restringido sino permisos (en los entornos de desarrollo se suele poder hacer cambios en todo).</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Desarrollo vs Producción</a:t>
            </a:r>
            <a:endParaRPr/>
          </a:p>
        </p:txBody>
      </p:sp>
      <p:sp>
        <p:nvSpPr>
          <p:cNvPr id="133" name="Google Shape;133;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s-419" sz="1700"/>
              <a:t>Un modelo debe estar productivo para aportar valor. El objetivo del entorno de desarrollo es llegar a esta instancia, con el mejor resultado posible que cumple las necesidades.</a:t>
            </a:r>
            <a:endParaRPr sz="1700"/>
          </a:p>
          <a:p>
            <a:pPr indent="-336550" lvl="0" marL="457200" rtl="0" algn="l">
              <a:lnSpc>
                <a:spcPct val="115000"/>
              </a:lnSpc>
              <a:spcBef>
                <a:spcPts val="0"/>
              </a:spcBef>
              <a:spcAft>
                <a:spcPts val="0"/>
              </a:spcAft>
              <a:buSzPts val="1700"/>
              <a:buChar char="●"/>
            </a:pPr>
            <a:r>
              <a:rPr lang="es-419" sz="1700"/>
              <a:t>Un modelo en producción requiere monitoreo constante para evitar el </a:t>
            </a:r>
            <a:r>
              <a:rPr b="1" lang="es-419" sz="1700"/>
              <a:t>“data drift”: que el análisis estadístico realizado pierda valor en producción por cambios en el entorno.</a:t>
            </a:r>
            <a:endParaRPr b="1" sz="1700"/>
          </a:p>
          <a:p>
            <a:pPr indent="-336550" lvl="0" marL="457200" rtl="0" algn="l">
              <a:lnSpc>
                <a:spcPct val="115000"/>
              </a:lnSpc>
              <a:spcBef>
                <a:spcPts val="0"/>
              </a:spcBef>
              <a:spcAft>
                <a:spcPts val="0"/>
              </a:spcAft>
              <a:buSzPts val="1700"/>
              <a:buChar char="●"/>
            </a:pPr>
            <a:r>
              <a:rPr lang="es-419" sz="1700"/>
              <a:t>En todos los casos, los procesos deben estar correctamente documentados y detallados para el entendimiento entre los integrantes del equipo.</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