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3fb6119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3fb6119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3fb6119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3fb6119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61ed587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61ed587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61ed587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61ed587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3e5aa892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3e5aa892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e5aa892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e5aa892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3e5aa892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3e5aa892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3e5aa892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3e5aa892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3e5aa892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3e5aa892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3e5aa892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3e5aa892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e5aa892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3e5aa892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3e5aa892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3e5aa892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MLOps con 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Docker: instalar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7650" y="1853850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https://docs.docker.com/desktop/install/windows-install/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Dockerfile: ejemplo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7650" y="1853850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</a:t>
            </a:r>
            <a:r>
              <a:rPr lang="en-GB"/>
              <a:t> </a:t>
            </a:r>
            <a:r>
              <a:rPr lang="en-GB"/>
              <a:t>python:3.12-slim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WORKDIR /app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requirements.txt ./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pip install --no-cache-dir -r requirements.txt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 .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CMD [ "python", "./inference.py" ]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6464025" y="1414800"/>
            <a:ext cx="267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https://hub.docker.com/_/python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Docker: comandos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7650" y="1853850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Buildear imagen: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 build -t inference-tp2-mlops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Ejecutar imagen buildeada con la carpeta files montada como volumen para leer inputs y escribir predicciones: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docker run -it --rm --name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inference-tp2-mlops-container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-v “./path/en/host/files:/path/en/container/files” inference-tp2-mlops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6464025" y="1414800"/>
            <a:ext cx="267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</a:rPr>
              <a:t>https://hub.docker.com/_/python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Docker: ejemplo estructura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7650" y="1853850"/>
            <a:ext cx="76887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carpeta docker dentro del repositorio </a:t>
            </a:r>
            <a:r>
              <a:rPr lang="en-GB"/>
              <a:t>debería</a:t>
            </a:r>
            <a:r>
              <a:rPr lang="en-GB"/>
              <a:t> quedar </a:t>
            </a:r>
            <a:r>
              <a:rPr b="1" lang="en-GB"/>
              <a:t>similar</a:t>
            </a:r>
            <a:r>
              <a:rPr lang="en-GB"/>
              <a:t> al siguiente ejemplo: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975" y="2301150"/>
            <a:ext cx="13335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7650" y="3476925"/>
            <a:ext cx="76887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Recordar </a:t>
            </a:r>
            <a:r>
              <a:rPr lang="en-GB"/>
              <a:t>únicamente</a:t>
            </a:r>
            <a:r>
              <a:rPr lang="en-GB"/>
              <a:t> </a:t>
            </a:r>
            <a:r>
              <a:rPr b="1" lang="en-GB"/>
              <a:t>instalar las </a:t>
            </a:r>
            <a:r>
              <a:rPr b="1" lang="en-GB"/>
              <a:t>librerías</a:t>
            </a:r>
            <a:r>
              <a:rPr b="1" lang="en-GB"/>
              <a:t> requeridas para la inferencia</a:t>
            </a:r>
            <a:r>
              <a:rPr lang="en-GB"/>
              <a:t> (con sus respectivas versiones) y </a:t>
            </a:r>
            <a:r>
              <a:rPr b="1" lang="en-GB"/>
              <a:t>copiar los archivos necesarios solamente</a:t>
            </a:r>
            <a:r>
              <a:rPr lang="en-GB"/>
              <a:t> para evitar incrementar el </a:t>
            </a:r>
            <a:r>
              <a:rPr lang="en-GB"/>
              <a:t>tamaño</a:t>
            </a:r>
            <a:r>
              <a:rPr lang="en-GB"/>
              <a:t> de la imagen (NO copiar el entorno virtual)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7650" y="1903625"/>
            <a:ext cx="7688700" cy="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Las computadoras que utilizamos, en general, son “físicas” y ejecutan un </a:t>
            </a:r>
            <a:r>
              <a:rPr lang="en-GB"/>
              <a:t>único</a:t>
            </a:r>
            <a:r>
              <a:rPr lang="en-GB"/>
              <a:t> sistema operativo en </a:t>
            </a:r>
            <a:r>
              <a:rPr lang="en-GB"/>
              <a:t>simultáneo</a:t>
            </a:r>
            <a:r>
              <a:rPr lang="en-GB"/>
              <a:t>, con el que interactuamos.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3048" l="5620" r="53323" t="5942"/>
          <a:stretch/>
        </p:blipFill>
        <p:spPr>
          <a:xfrm>
            <a:off x="3846075" y="2621149"/>
            <a:ext cx="1455427" cy="22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53850"/>
            <a:ext cx="76887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inconveniente es que durante la mayor parte del tiempo existe una </a:t>
            </a:r>
            <a:r>
              <a:rPr lang="en-GB"/>
              <a:t>porción</a:t>
            </a:r>
            <a:r>
              <a:rPr lang="en-GB"/>
              <a:t> de recursos/hardware que no </a:t>
            </a:r>
            <a:r>
              <a:rPr lang="en-GB"/>
              <a:t>está</a:t>
            </a:r>
            <a:r>
              <a:rPr lang="en-GB"/>
              <a:t> en uso.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Esto en computadoras de uso personal no representa </a:t>
            </a:r>
            <a:r>
              <a:rPr lang="en-GB"/>
              <a:t>ningún</a:t>
            </a:r>
            <a:r>
              <a:rPr lang="en-GB"/>
              <a:t> inconveniente, el problema surge cuando estas computadoras se utilizan como </a:t>
            </a:r>
            <a:r>
              <a:rPr b="1" lang="en-GB"/>
              <a:t>servidores</a:t>
            </a:r>
            <a:r>
              <a:rPr lang="en-GB"/>
              <a:t> para alojar productos o soluciones de empresas.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Para las empresas de infraestructura (por ejemplo: AWS) es un problema tener recursos sin usarse porque se pierden de ganar dinero, es como para una inmobiliaria tener un departamento sin alquilar.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Virtualización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853850"/>
            <a:ext cx="76887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Entonces surge la </a:t>
            </a:r>
            <a:r>
              <a:rPr lang="en-GB"/>
              <a:t>virtualización</a:t>
            </a:r>
            <a:r>
              <a:rPr lang="en-GB"/>
              <a:t>, lo cual significa que en una computadora o servidor </a:t>
            </a:r>
            <a:r>
              <a:rPr lang="en-GB"/>
              <a:t>físico</a:t>
            </a:r>
            <a:r>
              <a:rPr lang="en-GB"/>
              <a:t> pueden coexistir </a:t>
            </a:r>
            <a:r>
              <a:rPr lang="en-GB"/>
              <a:t>múltiples</a:t>
            </a:r>
            <a:r>
              <a:rPr lang="en-GB"/>
              <a:t> </a:t>
            </a:r>
            <a:r>
              <a:rPr b="1" lang="en-GB"/>
              <a:t>máquinas</a:t>
            </a:r>
            <a:r>
              <a:rPr b="1" lang="en-GB"/>
              <a:t> virtuales</a:t>
            </a:r>
            <a:r>
              <a:rPr lang="en-GB"/>
              <a:t>, cada una con su sistema operativo y </a:t>
            </a:r>
            <a:r>
              <a:rPr lang="en-GB"/>
              <a:t>porción</a:t>
            </a:r>
            <a:r>
              <a:rPr lang="en-GB"/>
              <a:t> de hardware</a:t>
            </a:r>
            <a:r>
              <a:rPr lang="en-GB"/>
              <a:t>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489" y="2419351"/>
            <a:ext cx="3639025" cy="25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Virtualización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853850"/>
            <a:ext cx="76887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</a:t>
            </a:r>
            <a:r>
              <a:rPr lang="en-GB"/>
              <a:t>virtualización</a:t>
            </a:r>
            <a:r>
              <a:rPr lang="en-GB"/>
              <a:t> a </a:t>
            </a:r>
            <a:r>
              <a:rPr lang="en-GB"/>
              <a:t>través</a:t>
            </a:r>
            <a:r>
              <a:rPr lang="en-GB"/>
              <a:t> de </a:t>
            </a:r>
            <a:r>
              <a:rPr lang="en-GB"/>
              <a:t>máquinas</a:t>
            </a:r>
            <a:r>
              <a:rPr lang="en-GB"/>
              <a:t> virtuales (VM) es algo que se sigue utilizando actualmente y durante mucho tiempo fue el </a:t>
            </a:r>
            <a:r>
              <a:rPr lang="en-GB"/>
              <a:t>único</a:t>
            </a:r>
            <a:r>
              <a:rPr lang="en-GB"/>
              <a:t> </a:t>
            </a:r>
            <a:r>
              <a:rPr lang="en-GB"/>
              <a:t>método</a:t>
            </a:r>
            <a:r>
              <a:rPr lang="en-GB"/>
              <a:t> de </a:t>
            </a:r>
            <a:r>
              <a:rPr lang="en-GB"/>
              <a:t>virtualización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La desventaja de las VM es que cada instancia tiene su propio sistema operativo, por lo que las </a:t>
            </a:r>
            <a:r>
              <a:rPr b="1" lang="en-GB"/>
              <a:t>imágenes</a:t>
            </a:r>
            <a:r>
              <a:rPr lang="en-GB"/>
              <a:t> pueden presentar un </a:t>
            </a:r>
            <a:r>
              <a:rPr lang="en-GB"/>
              <a:t>tamaño</a:t>
            </a:r>
            <a:r>
              <a:rPr lang="en-GB"/>
              <a:t> considerablemente grande.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13086" l="51674" r="3304" t="5935"/>
          <a:stretch/>
        </p:blipFill>
        <p:spPr>
          <a:xfrm>
            <a:off x="3754650" y="3100900"/>
            <a:ext cx="1638298" cy="2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Virtualización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853850"/>
            <a:ext cx="76887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subsanar esta </a:t>
            </a:r>
            <a:r>
              <a:rPr lang="en-GB"/>
              <a:t>cuestión</a:t>
            </a:r>
            <a:r>
              <a:rPr lang="en-GB"/>
              <a:t> surge Docker, implementando la </a:t>
            </a:r>
            <a:r>
              <a:rPr lang="en-GB"/>
              <a:t>virtualización</a:t>
            </a:r>
            <a:r>
              <a:rPr lang="en-GB"/>
              <a:t> a </a:t>
            </a:r>
            <a:r>
              <a:rPr lang="en-GB"/>
              <a:t>través</a:t>
            </a:r>
            <a:r>
              <a:rPr lang="en-GB"/>
              <a:t> de contenedores.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En este caso, se comparte el sistema operativo entre los diferentes containers, por lo cual las </a:t>
            </a:r>
            <a:r>
              <a:rPr lang="en-GB"/>
              <a:t>imágenes</a:t>
            </a:r>
            <a:r>
              <a:rPr lang="en-GB"/>
              <a:t> tienen un </a:t>
            </a:r>
            <a:r>
              <a:rPr lang="en-GB"/>
              <a:t>tamaño</a:t>
            </a:r>
            <a:r>
              <a:rPr lang="en-GB"/>
              <a:t> </a:t>
            </a:r>
            <a:r>
              <a:rPr lang="en-GB"/>
              <a:t>más</a:t>
            </a:r>
            <a:r>
              <a:rPr lang="en-GB"/>
              <a:t> reducido en </a:t>
            </a:r>
            <a:r>
              <a:rPr lang="en-GB"/>
              <a:t>comparación</a:t>
            </a:r>
            <a:r>
              <a:rPr lang="en-GB"/>
              <a:t> a las VM ya que es posible ejecutar aplicaciones en entornos </a:t>
            </a:r>
            <a:r>
              <a:rPr b="1" lang="en-GB"/>
              <a:t>aislados</a:t>
            </a:r>
            <a:r>
              <a:rPr lang="en-GB"/>
              <a:t> sin necesidad de duplicar el SO en cada uno.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749" y="3167724"/>
            <a:ext cx="3591851" cy="16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853850"/>
            <a:ext cx="76887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Docker existen </a:t>
            </a:r>
            <a:r>
              <a:rPr lang="en-GB"/>
              <a:t>imágenes</a:t>
            </a:r>
            <a:r>
              <a:rPr lang="en-GB"/>
              <a:t> que se instancian en contenedores y permiten encapsular aplicaciones para su </a:t>
            </a:r>
            <a:r>
              <a:rPr lang="en-GB"/>
              <a:t>implementación</a:t>
            </a:r>
            <a:r>
              <a:rPr lang="en-GB"/>
              <a:t>, en nuestro caso las aplicaciones son modelos.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 general, en estos contenedores se instancian APIs para consumir los modelos implementados a </a:t>
            </a:r>
            <a:r>
              <a:rPr lang="en-GB"/>
              <a:t>través</a:t>
            </a:r>
            <a:r>
              <a:rPr lang="en-GB"/>
              <a:t> de requests HTTP, desde una </a:t>
            </a:r>
            <a:r>
              <a:rPr lang="en-GB"/>
              <a:t>aplicación</a:t>
            </a:r>
            <a:r>
              <a:rPr lang="en-GB"/>
              <a:t> web o mobile, por ejemplo.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Para quitarle complejidad a la </a:t>
            </a:r>
            <a:r>
              <a:rPr lang="en-GB"/>
              <a:t>implementación</a:t>
            </a:r>
            <a:r>
              <a:rPr lang="en-GB"/>
              <a:t>, vamos a hacer las estimaciones desde archivos locales </a:t>
            </a:r>
            <a:r>
              <a:rPr b="1" lang="en-GB"/>
              <a:t>montados</a:t>
            </a:r>
            <a:r>
              <a:rPr lang="en-GB"/>
              <a:t> como </a:t>
            </a:r>
            <a:r>
              <a:rPr lang="en-GB"/>
              <a:t>volúmenes</a:t>
            </a:r>
            <a:r>
              <a:rPr lang="en-GB"/>
              <a:t> en el container y los resultados los vamos a escribir </a:t>
            </a:r>
            <a:r>
              <a:rPr lang="en-GB"/>
              <a:t>también</a:t>
            </a:r>
            <a:r>
              <a:rPr lang="en-GB"/>
              <a:t> en archivos locales.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14721" l="5094" r="2942" t="23887"/>
          <a:stretch/>
        </p:blipFill>
        <p:spPr>
          <a:xfrm>
            <a:off x="2558311" y="3772675"/>
            <a:ext cx="4030976" cy="13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1853850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crear una imagen de docker se utiliza un archivo Dockerfile con las </a:t>
            </a:r>
            <a:r>
              <a:rPr lang="en-GB"/>
              <a:t>instrucciones</a:t>
            </a:r>
            <a:r>
              <a:rPr lang="en-GB"/>
              <a:t> para hacerlo.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 general para machine learning: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 toma como base una imagen base de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Instalar</a:t>
            </a:r>
            <a:r>
              <a:rPr lang="en-GB"/>
              <a:t> librerias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Es indispensable </a:t>
            </a:r>
            <a:r>
              <a:rPr lang="en-GB"/>
              <a:t>únicamente</a:t>
            </a:r>
            <a:r>
              <a:rPr lang="en-GB"/>
              <a:t> incluir </a:t>
            </a:r>
            <a:r>
              <a:rPr lang="en-GB"/>
              <a:t>librerías</a:t>
            </a:r>
            <a:r>
              <a:rPr lang="en-GB"/>
              <a:t> necesarias para la </a:t>
            </a:r>
            <a:r>
              <a:rPr lang="en-GB"/>
              <a:t>ejecución</a:t>
            </a:r>
            <a:r>
              <a:rPr lang="en-GB"/>
              <a:t> del </a:t>
            </a:r>
            <a:r>
              <a:rPr lang="en-GB"/>
              <a:t>código</a:t>
            </a:r>
            <a:r>
              <a:rPr lang="en-GB"/>
              <a:t>, de lo contrario el </a:t>
            </a:r>
            <a:r>
              <a:rPr lang="en-GB"/>
              <a:t>tamaño</a:t>
            </a:r>
            <a:r>
              <a:rPr lang="en-GB"/>
              <a:t> de la imagen se </a:t>
            </a:r>
            <a:r>
              <a:rPr lang="en-GB"/>
              <a:t>verá</a:t>
            </a:r>
            <a:r>
              <a:rPr lang="en-GB"/>
              <a:t> incrementado. Para esto pueden usar entornos virtuales de Python.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Copiar scripts de inferencia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Ejecutar scripts de inferencia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</a:t>
            </a:r>
            <a:r>
              <a:rPr lang="en-GB"/>
              <a:t>n una implementación real se inicializa un API, en este caso procesamos los archivos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7650" y="1853850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binarios del modelo se pueden encapsular en la imagen o montar como archivos. La primera </a:t>
            </a:r>
            <a:r>
              <a:rPr lang="en-GB"/>
              <a:t>opción</a:t>
            </a:r>
            <a:r>
              <a:rPr lang="en-GB"/>
              <a:t> es </a:t>
            </a:r>
            <a:r>
              <a:rPr lang="en-GB"/>
              <a:t>más</a:t>
            </a:r>
            <a:r>
              <a:rPr lang="en-GB"/>
              <a:t> sencilla, pero incrementa el peso de la imagen y quita flexibilidad, ya que para modificar el binario se requiere construir nuevamente la imagen.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El objetivo es que en el repositorio del TP incluyan </a:t>
            </a:r>
            <a:r>
              <a:rPr lang="en-GB"/>
              <a:t>un</a:t>
            </a:r>
            <a:r>
              <a:rPr lang="en-GB"/>
              <a:t> Dockerfile, archivo con </a:t>
            </a:r>
            <a:r>
              <a:rPr lang="en-GB"/>
              <a:t>librerías</a:t>
            </a:r>
            <a:r>
              <a:rPr lang="en-GB"/>
              <a:t> requeridas, scripts de inferencia y binarios de modelo.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Ademas, indiquen las especificaciones para ejecutar el contenedor y realizar la inferencia, </a:t>
            </a:r>
            <a:r>
              <a:rPr lang="en-GB"/>
              <a:t>así los docentes</a:t>
            </a:r>
            <a:r>
              <a:rPr lang="en-GB"/>
              <a:t> podemos clonar el repositorio y ejecutar el container localmente.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Una de las mayores ventajas que tiene Docker es que permite eliminar la diferencia de compatibilidad entre diferentes entornos de </a:t>
            </a:r>
            <a:r>
              <a:rPr lang="en-GB"/>
              <a:t>ejecución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