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2" r:id="rId7"/>
    <p:sldId id="267" r:id="rId8"/>
    <p:sldId id="268" r:id="rId9"/>
    <p:sldId id="269" r:id="rId10"/>
    <p:sldId id="264" r:id="rId11"/>
    <p:sldId id="271" r:id="rId12"/>
    <p:sldId id="272" r:id="rId13"/>
    <p:sldId id="273" r:id="rId14"/>
    <p:sldId id="274" r:id="rId15"/>
    <p:sldId id="275" r:id="rId16"/>
    <p:sldId id="261" r:id="rId17"/>
    <p:sldId id="266" r:id="rId18"/>
    <p:sldId id="265" r:id="rId19"/>
    <p:sldId id="270" r:id="rId20"/>
    <p:sldId id="2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JXTxKdycJU1HVQbDjOoye0ovI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90" autoAdjust="0"/>
  </p:normalViewPr>
  <p:slideViewPr>
    <p:cSldViewPr snapToGrid="0">
      <p:cViewPr varScale="1">
        <p:scale>
          <a:sx n="69" d="100"/>
          <a:sy n="69"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241300">
              <a:spcBef>
                <a:spcPts val="0"/>
              </a:spcBef>
              <a:buSzPts val="1600"/>
              <a:buNone/>
            </a:pPr>
            <a:r>
              <a:rPr lang="es-AR" dirty="0"/>
              <a:t>Nexus agrega o extiende los eventos definidos por Scrum. La duración de los eventos Nexus se guía por la duración de los eventos correspondientes en la Guía de Scrum. Tienen definido un bloque de tiempo adicional a sus correspondientes eventos de Scrum.   A escala, puede que no sea práctico que todos los miembros del Nexus participen para compartir información o llegar a un acuerdo. Excepto donde se indique, los eventos de Nexus son atendidos por los miembros del Nexus que sean necesarios para lograr el resultado previsto del evento de la manera más efectiva.</a:t>
            </a:r>
          </a:p>
          <a:p>
            <a:pPr marL="342900" lvl="0" indent="-241300">
              <a:spcBef>
                <a:spcPts val="0"/>
              </a:spcBef>
              <a:buSzPts val="1600"/>
              <a:buNone/>
            </a:pPr>
            <a:r>
              <a:rPr lang="es-AR" dirty="0"/>
              <a:t>Sprint :</a:t>
            </a:r>
          </a:p>
          <a:p>
            <a:pPr marL="342900" lvl="0" indent="-241300">
              <a:spcBef>
                <a:spcPts val="0"/>
              </a:spcBef>
              <a:buSzPts val="1600"/>
              <a:buNone/>
            </a:pPr>
            <a:endParaRPr lang="es-AR" dirty="0"/>
          </a:p>
          <a:p>
            <a:pPr marL="342900" lvl="0" indent="-241300">
              <a:spcBef>
                <a:spcPts val="0"/>
              </a:spcBef>
              <a:buSzPts val="1600"/>
              <a:buNone/>
            </a:pPr>
            <a:r>
              <a:rPr lang="es-AR" dirty="0"/>
              <a:t> Es una iteración de tiempo fijo, donde se ejecutan las ceremonias al finalizar se crea el producto</a:t>
            </a:r>
          </a:p>
          <a:p>
            <a:pPr marL="0" lvl="0" indent="0" algn="l" rtl="0">
              <a:spcBef>
                <a:spcPts val="0"/>
              </a:spcBef>
              <a:spcAft>
                <a:spcPts val="0"/>
              </a:spcAft>
              <a:buNone/>
            </a:pPr>
            <a:endParaRPr dirty="0"/>
          </a:p>
        </p:txBody>
      </p:sp>
      <p:sp>
        <p:nvSpPr>
          <p:cNvPr id="213" name="Google Shape;2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El Refinamiento Entre Equipos del trabajo del Product Backlog reduce o elimina las dependencias entre equipos dentro de un Nexus. El Product Backlog debe descomponerse para que las dependencias sean transparentes, se identifiquen entre equipos y se eliminen o se minimicen. Los elementos del Product Backlog pasan a través de diferentes niveles de descomposición, desde solicitudes muy grandes e imprecisas al trabajo accionable que un solo Scrum </a:t>
            </a:r>
            <a:r>
              <a:rPr lang="es-AR" dirty="0" err="1"/>
              <a:t>Team</a:t>
            </a:r>
            <a:r>
              <a:rPr lang="es-AR" dirty="0"/>
              <a:t> podría entregar dentro de un Sprint.   El Refinamiento Entre Equipos del Product Backlog a escala sirve a un propósito dual:  Ayuda a los Scrum Teams a prever qué equipo entregará qué elementos del Product Backlog.  Identifica dependencias entre estos equipos. El Refinamiento Entre Equipos es continuo. La frecuencia, duración y participación del Refinamiento Entre Equipos varía para optimizar estos dos propósitos.   Cuando sea necesario, cada Scrum </a:t>
            </a:r>
            <a:r>
              <a:rPr lang="es-AR" dirty="0" err="1"/>
              <a:t>Team</a:t>
            </a:r>
            <a:r>
              <a:rPr lang="es-AR" dirty="0"/>
              <a:t> continuará su propio refinamiento para que los elementos del Product Backlog estén listos para la selección en un evento Nexus Sprint </a:t>
            </a:r>
            <a:r>
              <a:rPr lang="es-AR" dirty="0" err="1"/>
              <a:t>Planning</a:t>
            </a:r>
            <a:r>
              <a:rPr lang="es-AR" dirty="0"/>
              <a:t>. Un Product Backlog adecuadamente refinado minimizará la aparición de nuevas dependencias durante la Nexus Sprint </a:t>
            </a:r>
            <a:r>
              <a:rPr lang="es-AR" dirty="0" err="1"/>
              <a:t>Planning</a:t>
            </a:r>
            <a:r>
              <a:rPr lang="es-AR" dirty="0"/>
              <a:t>.</a:t>
            </a:r>
          </a:p>
          <a:p>
            <a:pPr marL="0" lvl="0" indent="0" algn="l" rtl="0">
              <a:spcBef>
                <a:spcPts val="0"/>
              </a:spcBef>
              <a:spcAft>
                <a:spcPts val="0"/>
              </a:spcAft>
              <a:buNone/>
            </a:pPr>
            <a:endParaRPr dirty="0"/>
          </a:p>
        </p:txBody>
      </p:sp>
      <p:sp>
        <p:nvSpPr>
          <p:cNvPr id="262" name="Google Shape;2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El propósito de la Nexus Sprint </a:t>
            </a:r>
            <a:r>
              <a:rPr lang="es-AR" dirty="0" err="1"/>
              <a:t>Planning</a:t>
            </a:r>
            <a:r>
              <a:rPr lang="es-AR" dirty="0"/>
              <a:t> es coordinar las actividades de todos los Scrum Teams dentro de un Nexus para un solo Sprint. Los representantes apropiados de cada Scrum </a:t>
            </a:r>
            <a:r>
              <a:rPr lang="es-AR" dirty="0" err="1"/>
              <a:t>Team</a:t>
            </a:r>
            <a:r>
              <a:rPr lang="es-AR" dirty="0"/>
              <a:t> y el Product </a:t>
            </a:r>
            <a:r>
              <a:rPr lang="es-AR" dirty="0" err="1"/>
              <a:t>Owner</a:t>
            </a:r>
            <a:r>
              <a:rPr lang="es-AR" dirty="0"/>
              <a:t> se reúnen para planificar el Sprint. El resultado de la Nexus Sprint </a:t>
            </a:r>
            <a:r>
              <a:rPr lang="es-AR" dirty="0" err="1"/>
              <a:t>Planning</a:t>
            </a:r>
            <a:r>
              <a:rPr lang="es-AR" dirty="0"/>
              <a:t> es: ● un Objetivo de Sprint del Nexus que se alinea con el Objetivo del Producto y describe el propósito que será alcanzado por el Nexus durante el Sprint   ● Un Objetivo de Sprint para cada Scrum </a:t>
            </a:r>
            <a:r>
              <a:rPr lang="es-AR" dirty="0" err="1"/>
              <a:t>Team</a:t>
            </a:r>
            <a:r>
              <a:rPr lang="es-AR" dirty="0"/>
              <a:t> que se Alinea con el Objetivo de Sprint del Nexus ● Un solo Nexus Sprint Backlog que representa el trabajo del Nexus hacia el Objetivo de Sprint del Nexus y que brinda transparencia a las dependencias entre equipos ● Un Sprint Backlog para cada Scrum </a:t>
            </a:r>
            <a:r>
              <a:rPr lang="es-AR" dirty="0" err="1"/>
              <a:t>Team</a:t>
            </a:r>
            <a:r>
              <a:rPr lang="es-AR" dirty="0"/>
              <a:t>, que proporciona transparencia al trabajo que hacen para apoyar el Objetivo de Sprint del Nexus</a:t>
            </a:r>
          </a:p>
          <a:p>
            <a:pPr marL="0" lvl="0" indent="0" algn="l" rtl="0">
              <a:spcBef>
                <a:spcPts val="0"/>
              </a:spcBef>
              <a:spcAft>
                <a:spcPts val="0"/>
              </a:spcAft>
              <a:buNone/>
            </a:pPr>
            <a:endParaRPr dirty="0"/>
          </a:p>
        </p:txBody>
      </p:sp>
      <p:sp>
        <p:nvSpPr>
          <p:cNvPr id="269" name="Google Shape;2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El propósito de la Nexus </a:t>
            </a:r>
            <a:r>
              <a:rPr lang="es-AR" dirty="0" err="1"/>
              <a:t>Daily</a:t>
            </a:r>
            <a:r>
              <a:rPr lang="es-AR" dirty="0"/>
              <a:t> Scrum es identificar cualquier problema de integración e inspeccionar el progreso hacia el Objetivo de Sprint del Nexus. Representantes apropiados de los Scrum Teams asisten a la Nexus </a:t>
            </a:r>
            <a:r>
              <a:rPr lang="es-AR" dirty="0" err="1"/>
              <a:t>Daily</a:t>
            </a:r>
            <a:r>
              <a:rPr lang="es-AR" dirty="0"/>
              <a:t> Scrum, inspeccionan el estado actual del Integrated </a:t>
            </a:r>
            <a:r>
              <a:rPr lang="es-AR" dirty="0" err="1"/>
              <a:t>Increment</a:t>
            </a:r>
            <a:r>
              <a:rPr lang="es-AR" dirty="0"/>
              <a:t> e identifican problemas de integración y las dependencias o impactos entre equipos recién descubiertos. La </a:t>
            </a:r>
            <a:r>
              <a:rPr lang="es-AR" dirty="0" err="1"/>
              <a:t>Daily</a:t>
            </a:r>
            <a:r>
              <a:rPr lang="es-AR" dirty="0"/>
              <a:t> Scrum de cada Scrum </a:t>
            </a:r>
            <a:r>
              <a:rPr lang="es-AR" dirty="0" err="1"/>
              <a:t>Team</a:t>
            </a:r>
            <a:r>
              <a:rPr lang="es-AR" dirty="0"/>
              <a:t> complementa la Nexus </a:t>
            </a:r>
            <a:r>
              <a:rPr lang="es-AR" dirty="0" err="1"/>
              <a:t>Daily</a:t>
            </a:r>
            <a:r>
              <a:rPr lang="es-AR" dirty="0"/>
              <a:t> Scrum creando planes para el día, centrados principalmente en abordar los problemas de integración planteados durante la Nexus </a:t>
            </a:r>
            <a:r>
              <a:rPr lang="es-AR" dirty="0" err="1"/>
              <a:t>Daily</a:t>
            </a:r>
            <a:r>
              <a:rPr lang="es-AR" dirty="0"/>
              <a:t> Scrum. La Nexus </a:t>
            </a:r>
            <a:r>
              <a:rPr lang="es-AR" dirty="0" err="1"/>
              <a:t>Daily</a:t>
            </a:r>
            <a:r>
              <a:rPr lang="es-AR" dirty="0"/>
              <a:t> Scrum no es el único momento en que los Scrum Teams en el Nexus ajustan sus planes. La comunicación entre equipos puede ocurrir durante el día para tener discusiones más detalladas acerca de adaptar o replanificar el resto del trabajo del Sprint.</a:t>
            </a:r>
          </a:p>
          <a:p>
            <a:pPr marL="0" lvl="0" indent="0" algn="l" rtl="0">
              <a:spcBef>
                <a:spcPts val="0"/>
              </a:spcBef>
              <a:spcAft>
                <a:spcPts val="0"/>
              </a:spcAft>
              <a:buNone/>
            </a:pPr>
            <a:endParaRPr dirty="0"/>
          </a:p>
        </p:txBody>
      </p:sp>
      <p:sp>
        <p:nvSpPr>
          <p:cNvPr id="276" name="Google Shape;2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La Nexus Sprint </a:t>
            </a:r>
            <a:r>
              <a:rPr lang="es-AR" dirty="0" err="1"/>
              <a:t>Review</a:t>
            </a:r>
            <a:r>
              <a:rPr lang="es-AR" dirty="0"/>
              <a:t> se lleva a cabo al final del Sprint para brindar retroalimentación al Integrated </a:t>
            </a:r>
            <a:r>
              <a:rPr lang="es-AR" dirty="0" err="1"/>
              <a:t>Increment</a:t>
            </a:r>
            <a:r>
              <a:rPr lang="es-AR" dirty="0"/>
              <a:t> terminado que el Nexus ha construido durante el Sprint y determinar adaptaciones futuras. Dado que todo el Integrated </a:t>
            </a:r>
            <a:r>
              <a:rPr lang="es-AR" dirty="0" err="1"/>
              <a:t>Increment</a:t>
            </a:r>
            <a:r>
              <a:rPr lang="es-AR" dirty="0"/>
              <a:t> es el enfoque para obtener retroalimentación de los interesados, una Nexus Sprint </a:t>
            </a:r>
            <a:r>
              <a:rPr lang="es-AR" dirty="0" err="1"/>
              <a:t>Review</a:t>
            </a:r>
            <a:r>
              <a:rPr lang="es-AR" dirty="0"/>
              <a:t> reemplaza a las Sprint </a:t>
            </a:r>
            <a:r>
              <a:rPr lang="es-AR" dirty="0" err="1"/>
              <a:t>Review</a:t>
            </a:r>
            <a:r>
              <a:rPr lang="es-AR" dirty="0"/>
              <a:t> individuales de cada Scrum </a:t>
            </a:r>
            <a:r>
              <a:rPr lang="es-AR" dirty="0" err="1"/>
              <a:t>Team</a:t>
            </a:r>
            <a:r>
              <a:rPr lang="es-AR" dirty="0"/>
              <a:t>. Durante el evento, el Nexus presenta los resultados de su trabajo a los interesados clave y se discute el progreso hacia el Objetivo del Producto, aunque es posible que no sea posible mostrar todo el trabajo completado en detalle. Basándose en esta información, los asistentes colaboran en lo que el Nexus debe hacer para tener en cuenta la retroalimentación. El Product Backlog puede ajustarse para reflejar estas discusiones. </a:t>
            </a:r>
          </a:p>
          <a:p>
            <a:pPr marL="0" lvl="0" indent="0" algn="l" rtl="0">
              <a:spcBef>
                <a:spcPts val="0"/>
              </a:spcBef>
              <a:spcAft>
                <a:spcPts val="0"/>
              </a:spcAft>
              <a:buNone/>
            </a:pPr>
            <a:endParaRPr dirty="0"/>
          </a:p>
        </p:txBody>
      </p:sp>
      <p:sp>
        <p:nvSpPr>
          <p:cNvPr id="283" name="Google Shape;2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241300">
              <a:spcBef>
                <a:spcPts val="0"/>
              </a:spcBef>
              <a:buSzPts val="1600"/>
              <a:buNone/>
            </a:pPr>
            <a:r>
              <a:rPr lang="es-AR" dirty="0"/>
              <a:t>El propósito de la Nexus Sprint Retrospective es planificar formas de mejorar la calidad y la eficacia en todo el Nexus. El Nexus inspecciona cómo fue el último Sprint con respecto a individuos, equipos, interacciones, procesos, herramientas y su Definición de </a:t>
            </a:r>
            <a:r>
              <a:rPr lang="es-AR" dirty="0" err="1"/>
              <a:t>Terminado.Además</a:t>
            </a:r>
            <a:r>
              <a:rPr lang="es-AR" dirty="0"/>
              <a:t> de las mejoras de cada equipo, las Retrospectivas de los Scrum Teams complementan la Nexus Sprint Retrospective mediante el uso de inteligencia de abajo hacia arriba para centrarse en los problemas que afectan al Nexus en su conjunto.  </a:t>
            </a:r>
          </a:p>
          <a:p>
            <a:pPr marL="342900" lvl="0" indent="-241300">
              <a:spcBef>
                <a:spcPts val="0"/>
              </a:spcBef>
              <a:buSzPts val="1600"/>
              <a:buNone/>
            </a:pPr>
            <a:r>
              <a:rPr lang="es-AR" dirty="0"/>
              <a:t>La Nexus Sprint Retrospective concluye el Sprint.</a:t>
            </a:r>
          </a:p>
          <a:p>
            <a:pPr marL="0" lvl="0" indent="0" algn="l" rtl="0">
              <a:spcBef>
                <a:spcPts val="0"/>
              </a:spcBef>
              <a:spcAft>
                <a:spcPts val="0"/>
              </a:spcAft>
              <a:buNone/>
            </a:pPr>
            <a:endParaRPr dirty="0"/>
          </a:p>
        </p:txBody>
      </p:sp>
      <p:sp>
        <p:nvSpPr>
          <p:cNvPr id="290" name="Google Shape;2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Hay un solo Product Backlog que contiene una lista de lo que el Nexus y todos sus Scrum Teams necesitan para mejorar el producto. A escala, el Product Backlog debe entenderse en un nivel donde las dependencias se pueden detectar y minimizar. El Product </a:t>
            </a:r>
            <a:r>
              <a:rPr lang="es-AR" dirty="0" err="1"/>
              <a:t>Owner</a:t>
            </a:r>
            <a:r>
              <a:rPr lang="es-AR" dirty="0"/>
              <a:t> es responsable del Product Backlog, incluido su contenido, disponibilidad y ordenamiento. Compromiso: Objetivo del Producto El compromiso para el Product Backlog es el Objetivo del Producto. El Objetivo del Producto describe el estado futuro del producto y sirve como un objetivo a largo plazo para el Nexus.</a:t>
            </a:r>
          </a:p>
          <a:p>
            <a:pPr marL="0" lvl="0" indent="0" algn="l" rtl="0">
              <a:spcBef>
                <a:spcPts val="0"/>
              </a:spcBef>
              <a:spcAft>
                <a:spcPts val="0"/>
              </a:spcAft>
              <a:buNone/>
            </a:pPr>
            <a:endParaRPr dirty="0"/>
          </a:p>
        </p:txBody>
      </p:sp>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040" algn="l" rtl="0">
              <a:lnSpc>
                <a:spcPct val="200000"/>
              </a:lnSpc>
              <a:spcBef>
                <a:spcPts val="0"/>
              </a:spcBef>
              <a:spcAft>
                <a:spcPts val="0"/>
              </a:spcAft>
              <a:buSzPts val="1440"/>
              <a:buChar char="●"/>
            </a:pPr>
            <a:r>
              <a:rPr lang="es-AR" dirty="0">
                <a:solidFill>
                  <a:schemeClr val="tx1"/>
                </a:solidFill>
              </a:rPr>
              <a:t>Uno grupo  de scrum </a:t>
            </a:r>
            <a:r>
              <a:rPr lang="es-AR" dirty="0" err="1">
                <a:solidFill>
                  <a:schemeClr val="tx1"/>
                </a:solidFill>
              </a:rPr>
              <a:t>teams</a:t>
            </a:r>
            <a:r>
              <a:rPr lang="es-AR" dirty="0">
                <a:solidFill>
                  <a:schemeClr val="tx1"/>
                </a:solidFill>
              </a:rPr>
              <a:t> que trabaja en un único producto.</a:t>
            </a:r>
          </a:p>
          <a:p>
            <a:pPr marL="457200" lvl="0" indent="-320040" algn="l" rtl="0">
              <a:lnSpc>
                <a:spcPct val="200000"/>
              </a:lnSpc>
              <a:spcBef>
                <a:spcPts val="0"/>
              </a:spcBef>
              <a:spcAft>
                <a:spcPts val="0"/>
              </a:spcAft>
              <a:buSzPts val="1440"/>
              <a:buChar char="●"/>
            </a:pPr>
            <a:r>
              <a:rPr lang="es-AR" dirty="0">
                <a:solidFill>
                  <a:schemeClr val="tx1"/>
                </a:solidFill>
              </a:rPr>
              <a:t>un solo </a:t>
            </a:r>
            <a:r>
              <a:rPr lang="es-AR" dirty="0" err="1">
                <a:solidFill>
                  <a:schemeClr val="tx1"/>
                </a:solidFill>
              </a:rPr>
              <a:t>product</a:t>
            </a:r>
            <a:r>
              <a:rPr lang="es-AR" dirty="0">
                <a:solidFill>
                  <a:schemeClr val="tx1"/>
                </a:solidFill>
              </a:rPr>
              <a:t> backlog</a:t>
            </a:r>
          </a:p>
          <a:p>
            <a:pPr marL="457200" lvl="0" indent="-320040" algn="l" rtl="0">
              <a:lnSpc>
                <a:spcPct val="200000"/>
              </a:lnSpc>
              <a:spcBef>
                <a:spcPts val="0"/>
              </a:spcBef>
              <a:spcAft>
                <a:spcPts val="0"/>
              </a:spcAft>
              <a:buSzPts val="1440"/>
              <a:buChar char="●"/>
            </a:pPr>
            <a:r>
              <a:rPr lang="es-AR" dirty="0">
                <a:solidFill>
                  <a:schemeClr val="tx1"/>
                </a:solidFill>
              </a:rPr>
              <a:t>Un solo producto </a:t>
            </a:r>
            <a:r>
              <a:rPr lang="es-AR" dirty="0" err="1">
                <a:solidFill>
                  <a:schemeClr val="tx1"/>
                </a:solidFill>
              </a:rPr>
              <a:t>owner</a:t>
            </a:r>
            <a:endParaRPr lang="es-AR" dirty="0">
              <a:solidFill>
                <a:schemeClr val="tx1"/>
              </a:solidFill>
            </a:endParaRPr>
          </a:p>
          <a:p>
            <a:pPr marL="457200" lvl="0" indent="-320040" algn="l" rtl="0">
              <a:lnSpc>
                <a:spcPct val="200000"/>
              </a:lnSpc>
              <a:spcBef>
                <a:spcPts val="0"/>
              </a:spcBef>
              <a:spcAft>
                <a:spcPts val="0"/>
              </a:spcAft>
              <a:buSzPts val="1440"/>
              <a:buChar char="●"/>
            </a:pPr>
            <a:r>
              <a:rPr lang="es-AR" dirty="0">
                <a:solidFill>
                  <a:schemeClr val="tx1"/>
                </a:solidFill>
              </a:rPr>
              <a:t>Define responsabilidades, eventos y artefactos</a:t>
            </a:r>
          </a:p>
          <a:p>
            <a:pPr marL="457200" lvl="0" indent="-320040" algn="l" rtl="0">
              <a:lnSpc>
                <a:spcPct val="200000"/>
              </a:lnSpc>
              <a:spcBef>
                <a:spcPts val="0"/>
              </a:spcBef>
              <a:spcAft>
                <a:spcPts val="0"/>
              </a:spcAft>
              <a:buSzPts val="1440"/>
              <a:buChar char="●"/>
            </a:pPr>
            <a:r>
              <a:rPr lang="es-AR" dirty="0">
                <a:solidFill>
                  <a:schemeClr val="tx1"/>
                </a:solidFill>
              </a:rPr>
              <a:t>Tienen un único incremento</a:t>
            </a:r>
          </a:p>
          <a:p>
            <a:pPr marL="0" lvl="0" indent="0" algn="l" rtl="0">
              <a:spcBef>
                <a:spcPts val="0"/>
              </a:spcBef>
              <a:spcAft>
                <a:spcPts val="0"/>
              </a:spcAft>
              <a:buNone/>
            </a:pPr>
            <a:endParaRPr dirty="0"/>
          </a:p>
        </p:txBody>
      </p:sp>
      <p:sp>
        <p:nvSpPr>
          <p:cNvPr id="169" name="Google Shape;1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040" algn="l" rtl="0">
              <a:lnSpc>
                <a:spcPct val="200000"/>
              </a:lnSpc>
              <a:spcBef>
                <a:spcPts val="0"/>
              </a:spcBef>
              <a:spcAft>
                <a:spcPts val="0"/>
              </a:spcAft>
              <a:buSzPts val="1440"/>
              <a:buChar char="●"/>
            </a:pPr>
            <a:r>
              <a:rPr lang="es-AR" dirty="0"/>
              <a:t>Escalar un grupo de scrum</a:t>
            </a:r>
          </a:p>
          <a:p>
            <a:pPr marL="457200" lvl="0" indent="-320040" algn="l" rtl="0">
              <a:lnSpc>
                <a:spcPct val="200000"/>
              </a:lnSpc>
              <a:spcBef>
                <a:spcPts val="0"/>
              </a:spcBef>
              <a:spcAft>
                <a:spcPts val="0"/>
              </a:spcAft>
              <a:buSzPts val="1440"/>
              <a:buChar char="●"/>
            </a:pPr>
            <a:r>
              <a:rPr lang="es-AR" dirty="0"/>
              <a:t>entregar más valor que un equipo</a:t>
            </a:r>
          </a:p>
          <a:p>
            <a:pPr marL="457200" lvl="0" indent="-320040" algn="l" rtl="0">
              <a:lnSpc>
                <a:spcPct val="200000"/>
              </a:lnSpc>
              <a:spcBef>
                <a:spcPts val="0"/>
              </a:spcBef>
              <a:spcAft>
                <a:spcPts val="0"/>
              </a:spcAft>
              <a:buSzPts val="1440"/>
              <a:buChar char="●"/>
            </a:pPr>
            <a:r>
              <a:rPr lang="es-AR" dirty="0"/>
              <a:t>Preservar la autogestión y transparencia entre los equipos.</a:t>
            </a:r>
          </a:p>
          <a:p>
            <a:pPr marL="457200" lvl="0" indent="-320040" algn="l" rtl="0">
              <a:lnSpc>
                <a:spcPct val="200000"/>
              </a:lnSpc>
              <a:spcBef>
                <a:spcPts val="0"/>
              </a:spcBef>
              <a:spcAft>
                <a:spcPts val="0"/>
              </a:spcAft>
              <a:buSzPts val="1440"/>
              <a:buChar char="●"/>
            </a:pPr>
            <a:r>
              <a:rPr lang="es-AR" dirty="0"/>
              <a:t>Trabaja sobre las dependencias del producto y comunicación.</a:t>
            </a:r>
          </a:p>
          <a:p>
            <a:pPr marL="0" lvl="0" indent="0" algn="l" rtl="0">
              <a:spcBef>
                <a:spcPts val="0"/>
              </a:spcBef>
              <a:spcAft>
                <a:spcPts val="0"/>
              </a:spcAft>
              <a:buNone/>
            </a:pPr>
            <a:endParaRPr dirty="0"/>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latin typeface="Calibri" panose="020F0502020204030204" pitchFamily="34" charset="0"/>
              </a:rPr>
              <a:t>Nexus se basa en Scrum mejorando los elementos fundamentales de Scrum de maneras que ayudan a resolver los desafíos de dependencia y colaboración del trabajo entre equipos. Nexus (ver Figura 1) revela un proceso empírico que refleja estrechamente Scrum.   Nexus extiende Scrum de la siguiente manera: ● Responsabilidades: 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se asegura de que el Nexus entregue un Integrated </a:t>
            </a:r>
            <a:r>
              <a:rPr lang="es-AR" dirty="0" err="1">
                <a:latin typeface="Calibri" panose="020F0502020204030204" pitchFamily="34" charset="0"/>
              </a:rPr>
              <a:t>Increment</a:t>
            </a:r>
            <a:r>
              <a:rPr lang="es-AR" dirty="0">
                <a:latin typeface="Calibri" panose="020F0502020204030204" pitchFamily="34" charset="0"/>
              </a:rPr>
              <a:t> útil y de valor al menos una vez en cada Sprint. 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está formado por el Product </a:t>
            </a:r>
            <a:r>
              <a:rPr lang="es-AR" dirty="0" err="1">
                <a:latin typeface="Calibri" panose="020F0502020204030204" pitchFamily="34" charset="0"/>
              </a:rPr>
              <a:t>Owner</a:t>
            </a:r>
            <a:r>
              <a:rPr lang="es-AR" dirty="0">
                <a:latin typeface="Calibri" panose="020F0502020204030204" pitchFamily="34" charset="0"/>
              </a:rPr>
              <a:t>, un Scrum Master y Miembros del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 Eventos: los eventos se agregan, colocan alrededor o reemplazan a los eventos Scrum regulares para aumentarlos. Según las modificaciones, sirven tanto para el esfuerzo general de todos los equipos Scrum en el Nexus como para cada equipo individual. Un Objetivo de Sprint Nexus es el objetivo del Sprint. ● Artefactos: todos los Scrum Teams usan el mismo y único Product Backlog. A medida que los elementos del Product Backlog se refinan y se preparan, ciertos indicadores de qué equipo probablemente hará el trabajo dentro de un Sprint se vuelven transparentes. Un Nexus Sprint Backlog existe para para ayudar con la transparencia durante el Sprint. El Integrated </a:t>
            </a:r>
            <a:r>
              <a:rPr lang="es-AR" dirty="0" err="1">
                <a:latin typeface="Calibri" panose="020F0502020204030204" pitchFamily="34" charset="0"/>
              </a:rPr>
              <a:t>Increment</a:t>
            </a:r>
            <a:r>
              <a:rPr lang="es-AR" dirty="0">
                <a:latin typeface="Calibri" panose="020F0502020204030204" pitchFamily="34" charset="0"/>
              </a:rPr>
              <a:t> representa la suma actual de todo el trabajo integrado completado por un Nexus. </a:t>
            </a:r>
          </a:p>
          <a:p>
            <a:pPr marL="0" lvl="0" indent="0" algn="l" rtl="0">
              <a:spcBef>
                <a:spcPts val="0"/>
              </a:spcBef>
              <a:spcAft>
                <a:spcPts val="0"/>
              </a:spcAft>
              <a:buNone/>
            </a:pPr>
            <a:endParaRPr dirty="0"/>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5b3da919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5b3da919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buNone/>
            </a:pPr>
            <a:r>
              <a:rPr lang="es-AR" dirty="0">
                <a:latin typeface="Calibri" panose="020F0502020204030204" pitchFamily="34" charset="0"/>
              </a:rPr>
              <a:t>Un Nexus está formado por Scrum Teams que trabajan juntos hacia un Objetivo de Producto. El marco de trabajo de Scrum define tres conjuntos específicos de responsabilidades dentro de un Scrum </a:t>
            </a:r>
            <a:r>
              <a:rPr lang="es-AR" dirty="0" err="1">
                <a:latin typeface="Calibri" panose="020F0502020204030204" pitchFamily="34" charset="0"/>
              </a:rPr>
              <a:t>Team</a:t>
            </a:r>
            <a:r>
              <a:rPr lang="es-AR" dirty="0">
                <a:latin typeface="Calibri" panose="020F0502020204030204" pitchFamily="34" charset="0"/>
              </a:rPr>
              <a:t>: los </a:t>
            </a:r>
            <a:r>
              <a:rPr lang="es-AR" dirty="0" err="1">
                <a:latin typeface="Calibri" panose="020F0502020204030204" pitchFamily="34" charset="0"/>
              </a:rPr>
              <a:t>Developers</a:t>
            </a:r>
            <a:r>
              <a:rPr lang="es-AR" dirty="0">
                <a:latin typeface="Calibri" panose="020F0502020204030204" pitchFamily="34" charset="0"/>
              </a:rPr>
              <a:t>, el Product </a:t>
            </a:r>
            <a:r>
              <a:rPr lang="es-AR" dirty="0" err="1">
                <a:latin typeface="Calibri" panose="020F0502020204030204" pitchFamily="34" charset="0"/>
              </a:rPr>
              <a:t>Owner</a:t>
            </a:r>
            <a:r>
              <a:rPr lang="es-AR" dirty="0">
                <a:latin typeface="Calibri" panose="020F0502020204030204" pitchFamily="34" charset="0"/>
              </a:rPr>
              <a:t> y el Scrum Master. Estas responsabilidades se prescriben en la Guía de Scrum. En Nexus, se introduce una responsabilidad adicional, 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a:t>
            </a:r>
          </a:p>
          <a:p>
            <a:pPr marL="0" lvl="0" indent="0">
              <a:buNone/>
            </a:pPr>
            <a:r>
              <a:rPr lang="es-AR" dirty="0">
                <a:latin typeface="Calibri" panose="020F0502020204030204" pitchFamily="34" charset="0"/>
              </a:rPr>
              <a:t>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es responsable de asegurar que se produzca un Integrated </a:t>
            </a:r>
            <a:r>
              <a:rPr lang="es-AR" dirty="0" err="1">
                <a:latin typeface="Calibri" panose="020F0502020204030204" pitchFamily="34" charset="0"/>
              </a:rPr>
              <a:t>Increment</a:t>
            </a:r>
            <a:r>
              <a:rPr lang="es-AR" dirty="0">
                <a:latin typeface="Calibri" panose="020F0502020204030204" pitchFamily="34" charset="0"/>
              </a:rPr>
              <a:t> (el trabajo combinado completado por un Nexus) al menos una vez en cada Sprint. Proporciona el enfoque que hace posible la responsabilidad de múltiples Scrum Teams de unirse para crear Incrementos valiosos y útiles, como se prescribe en Scrum. Mientras que los Scrum Teams abordan los problemas de integración dentro del Nexus, 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proporciona un punto focal de la integración para el Nexus. La integración incluye abordar las restricciones técnicas y no técnicas del equipo multifuncional que pueden impedir la capacidad de un Nexus para entregar constantemente un Integrated </a:t>
            </a:r>
            <a:r>
              <a:rPr lang="es-AR" dirty="0" err="1">
                <a:latin typeface="Calibri" panose="020F0502020204030204" pitchFamily="34" charset="0"/>
              </a:rPr>
              <a:t>Increment</a:t>
            </a:r>
            <a:r>
              <a:rPr lang="es-AR" dirty="0">
                <a:latin typeface="Calibri" panose="020F0502020204030204" pitchFamily="34" charset="0"/>
              </a:rPr>
              <a:t>. Debe utilizar la inteligencia de abajo hacia arriba desde dentro del Nexus para lograr la resolución. El Product </a:t>
            </a:r>
            <a:r>
              <a:rPr lang="es-AR" dirty="0" err="1">
                <a:latin typeface="Calibri" panose="020F0502020204030204" pitchFamily="34" charset="0"/>
              </a:rPr>
              <a:t>Owner</a:t>
            </a:r>
            <a:r>
              <a:rPr lang="es-AR" dirty="0">
                <a:latin typeface="Calibri" panose="020F0502020204030204" pitchFamily="34" charset="0"/>
              </a:rPr>
              <a:t>, un Scrum Master y miembros apropiados de los Scrum Teams pertenecen al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Los miembros apropiados son las personas con las habilidades y conocimientos necesarios para ayudar a resolver los problemas que enfrenta el Nexus en cualquier momento. La composición del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puede cambiar con el tiempo para reflejar las necesidades actuales de un Nexus. Las actividades comunes que 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podría realizar incluyen acompañamiento, consultoría y advertencia manifiesta de dependencias y problemas entre equipos.</a:t>
            </a:r>
          </a:p>
          <a:p>
            <a:pPr marL="0" lvl="0" indent="0">
              <a:buNone/>
            </a:pPr>
            <a:r>
              <a:rPr lang="es-AR" dirty="0">
                <a:latin typeface="Calibri" panose="020F0502020204030204" pitchFamily="34" charset="0"/>
              </a:rPr>
              <a:t>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es responsable de acompañar y guiar a los Scrum Teams para que estos adquieran, implementen y aprendan prácticas y herramientas que mejoren su capacidad de producir un </a:t>
            </a:r>
            <a:r>
              <a:rPr lang="es-AR" dirty="0" err="1">
                <a:latin typeface="Calibri" panose="020F0502020204030204" pitchFamily="34" charset="0"/>
              </a:rPr>
              <a:t>Increment</a:t>
            </a:r>
            <a:r>
              <a:rPr lang="es-AR" dirty="0">
                <a:latin typeface="Calibri" panose="020F0502020204030204" pitchFamily="34" charset="0"/>
              </a:rPr>
              <a:t> útil y de valor. La membresía en el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tiene precedencia sobre la membresía a un Scrum </a:t>
            </a:r>
            <a:r>
              <a:rPr lang="es-AR" dirty="0" err="1">
                <a:latin typeface="Calibri" panose="020F0502020204030204" pitchFamily="34" charset="0"/>
              </a:rPr>
              <a:t>Team</a:t>
            </a:r>
            <a:r>
              <a:rPr lang="es-AR" dirty="0">
                <a:latin typeface="Calibri" panose="020F0502020204030204" pitchFamily="34" charset="0"/>
              </a:rPr>
              <a:t> individual. Siempre y cuando se satisfaga su responsabilidad como Nexus </a:t>
            </a:r>
            <a:r>
              <a:rPr lang="es-AR" dirty="0" err="1">
                <a:latin typeface="Calibri" panose="020F0502020204030204" pitchFamily="34" charset="0"/>
              </a:rPr>
              <a:t>Integration</a:t>
            </a:r>
            <a:r>
              <a:rPr lang="es-AR" dirty="0">
                <a:latin typeface="Calibri" panose="020F0502020204030204" pitchFamily="34" charset="0"/>
              </a:rPr>
              <a:t> </a:t>
            </a:r>
            <a:r>
              <a:rPr lang="es-AR" dirty="0" err="1">
                <a:latin typeface="Calibri" panose="020F0502020204030204" pitchFamily="34" charset="0"/>
              </a:rPr>
              <a:t>Team</a:t>
            </a:r>
            <a:r>
              <a:rPr lang="es-AR" dirty="0">
                <a:latin typeface="Calibri" panose="020F0502020204030204" pitchFamily="34" charset="0"/>
              </a:rPr>
              <a:t>, pueden trabajar como miembros de equipo en sus respectivos Scrum Teams. Esta preferencia ayuda a garantizar que el trabajo para resolver los problemas que afectan a varios equipos tenga prioridad.</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un Nexus funciona con un solo Product Backlog y, como se describe en Scrum, un Product Backlog tiene un único Product </a:t>
            </a:r>
            <a:r>
              <a:rPr lang="es-AR" dirty="0" err="1"/>
              <a:t>Owner</a:t>
            </a:r>
            <a:r>
              <a:rPr lang="es-AR" dirty="0"/>
              <a:t> que tiene la última palabra sobre su contenido. El Product </a:t>
            </a:r>
            <a:r>
              <a:rPr lang="es-AR" dirty="0" err="1"/>
              <a:t>Owner</a:t>
            </a:r>
            <a:r>
              <a:rPr lang="es-AR" dirty="0"/>
              <a:t> es responsable de maximizar el valor del producto y el trabajo realizado e integrado por los Scrum Teams en un Nexus. El Product </a:t>
            </a:r>
            <a:r>
              <a:rPr lang="es-AR" dirty="0" err="1"/>
              <a:t>Owner</a:t>
            </a:r>
            <a:r>
              <a:rPr lang="es-AR" dirty="0"/>
              <a:t> también es responsable de la gestión eficaz del Product Backlog. La forma de hacer esto puede variar ampliamente entre organizaciones, Nexus, Scrum Teams e individuos.</a:t>
            </a:r>
          </a:p>
          <a:p>
            <a:pPr marL="0" lvl="0" indent="0" algn="l" rtl="0">
              <a:spcBef>
                <a:spcPts val="0"/>
              </a:spcBef>
              <a:spcAft>
                <a:spcPts val="0"/>
              </a:spcAft>
              <a:buNone/>
            </a:pPr>
            <a:endParaRPr dirty="0"/>
          </a:p>
        </p:txBody>
      </p:sp>
      <p:sp>
        <p:nvSpPr>
          <p:cNvPr id="234" name="Google Shape;2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Un Scrum Master: el Scrum Master en el Nexus </a:t>
            </a:r>
            <a:r>
              <a:rPr lang="es-AR" dirty="0" err="1"/>
              <a:t>Integration</a:t>
            </a:r>
            <a:r>
              <a:rPr lang="es-AR" dirty="0"/>
              <a:t> </a:t>
            </a:r>
            <a:r>
              <a:rPr lang="es-AR" dirty="0" err="1"/>
              <a:t>Team</a:t>
            </a:r>
            <a:r>
              <a:rPr lang="es-AR" dirty="0"/>
              <a:t> es responsable de asegurar que el marco de trabajo Nexus se entienda y se promulgue como se describe en la Guía de Nexus. Este Scrum Master también puede ser un Scrum Master en uno o más de los Scrum Teams en el Nexus. </a:t>
            </a:r>
          </a:p>
          <a:p>
            <a:pPr marL="0" lvl="0" indent="0" algn="l" rtl="0">
              <a:spcBef>
                <a:spcPts val="0"/>
              </a:spcBef>
              <a:spcAft>
                <a:spcPts val="0"/>
              </a:spcAft>
              <a:buNone/>
            </a:pPr>
            <a:endParaRPr dirty="0"/>
          </a:p>
        </p:txBody>
      </p:sp>
      <p:sp>
        <p:nvSpPr>
          <p:cNvPr id="241" name="Google Shape;2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 el Nexus </a:t>
            </a:r>
            <a:r>
              <a:rPr lang="es-AR" dirty="0" err="1"/>
              <a:t>Integration</a:t>
            </a:r>
            <a:r>
              <a:rPr lang="es-AR" dirty="0"/>
              <a:t> </a:t>
            </a:r>
            <a:r>
              <a:rPr lang="es-AR" dirty="0" err="1"/>
              <a:t>Team</a:t>
            </a:r>
            <a:r>
              <a:rPr lang="es-AR" dirty="0"/>
              <a:t> a menudo está formado por miembros de los Scrum Teams que ayudan a los Scrum Teams a adoptar herramientas y prácticas que contribuyen a mejorar la capacidad de los Scrum Teams para entregar un Integrated </a:t>
            </a:r>
            <a:r>
              <a:rPr lang="es-AR" dirty="0" err="1"/>
              <a:t>Increment</a:t>
            </a:r>
            <a:r>
              <a:rPr lang="es-AR" dirty="0"/>
              <a:t> útil y de valor que cumple con la Definición de Terminado.</a:t>
            </a:r>
          </a:p>
          <a:p>
            <a:pPr marL="0" lvl="0" indent="0" algn="l" rtl="0">
              <a:spcBef>
                <a:spcPts val="0"/>
              </a:spcBef>
              <a:spcAft>
                <a:spcPts val="0"/>
              </a:spcAft>
              <a:buNone/>
            </a:pPr>
            <a:endParaRPr dirty="0"/>
          </a:p>
        </p:txBody>
      </p:sp>
      <p:sp>
        <p:nvSpPr>
          <p:cNvPr id="248" name="Google Shape;2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3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87"/>
        <p:cNvGrpSpPr/>
        <p:nvPr/>
      </p:nvGrpSpPr>
      <p:grpSpPr>
        <a:xfrm>
          <a:off x="0" y="0"/>
          <a:ext cx="0" cy="0"/>
          <a:chOff x="0" y="0"/>
          <a:chExt cx="0" cy="0"/>
        </a:xfrm>
      </p:grpSpPr>
      <p:sp>
        <p:nvSpPr>
          <p:cNvPr id="88" name="Google Shape;88;p3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3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
        <p:nvSpPr>
          <p:cNvPr id="94" name="Google Shape;94;p3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chemeClr val="accent1"/>
                </a:solidFill>
                <a:latin typeface="Arial"/>
                <a:ea typeface="Arial"/>
                <a:cs typeface="Arial"/>
                <a:sym typeface="Arial"/>
              </a:rPr>
              <a:t>“</a:t>
            </a:r>
            <a:endParaRPr/>
          </a:p>
        </p:txBody>
      </p:sp>
      <p:sp>
        <p:nvSpPr>
          <p:cNvPr id="95" name="Google Shape;95;p3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chemeClr val="accent1"/>
                </a:solidFill>
                <a:latin typeface="Arial"/>
                <a:ea typeface="Arial"/>
                <a:cs typeface="Arial"/>
                <a:sym typeface="Arial"/>
              </a:rPr>
              <a:t>”</a:t>
            </a:r>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96"/>
        <p:cNvGrpSpPr/>
        <p:nvPr/>
      </p:nvGrpSpPr>
      <p:grpSpPr>
        <a:xfrm>
          <a:off x="0" y="0"/>
          <a:ext cx="0" cy="0"/>
          <a:chOff x="0" y="0"/>
          <a:chExt cx="0" cy="0"/>
        </a:xfrm>
      </p:grpSpPr>
      <p:sp>
        <p:nvSpPr>
          <p:cNvPr id="97" name="Google Shape;97;p3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3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3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3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3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3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3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3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3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3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3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3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3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3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3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3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3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3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36"/>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36"/>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3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1"/>
        <p:cNvGrpSpPr/>
        <p:nvPr/>
      </p:nvGrpSpPr>
      <p:grpSpPr>
        <a:xfrm>
          <a:off x="0" y="0"/>
          <a:ext cx="0" cy="0"/>
          <a:chOff x="0" y="0"/>
          <a:chExt cx="0" cy="0"/>
        </a:xfrm>
      </p:grpSpPr>
      <p:sp>
        <p:nvSpPr>
          <p:cNvPr id="132" name="Google Shape;132;p3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7"/>
        <p:cNvGrpSpPr/>
        <p:nvPr/>
      </p:nvGrpSpPr>
      <p:grpSpPr>
        <a:xfrm>
          <a:off x="0" y="0"/>
          <a:ext cx="0" cy="0"/>
          <a:chOff x="0" y="0"/>
          <a:chExt cx="0" cy="0"/>
        </a:xfrm>
      </p:grpSpPr>
      <p:sp>
        <p:nvSpPr>
          <p:cNvPr id="138" name="Google Shape;138;p3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2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2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2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2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29"/>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7"/>
        <p:cNvGrpSpPr/>
        <p:nvPr/>
      </p:nvGrpSpPr>
      <p:grpSpPr>
        <a:xfrm>
          <a:off x="0" y="0"/>
          <a:ext cx="0" cy="0"/>
          <a:chOff x="0" y="0"/>
          <a:chExt cx="0" cy="0"/>
        </a:xfrm>
      </p:grpSpPr>
      <p:sp>
        <p:nvSpPr>
          <p:cNvPr id="68" name="Google Shape;68;p3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3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2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2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21"/>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2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21"/>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4">
            <a:alphaModFix/>
          </a:blip>
          <a:srcRect l="3613"/>
          <a:stretch/>
        </p:blipFill>
        <p:spPr>
          <a:xfrm>
            <a:off x="0" y="2669685"/>
            <a:ext cx="4037012" cy="4188315"/>
          </a:xfrm>
          <a:prstGeom prst="rect">
            <a:avLst/>
          </a:prstGeom>
          <a:noFill/>
          <a:ln>
            <a:noFill/>
          </a:ln>
        </p:spPr>
      </p:pic>
      <p:pic>
        <p:nvPicPr>
          <p:cNvPr id="148" name="Google Shape;148;p1"/>
          <p:cNvPicPr preferRelativeResize="0"/>
          <p:nvPr/>
        </p:nvPicPr>
        <p:blipFill rotWithShape="1">
          <a:blip r:embed="rId5">
            <a:alphaModFix/>
          </a:blip>
          <a:srcRect l="35640"/>
          <a:stretch/>
        </p:blipFill>
        <p:spPr>
          <a:xfrm>
            <a:off x="0" y="2892347"/>
            <a:ext cx="1522412" cy="2365453"/>
          </a:xfrm>
          <a:prstGeom prst="rect">
            <a:avLst/>
          </a:prstGeom>
          <a:noFill/>
          <a:ln>
            <a:noFill/>
          </a:ln>
        </p:spPr>
      </p:pic>
      <p:sp>
        <p:nvSpPr>
          <p:cNvPr id="149" name="Google Shape;149;p1"/>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 name="Google Shape;150;p1"/>
          <p:cNvPicPr preferRelativeResize="0"/>
          <p:nvPr/>
        </p:nvPicPr>
        <p:blipFill rotWithShape="1">
          <a:blip r:embed="rId6">
            <a:alphaModFix/>
          </a:blip>
          <a:srcRect t="28812"/>
          <a:stretch/>
        </p:blipFill>
        <p:spPr>
          <a:xfrm>
            <a:off x="7999412" y="0"/>
            <a:ext cx="1603387" cy="1141407"/>
          </a:xfrm>
          <a:prstGeom prst="rect">
            <a:avLst/>
          </a:prstGeom>
          <a:noFill/>
          <a:ln>
            <a:noFill/>
          </a:ln>
        </p:spPr>
      </p:pic>
      <p:pic>
        <p:nvPicPr>
          <p:cNvPr id="151" name="Google Shape;151;p1"/>
          <p:cNvPicPr preferRelativeResize="0"/>
          <p:nvPr/>
        </p:nvPicPr>
        <p:blipFill rotWithShape="1">
          <a:blip r:embed="rId7">
            <a:alphaModFix/>
          </a:blip>
          <a:srcRect b="23320"/>
          <a:stretch/>
        </p:blipFill>
        <p:spPr>
          <a:xfrm>
            <a:off x="8609012" y="6096000"/>
            <a:ext cx="993734" cy="762000"/>
          </a:xfrm>
          <a:prstGeom prst="rect">
            <a:avLst/>
          </a:prstGeom>
          <a:noFill/>
          <a:ln>
            <a:noFill/>
          </a:ln>
        </p:spPr>
      </p:pic>
      <p:sp>
        <p:nvSpPr>
          <p:cNvPr id="152" name="Google Shape;152;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1"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4" name="Google Shape;154;p1"/>
          <p:cNvSpPr txBox="1">
            <a:spLocks noGrp="1"/>
          </p:cNvSpPr>
          <p:nvPr>
            <p:ph type="ctrTitle"/>
          </p:nvPr>
        </p:nvSpPr>
        <p:spPr>
          <a:xfrm>
            <a:off x="653143" y="1542714"/>
            <a:ext cx="11538856" cy="1886286"/>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lt1"/>
              </a:buClr>
              <a:buSzPct val="100000"/>
              <a:buFont typeface="Century Gothic"/>
              <a:buNone/>
            </a:pPr>
            <a:r>
              <a:rPr lang="en-US" sz="3900" b="1" u="sng" dirty="0">
                <a:solidFill>
                  <a:schemeClr val="tx1"/>
                </a:solidFill>
              </a:rPr>
              <a:t>Catedra:</a:t>
            </a:r>
            <a:br>
              <a:rPr lang="en-US" sz="3900" u="sng" dirty="0">
                <a:solidFill>
                  <a:schemeClr val="tx1"/>
                </a:solidFill>
              </a:rPr>
            </a:br>
            <a:r>
              <a:rPr lang="en-US" sz="3900" dirty="0">
                <a:solidFill>
                  <a:schemeClr val="tx1"/>
                </a:solidFill>
              </a:rPr>
              <a:t>Ingeniería de Software</a:t>
            </a:r>
            <a:br>
              <a:rPr lang="en-US" sz="3900" dirty="0">
                <a:solidFill>
                  <a:schemeClr val="tx1"/>
                </a:solidFill>
              </a:rPr>
            </a:br>
            <a:r>
              <a:rPr lang="en-US" sz="2800" b="1" u="sng" dirty="0">
                <a:solidFill>
                  <a:schemeClr val="tx1"/>
                </a:solidFill>
              </a:rPr>
              <a:t>Tema</a:t>
            </a:r>
            <a:r>
              <a:rPr lang="en-US" sz="2800" dirty="0">
                <a:solidFill>
                  <a:schemeClr val="tx1"/>
                </a:solidFill>
              </a:rPr>
              <a:t>: Nexus</a:t>
            </a:r>
            <a:br>
              <a:rPr lang="en-US" sz="3900" dirty="0">
                <a:solidFill>
                  <a:schemeClr val="tx1"/>
                </a:solidFill>
              </a:rPr>
            </a:br>
            <a:r>
              <a:rPr lang="en-US" sz="2400" b="1" u="sng" dirty="0">
                <a:solidFill>
                  <a:schemeClr val="tx1"/>
                </a:solidFill>
              </a:rPr>
              <a:t>Grupo 7</a:t>
            </a:r>
            <a:br>
              <a:rPr lang="en-US" sz="4000" b="1" u="sng" dirty="0">
                <a:solidFill>
                  <a:schemeClr val="tx1"/>
                </a:solidFill>
              </a:rPr>
            </a:br>
            <a:br>
              <a:rPr lang="en-US" sz="3900" dirty="0">
                <a:solidFill>
                  <a:schemeClr val="tx1"/>
                </a:solidFill>
              </a:rPr>
            </a:br>
            <a:endParaRPr sz="3900" dirty="0">
              <a:solidFill>
                <a:schemeClr val="tx1"/>
              </a:solidFill>
            </a:endParaRPr>
          </a:p>
        </p:txBody>
      </p:sp>
      <p:sp>
        <p:nvSpPr>
          <p:cNvPr id="155" name="Google Shape;155;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txBox="1">
            <a:spLocks noGrp="1"/>
          </p:cNvSpPr>
          <p:nvPr>
            <p:ph type="subTitle" idx="1"/>
          </p:nvPr>
        </p:nvSpPr>
        <p:spPr>
          <a:xfrm>
            <a:off x="6096000" y="3669366"/>
            <a:ext cx="6096000" cy="3188634"/>
          </a:xfrm>
          <a:prstGeom prst="rect">
            <a:avLst/>
          </a:prstGeom>
          <a:noFill/>
          <a:ln>
            <a:noFill/>
          </a:ln>
        </p:spPr>
        <p:txBody>
          <a:bodyPr spcFirstLastPara="1" wrap="square" lIns="91425" tIns="45700" rIns="91425" bIns="45700" anchor="t" anchorCtr="0">
            <a:normAutofit/>
          </a:bodyPr>
          <a:lstStyle/>
          <a:p>
            <a:pPr marL="0" lvl="0" indent="-101600" algn="ctr" rtl="0">
              <a:lnSpc>
                <a:spcPct val="90000"/>
              </a:lnSpc>
              <a:spcBef>
                <a:spcPts val="0"/>
              </a:spcBef>
              <a:spcAft>
                <a:spcPts val="0"/>
              </a:spcAft>
              <a:buSzPts val="1600"/>
              <a:buFont typeface="Noto Sans Symbols"/>
              <a:buChar char="►"/>
            </a:pPr>
            <a:r>
              <a:rPr lang="en-US" b="1" dirty="0">
                <a:solidFill>
                  <a:schemeClr val="tx1"/>
                </a:solidFill>
              </a:rPr>
              <a:t>INTEGRANTES:</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76251 - BORQUEZ FRANCO</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79833 – ALONSO LEANDRO</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55177 - SOLTERMAN FEDERICO</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57572 - AMADO MARCO</a:t>
            </a:r>
            <a:endParaRPr dirty="0">
              <a:solidFill>
                <a:schemeClr val="tx1"/>
              </a:solidFill>
            </a:endParaRPr>
          </a:p>
        </p:txBody>
      </p:sp>
      <p:pic>
        <p:nvPicPr>
          <p:cNvPr id="157" name="Google Shape;157;p1"/>
          <p:cNvPicPr preferRelativeResize="0"/>
          <p:nvPr/>
        </p:nvPicPr>
        <p:blipFill rotWithShape="1">
          <a:blip r:embed="rId8">
            <a:alphaModFix/>
          </a:blip>
          <a:srcRect l="18942" t="37601" r="18750" b="29220"/>
          <a:stretch/>
        </p:blipFill>
        <p:spPr>
          <a:xfrm>
            <a:off x="3030226" y="0"/>
            <a:ext cx="6131547" cy="1542713"/>
          </a:xfrm>
          <a:prstGeom prst="rect">
            <a:avLst/>
          </a:prstGeom>
          <a:noFill/>
          <a:ln>
            <a:noFill/>
          </a:ln>
        </p:spPr>
      </p:pic>
      <p:sp>
        <p:nvSpPr>
          <p:cNvPr id="158" name="Google Shape;158;p1"/>
          <p:cNvSpPr txBox="1"/>
          <p:nvPr/>
        </p:nvSpPr>
        <p:spPr>
          <a:xfrm>
            <a:off x="0" y="3429000"/>
            <a:ext cx="6094412" cy="3429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accent1"/>
              </a:buClr>
              <a:buSzPts val="1600"/>
              <a:buFont typeface="Noto Sans Symbols"/>
              <a:buNone/>
            </a:pPr>
            <a:r>
              <a:rPr lang="en-US" sz="2000" b="1" i="0" u="sng" strike="noStrike" cap="none" dirty="0">
                <a:solidFill>
                  <a:schemeClr val="tx1"/>
                </a:solidFill>
                <a:latin typeface="Century Gothic"/>
                <a:ea typeface="Century Gothic"/>
                <a:cs typeface="Century Gothic"/>
                <a:sym typeface="Century Gothic"/>
              </a:rPr>
              <a:t>DOCENTES:</a:t>
            </a:r>
            <a:endParaRPr dirty="0">
              <a:solidFill>
                <a:schemeClr val="tx1"/>
              </a:solidFill>
            </a:endParaRPr>
          </a:p>
          <a:p>
            <a:pPr marL="0" marR="0" lvl="0" indent="-101600" algn="l" rtl="0">
              <a:lnSpc>
                <a:spcPct val="90000"/>
              </a:lnSpc>
              <a:spcBef>
                <a:spcPts val="1000"/>
              </a:spcBef>
              <a:spcAft>
                <a:spcPts val="0"/>
              </a:spcAft>
              <a:buClr>
                <a:schemeClr val="accent1"/>
              </a:buClr>
              <a:buSzPts val="1600"/>
              <a:buFont typeface="Noto Sans Symbols"/>
              <a:buChar char="►"/>
            </a:pPr>
            <a:r>
              <a:rPr lang="en-US" sz="2000" b="0" i="0" u="none" strike="noStrike" cap="none" dirty="0">
                <a:solidFill>
                  <a:schemeClr val="tx1"/>
                </a:solidFill>
                <a:latin typeface="Century Gothic"/>
                <a:ea typeface="Century Gothic"/>
                <a:cs typeface="Century Gothic"/>
                <a:sym typeface="Century Gothic"/>
              </a:rPr>
              <a:t>ADJUNTO:  ING. LAURA COVARO</a:t>
            </a:r>
            <a:endParaRPr dirty="0">
              <a:solidFill>
                <a:schemeClr val="tx1"/>
              </a:solidFill>
            </a:endParaRPr>
          </a:p>
          <a:p>
            <a:pPr marL="0" marR="0" lvl="0" indent="-101600" algn="l" rtl="0">
              <a:lnSpc>
                <a:spcPct val="90000"/>
              </a:lnSpc>
              <a:spcBef>
                <a:spcPts val="1000"/>
              </a:spcBef>
              <a:spcAft>
                <a:spcPts val="0"/>
              </a:spcAft>
              <a:buClr>
                <a:schemeClr val="accent1"/>
              </a:buClr>
              <a:buSzPts val="1600"/>
              <a:buFont typeface="Noto Sans Symbols"/>
              <a:buChar char="►"/>
            </a:pPr>
            <a:r>
              <a:rPr lang="en-US" sz="2000" b="0" i="0" u="none" strike="noStrike" cap="none" dirty="0">
                <a:solidFill>
                  <a:schemeClr val="tx1"/>
                </a:solidFill>
                <a:latin typeface="Century Gothic"/>
                <a:ea typeface="Century Gothic"/>
                <a:cs typeface="Century Gothic"/>
                <a:sym typeface="Century Gothic"/>
              </a:rPr>
              <a:t>AUXILIARES DE TRABAJOS PRÁCTICOS:</a:t>
            </a:r>
            <a:endParaRPr dirty="0">
              <a:solidFill>
                <a:schemeClr val="tx1"/>
              </a:solidFill>
            </a:endParaRPr>
          </a:p>
          <a:p>
            <a:pPr marL="457200" marR="0" lvl="1" indent="-91440" algn="l" rtl="0">
              <a:lnSpc>
                <a:spcPct val="90000"/>
              </a:lnSpc>
              <a:spcBef>
                <a:spcPts val="1000"/>
              </a:spcBef>
              <a:spcAft>
                <a:spcPts val="0"/>
              </a:spcAft>
              <a:buClr>
                <a:schemeClr val="accent1"/>
              </a:buClr>
              <a:buSzPts val="1440"/>
              <a:buFont typeface="Noto Sans Symbols"/>
              <a:buChar char="►"/>
            </a:pPr>
            <a:r>
              <a:rPr lang="en-US" sz="1800" b="0" i="0" u="none" strike="noStrike" cap="none" dirty="0">
                <a:solidFill>
                  <a:schemeClr val="tx1"/>
                </a:solidFill>
                <a:latin typeface="Century Gothic"/>
                <a:ea typeface="Century Gothic"/>
                <a:cs typeface="Century Gothic"/>
                <a:sym typeface="Century Gothic"/>
              </a:rPr>
              <a:t>Ing Gerardo Boiero </a:t>
            </a:r>
            <a:endParaRPr dirty="0">
              <a:solidFill>
                <a:schemeClr val="tx1"/>
              </a:solidFill>
            </a:endParaRPr>
          </a:p>
          <a:p>
            <a:pPr marL="457200" marR="0" lvl="1" indent="-91440" algn="l" rtl="0">
              <a:lnSpc>
                <a:spcPct val="90000"/>
              </a:lnSpc>
              <a:spcBef>
                <a:spcPts val="1000"/>
              </a:spcBef>
              <a:spcAft>
                <a:spcPts val="0"/>
              </a:spcAft>
              <a:buClr>
                <a:schemeClr val="accent1"/>
              </a:buClr>
              <a:buSzPts val="1440"/>
              <a:buFont typeface="Noto Sans Symbols"/>
              <a:buChar char="►"/>
            </a:pPr>
            <a:r>
              <a:rPr lang="en-US" sz="1800" b="0" i="0" u="none" strike="noStrike" cap="none" dirty="0">
                <a:solidFill>
                  <a:schemeClr val="tx1"/>
                </a:solidFill>
                <a:latin typeface="Century Gothic"/>
                <a:ea typeface="Century Gothic"/>
                <a:cs typeface="Century Gothic"/>
                <a:sym typeface="Century Gothic"/>
              </a:rPr>
              <a:t> Ing. Mickaela Crespo</a:t>
            </a:r>
            <a:endParaRPr dirty="0">
              <a:solidFill>
                <a:schemeClr val="tx1"/>
              </a:solidFill>
            </a:endParaRPr>
          </a:p>
        </p:txBody>
      </p:sp>
      <p:sp>
        <p:nvSpPr>
          <p:cNvPr id="159" name="Google Shape;159;p1"/>
          <p:cNvSpPr/>
          <p:nvPr/>
        </p:nvSpPr>
        <p:spPr>
          <a:xfrm>
            <a:off x="0" y="6709906"/>
            <a:ext cx="12192000" cy="148094"/>
          </a:xfrm>
          <a:prstGeom prst="rect">
            <a:avLst/>
          </a:prstGeom>
          <a:solidFill>
            <a:srgbClr val="FF0000"/>
          </a:solid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0000"/>
              </a:solidFill>
              <a:highlight>
                <a:srgbClr val="FF0000"/>
              </a:highlight>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59"/>
                                        </p:tgtEl>
                                        <p:attrNameLst>
                                          <p:attrName>ppt_x</p:attrName>
                                        </p:attrNameLst>
                                      </p:cBhvr>
                                      <p:tavLst>
                                        <p:tav tm="0">
                                          <p:val>
                                            <p:strVal val="#ppt_x"/>
                                          </p:val>
                                        </p:tav>
                                        <p:tav tm="100000">
                                          <p:val>
                                            <p:strVal val="#ppt_x-1"/>
                                          </p:val>
                                        </p:tav>
                                      </p:tavLst>
                                    </p:anim>
                                    <p:set>
                                      <p:cBhvr>
                                        <p:cTn id="7" dur="1" fill="hold">
                                          <p:stCondLst>
                                            <p:cond delay="19999"/>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n-US" b="1" u="sng" dirty="0">
                <a:solidFill>
                  <a:schemeClr val="tx1"/>
                </a:solidFill>
              </a:rPr>
            </a:br>
            <a:r>
              <a:rPr lang="es-AR" b="1" u="sng" dirty="0">
                <a:solidFill>
                  <a:schemeClr val="tx1"/>
                </a:solidFill>
              </a:rPr>
              <a:t>El Sprint</a:t>
            </a:r>
            <a:endParaRPr b="1" u="sng" dirty="0">
              <a:solidFill>
                <a:schemeClr val="tx1"/>
              </a:solidFill>
            </a:endParaRPr>
          </a:p>
        </p:txBody>
      </p:sp>
      <p:sp>
        <p:nvSpPr>
          <p:cNvPr id="216" name="Google Shape;216;p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a:p>
            <a:pPr marL="342900" lvl="0" indent="-241300" algn="l" rtl="0">
              <a:spcBef>
                <a:spcPts val="0"/>
              </a:spcBef>
              <a:spcAft>
                <a:spcPts val="0"/>
              </a:spcAft>
              <a:buSzPts val="1600"/>
              <a:buNone/>
            </a:pPr>
            <a:endParaRPr dirty="0"/>
          </a:p>
          <a:p>
            <a:pPr marL="342900" lvl="0" indent="-241300" algn="l" rtl="0">
              <a:spcBef>
                <a:spcPts val="0"/>
              </a:spcBef>
              <a:spcAft>
                <a:spcPts val="0"/>
              </a:spcAft>
              <a:buSzPts val="1600"/>
              <a:buNone/>
            </a:pPr>
            <a:endParaRPr dirty="0"/>
          </a:p>
        </p:txBody>
      </p:sp>
      <p:sp>
        <p:nvSpPr>
          <p:cNvPr id="217" name="Google Shape;217;p8"/>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 name="Google Shape;196;p6">
            <a:extLst>
              <a:ext uri="{FF2B5EF4-FFF2-40B4-BE49-F238E27FC236}">
                <a16:creationId xmlns:a16="http://schemas.microsoft.com/office/drawing/2014/main" id="{280EBE1B-21A5-494A-A384-59BBE7F9C5E7}"/>
              </a:ext>
            </a:extLst>
          </p:cNvPr>
          <p:cNvPicPr preferRelativeResize="0"/>
          <p:nvPr/>
        </p:nvPicPr>
        <p:blipFill>
          <a:blip r:embed="rId3">
            <a:alphaModFix/>
          </a:blip>
          <a:stretch>
            <a:fillRect/>
          </a:stretch>
        </p:blipFill>
        <p:spPr>
          <a:xfrm>
            <a:off x="2277453" y="3422697"/>
            <a:ext cx="7162800" cy="1314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17"/>
                                        </p:tgtEl>
                                        <p:attrNameLst>
                                          <p:attrName>ppt_x</p:attrName>
                                        </p:attrNameLst>
                                      </p:cBhvr>
                                      <p:tavLst>
                                        <p:tav tm="0">
                                          <p:val>
                                            <p:strVal val="#ppt_x"/>
                                          </p:val>
                                        </p:tav>
                                        <p:tav tm="100000">
                                          <p:val>
                                            <p:strVal val="#ppt_x-1"/>
                                          </p:val>
                                        </p:tav>
                                      </p:tavLst>
                                    </p:anim>
                                    <p:set>
                                      <p:cBhvr>
                                        <p:cTn id="7" dur="1" fill="hold">
                                          <p:stCondLst>
                                            <p:cond delay="19999"/>
                                          </p:stCondLst>
                                        </p:cTn>
                                        <p:tgtEl>
                                          <p:spTgt spid="2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646111" y="42500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Refinamiento Entre Equipos</a:t>
            </a:r>
            <a:endParaRPr b="1" u="sng" dirty="0">
              <a:solidFill>
                <a:schemeClr val="tx1"/>
              </a:solidFill>
            </a:endParaRPr>
          </a:p>
        </p:txBody>
      </p:sp>
      <p:sp>
        <p:nvSpPr>
          <p:cNvPr id="265" name="Google Shape;265;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66" name="Google Shape;266;p15"/>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03191AC5-BFF0-4D2C-B967-59327BBB5052}"/>
              </a:ext>
            </a:extLst>
          </p:cNvPr>
          <p:cNvPicPr>
            <a:picLocks noChangeAspect="1"/>
          </p:cNvPicPr>
          <p:nvPr/>
        </p:nvPicPr>
        <p:blipFill>
          <a:blip r:embed="rId3"/>
          <a:stretch>
            <a:fillRect/>
          </a:stretch>
        </p:blipFill>
        <p:spPr>
          <a:xfrm>
            <a:off x="0" y="2052918"/>
            <a:ext cx="6096000" cy="4656988"/>
          </a:xfrm>
          <a:prstGeom prst="rect">
            <a:avLst/>
          </a:prstGeom>
        </p:spPr>
      </p:pic>
      <p:pic>
        <p:nvPicPr>
          <p:cNvPr id="5" name="Imagen 4">
            <a:extLst>
              <a:ext uri="{FF2B5EF4-FFF2-40B4-BE49-F238E27FC236}">
                <a16:creationId xmlns:a16="http://schemas.microsoft.com/office/drawing/2014/main" id="{DF5BDD28-AAF5-44DC-994F-D2FAD48A0AB3}"/>
              </a:ext>
            </a:extLst>
          </p:cNvPr>
          <p:cNvPicPr>
            <a:picLocks noChangeAspect="1"/>
          </p:cNvPicPr>
          <p:nvPr/>
        </p:nvPicPr>
        <p:blipFill>
          <a:blip r:embed="rId4"/>
          <a:stretch>
            <a:fillRect/>
          </a:stretch>
        </p:blipFill>
        <p:spPr>
          <a:xfrm>
            <a:off x="6096000" y="2052918"/>
            <a:ext cx="6096000" cy="46569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66"/>
                                        </p:tgtEl>
                                        <p:attrNameLst>
                                          <p:attrName>ppt_x</p:attrName>
                                        </p:attrNameLst>
                                      </p:cBhvr>
                                      <p:tavLst>
                                        <p:tav tm="0">
                                          <p:val>
                                            <p:strVal val="#ppt_x"/>
                                          </p:val>
                                        </p:tav>
                                        <p:tav tm="100000">
                                          <p:val>
                                            <p:strVal val="#ppt_x-1"/>
                                          </p:val>
                                        </p:tav>
                                      </p:tavLst>
                                    </p:anim>
                                    <p:set>
                                      <p:cBhvr>
                                        <p:cTn id="7" dur="1" fill="hold">
                                          <p:stCondLst>
                                            <p:cond delay="19999"/>
                                          </p:stCondLst>
                                        </p:cTn>
                                        <p:tgtEl>
                                          <p:spTgt spid="2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Sprint Planning</a:t>
            </a:r>
            <a:endParaRPr b="1" u="sng" dirty="0">
              <a:solidFill>
                <a:schemeClr val="tx1"/>
              </a:solidFill>
            </a:endParaRPr>
          </a:p>
        </p:txBody>
      </p:sp>
      <p:sp>
        <p:nvSpPr>
          <p:cNvPr id="272" name="Google Shape;272;p1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73" name="Google Shape;273;p16"/>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73"/>
                                        </p:tgtEl>
                                        <p:attrNameLst>
                                          <p:attrName>ppt_x</p:attrName>
                                        </p:attrNameLst>
                                      </p:cBhvr>
                                      <p:tavLst>
                                        <p:tav tm="0">
                                          <p:val>
                                            <p:strVal val="#ppt_x"/>
                                          </p:val>
                                        </p:tav>
                                        <p:tav tm="100000">
                                          <p:val>
                                            <p:strVal val="#ppt_x-1"/>
                                          </p:val>
                                        </p:tav>
                                      </p:tavLst>
                                    </p:anim>
                                    <p:set>
                                      <p:cBhvr>
                                        <p:cTn id="7" dur="1" fill="hold">
                                          <p:stCondLst>
                                            <p:cond delay="19999"/>
                                          </p:stCondLst>
                                        </p:cTn>
                                        <p:tgtEl>
                                          <p:spTgt spid="2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5" name="Imagen 4">
            <a:extLst>
              <a:ext uri="{FF2B5EF4-FFF2-40B4-BE49-F238E27FC236}">
                <a16:creationId xmlns:a16="http://schemas.microsoft.com/office/drawing/2014/main" id="{4722F57D-95E1-41F3-B1DD-CC1322559B58}"/>
              </a:ext>
            </a:extLst>
          </p:cNvPr>
          <p:cNvPicPr>
            <a:picLocks noChangeAspect="1"/>
          </p:cNvPicPr>
          <p:nvPr/>
        </p:nvPicPr>
        <p:blipFill>
          <a:blip r:embed="rId3"/>
          <a:stretch>
            <a:fillRect/>
          </a:stretch>
        </p:blipFill>
        <p:spPr>
          <a:xfrm>
            <a:off x="6095999" y="2052917"/>
            <a:ext cx="6096001" cy="4656988"/>
          </a:xfrm>
          <a:prstGeom prst="rect">
            <a:avLst/>
          </a:prstGeom>
        </p:spPr>
      </p:pic>
      <p:pic>
        <p:nvPicPr>
          <p:cNvPr id="3" name="Imagen 2">
            <a:extLst>
              <a:ext uri="{FF2B5EF4-FFF2-40B4-BE49-F238E27FC236}">
                <a16:creationId xmlns:a16="http://schemas.microsoft.com/office/drawing/2014/main" id="{2077A41F-721B-4324-B3BD-11FA16083190}"/>
              </a:ext>
            </a:extLst>
          </p:cNvPr>
          <p:cNvPicPr>
            <a:picLocks noChangeAspect="1"/>
          </p:cNvPicPr>
          <p:nvPr/>
        </p:nvPicPr>
        <p:blipFill rotWithShape="1">
          <a:blip r:embed="rId4"/>
          <a:srcRect r="50000"/>
          <a:stretch/>
        </p:blipFill>
        <p:spPr>
          <a:xfrm>
            <a:off x="1" y="2052919"/>
            <a:ext cx="6095999" cy="4656988"/>
          </a:xfrm>
          <a:prstGeom prst="rect">
            <a:avLst/>
          </a:prstGeom>
        </p:spPr>
      </p:pic>
      <p:sp>
        <p:nvSpPr>
          <p:cNvPr id="278" name="Google Shape;278;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Daily Scrum </a:t>
            </a:r>
            <a:endParaRPr b="1" u="sng" dirty="0">
              <a:solidFill>
                <a:schemeClr val="tx1"/>
              </a:solidFill>
            </a:endParaRPr>
          </a:p>
        </p:txBody>
      </p:sp>
      <p:sp>
        <p:nvSpPr>
          <p:cNvPr id="279" name="Google Shape;279;p17"/>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80" name="Google Shape;280;p17"/>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cxnSp>
        <p:nvCxnSpPr>
          <p:cNvPr id="7" name="Conector recto 6">
            <a:extLst>
              <a:ext uri="{FF2B5EF4-FFF2-40B4-BE49-F238E27FC236}">
                <a16:creationId xmlns:a16="http://schemas.microsoft.com/office/drawing/2014/main" id="{A7BF722C-F19B-4C2E-A5C1-F8C7E543DB93}"/>
              </a:ext>
            </a:extLst>
          </p:cNvPr>
          <p:cNvCxnSpPr/>
          <p:nvPr/>
        </p:nvCxnSpPr>
        <p:spPr>
          <a:xfrm>
            <a:off x="0" y="2052917"/>
            <a:ext cx="6095999" cy="465698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Conector recto 10">
            <a:extLst>
              <a:ext uri="{FF2B5EF4-FFF2-40B4-BE49-F238E27FC236}">
                <a16:creationId xmlns:a16="http://schemas.microsoft.com/office/drawing/2014/main" id="{90E549A1-3574-4E64-9403-470706717CB4}"/>
              </a:ext>
            </a:extLst>
          </p:cNvPr>
          <p:cNvCxnSpPr>
            <a:cxnSpLocks/>
          </p:cNvCxnSpPr>
          <p:nvPr/>
        </p:nvCxnSpPr>
        <p:spPr>
          <a:xfrm flipV="1">
            <a:off x="0" y="2052916"/>
            <a:ext cx="6096000" cy="465698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80"/>
                                        </p:tgtEl>
                                        <p:attrNameLst>
                                          <p:attrName>ppt_x</p:attrName>
                                        </p:attrNameLst>
                                      </p:cBhvr>
                                      <p:tavLst>
                                        <p:tav tm="0">
                                          <p:val>
                                            <p:strVal val="#ppt_x"/>
                                          </p:val>
                                        </p:tav>
                                        <p:tav tm="100000">
                                          <p:val>
                                            <p:strVal val="#ppt_x-1"/>
                                          </p:val>
                                        </p:tav>
                                      </p:tavLst>
                                    </p:anim>
                                    <p:set>
                                      <p:cBhvr>
                                        <p:cTn id="7" dur="1" fill="hold">
                                          <p:stCondLst>
                                            <p:cond delay="19999"/>
                                          </p:stCondLst>
                                        </p:cTn>
                                        <p:tgtEl>
                                          <p:spTgt spid="2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Sprint Review</a:t>
            </a:r>
            <a:endParaRPr b="1" u="sng" dirty="0">
              <a:solidFill>
                <a:schemeClr val="tx1"/>
              </a:solidFill>
            </a:endParaRPr>
          </a:p>
        </p:txBody>
      </p:sp>
      <p:sp>
        <p:nvSpPr>
          <p:cNvPr id="286" name="Google Shape;286;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87" name="Google Shape;287;p18"/>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87"/>
                                        </p:tgtEl>
                                        <p:attrNameLst>
                                          <p:attrName>ppt_x</p:attrName>
                                        </p:attrNameLst>
                                      </p:cBhvr>
                                      <p:tavLst>
                                        <p:tav tm="0">
                                          <p:val>
                                            <p:strVal val="#ppt_x"/>
                                          </p:val>
                                        </p:tav>
                                        <p:tav tm="100000">
                                          <p:val>
                                            <p:strVal val="#ppt_x-1"/>
                                          </p:val>
                                        </p:tav>
                                      </p:tavLst>
                                    </p:anim>
                                    <p:set>
                                      <p:cBhvr>
                                        <p:cTn id="7" dur="1" fill="hold">
                                          <p:stCondLst>
                                            <p:cond delay="19999"/>
                                          </p:stCondLst>
                                        </p:cTn>
                                        <p:tgtEl>
                                          <p:spTgt spid="2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Sprint Retrospective</a:t>
            </a:r>
            <a:endParaRPr b="1" u="sng" dirty="0">
              <a:solidFill>
                <a:schemeClr val="tx1"/>
              </a:solidFill>
            </a:endParaRPr>
          </a:p>
        </p:txBody>
      </p:sp>
      <p:sp>
        <p:nvSpPr>
          <p:cNvPr id="293" name="Google Shape;293;p1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94" name="Google Shape;294;p19"/>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B4FAA806-2754-4C41-9F6B-FF9C1243B941}"/>
              </a:ext>
            </a:extLst>
          </p:cNvPr>
          <p:cNvPicPr>
            <a:picLocks noChangeAspect="1"/>
          </p:cNvPicPr>
          <p:nvPr/>
        </p:nvPicPr>
        <p:blipFill rotWithShape="1">
          <a:blip r:embed="rId3"/>
          <a:srcRect t="18095" b="24487"/>
          <a:stretch/>
        </p:blipFill>
        <p:spPr>
          <a:xfrm>
            <a:off x="0" y="2052918"/>
            <a:ext cx="6096000" cy="4656988"/>
          </a:xfrm>
          <a:prstGeom prst="rect">
            <a:avLst/>
          </a:prstGeom>
        </p:spPr>
      </p:pic>
      <p:pic>
        <p:nvPicPr>
          <p:cNvPr id="5" name="Imagen 4">
            <a:extLst>
              <a:ext uri="{FF2B5EF4-FFF2-40B4-BE49-F238E27FC236}">
                <a16:creationId xmlns:a16="http://schemas.microsoft.com/office/drawing/2014/main" id="{71319CFB-271A-4E81-92F5-5A4FD5A915E8}"/>
              </a:ext>
            </a:extLst>
          </p:cNvPr>
          <p:cNvPicPr>
            <a:picLocks noChangeAspect="1"/>
          </p:cNvPicPr>
          <p:nvPr/>
        </p:nvPicPr>
        <p:blipFill>
          <a:blip r:embed="rId4"/>
          <a:stretch>
            <a:fillRect/>
          </a:stretch>
        </p:blipFill>
        <p:spPr>
          <a:xfrm>
            <a:off x="6095999" y="2052918"/>
            <a:ext cx="6095999" cy="46569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94"/>
                                        </p:tgtEl>
                                        <p:attrNameLst>
                                          <p:attrName>ppt_x</p:attrName>
                                        </p:attrNameLst>
                                      </p:cBhvr>
                                      <p:tavLst>
                                        <p:tav tm="0">
                                          <p:val>
                                            <p:strVal val="#ppt_x"/>
                                          </p:val>
                                        </p:tav>
                                        <p:tav tm="100000">
                                          <p:val>
                                            <p:strVal val="#ppt_x-1"/>
                                          </p:val>
                                        </p:tav>
                                      </p:tavLst>
                                    </p:anim>
                                    <p:set>
                                      <p:cBhvr>
                                        <p:cTn id="7" dur="1" fill="hold">
                                          <p:stCondLst>
                                            <p:cond delay="19999"/>
                                          </p:stCondLst>
                                        </p:cTn>
                                        <p:tgtEl>
                                          <p:spTgt spid="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6"/>
          <p:cNvSpPr txBox="1">
            <a:spLocks noGrp="1"/>
          </p:cNvSpPr>
          <p:nvPr>
            <p:ph type="title"/>
          </p:nvPr>
        </p:nvSpPr>
        <p:spPr>
          <a:xfrm>
            <a:off x="534161" y="107418"/>
            <a:ext cx="9404700" cy="1400400"/>
          </a:xfrm>
          <a:prstGeom prst="rect">
            <a:avLst/>
          </a:prstGeom>
          <a:noFill/>
          <a:ln>
            <a:noFill/>
          </a:ln>
        </p:spPr>
        <p:txBody>
          <a:bodyPr spcFirstLastPara="1" wrap="square" lIns="91425" tIns="45700" rIns="91425" bIns="45700" anchor="t" anchorCtr="0">
            <a:noAutofit/>
          </a:bodyPr>
          <a:lstStyle/>
          <a:p>
            <a:pPr algn="ctr">
              <a:buSzPts val="4200"/>
            </a:pPr>
            <a:r>
              <a:rPr lang="es-AR" b="1" u="sng" dirty="0">
                <a:solidFill>
                  <a:schemeClr val="tx1"/>
                </a:solidFill>
              </a:rPr>
              <a:t>Artefactos y compromisos</a:t>
            </a:r>
            <a:br>
              <a:rPr lang="es-AR" b="1" u="sng" dirty="0">
                <a:solidFill>
                  <a:schemeClr val="tx1"/>
                </a:solidFill>
              </a:rPr>
            </a:br>
            <a:r>
              <a:rPr lang="es-AR" b="1" u="sng" dirty="0">
                <a:solidFill>
                  <a:schemeClr val="tx1"/>
                </a:solidFill>
              </a:rPr>
              <a:t>Product Backlog</a:t>
            </a:r>
            <a:br>
              <a:rPr lang="es-AR" dirty="0"/>
            </a:br>
            <a:endParaRPr dirty="0"/>
          </a:p>
        </p:txBody>
      </p:sp>
      <p:sp>
        <p:nvSpPr>
          <p:cNvPr id="194" name="Google Shape;194;p6"/>
          <p:cNvSpPr txBox="1">
            <a:spLocks noGrp="1"/>
          </p:cNvSpPr>
          <p:nvPr>
            <p:ph type="body" idx="1"/>
          </p:nvPr>
        </p:nvSpPr>
        <p:spPr>
          <a:xfrm>
            <a:off x="1103300" y="913200"/>
            <a:ext cx="8946600" cy="5335200"/>
          </a:xfrm>
          <a:prstGeom prst="rect">
            <a:avLst/>
          </a:prstGeom>
          <a:noFill/>
          <a:ln>
            <a:noFill/>
          </a:ln>
        </p:spPr>
        <p:txBody>
          <a:bodyPr spcFirstLastPara="1" wrap="square" lIns="91425" tIns="45700" rIns="91425" bIns="45700" anchor="t" anchorCtr="0">
            <a:normAutofit/>
          </a:bodyPr>
          <a:lstStyle/>
          <a:p>
            <a:pPr marL="0" lvl="0" indent="0">
              <a:spcBef>
                <a:spcPts val="0"/>
              </a:spcBef>
              <a:buClr>
                <a:schemeClr val="dk1"/>
              </a:buClr>
              <a:buSzPts val="1100"/>
              <a:buNone/>
            </a:pPr>
            <a:r>
              <a:rPr lang="en-US" dirty="0"/>
              <a:t>	</a:t>
            </a:r>
            <a:endParaRPr dirty="0"/>
          </a:p>
        </p:txBody>
      </p:sp>
      <p:sp>
        <p:nvSpPr>
          <p:cNvPr id="195" name="Google Shape;195;p6"/>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95"/>
                                        </p:tgtEl>
                                        <p:attrNameLst>
                                          <p:attrName>ppt_x</p:attrName>
                                        </p:attrNameLst>
                                      </p:cBhvr>
                                      <p:tavLst>
                                        <p:tav tm="0">
                                          <p:val>
                                            <p:strVal val="#ppt_x"/>
                                          </p:val>
                                        </p:tav>
                                        <p:tav tm="100000">
                                          <p:val>
                                            <p:strVal val="#ppt_x-1"/>
                                          </p:val>
                                        </p:tav>
                                      </p:tavLst>
                                    </p:anim>
                                    <p:set>
                                      <p:cBhvr>
                                        <p:cTn id="7" dur="1" fill="hold">
                                          <p:stCondLst>
                                            <p:cond delay="199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934857" y="65889"/>
            <a:ext cx="9404700" cy="1087322"/>
          </a:xfrm>
          <a:prstGeom prst="rect">
            <a:avLst/>
          </a:prstGeom>
          <a:noFill/>
          <a:ln>
            <a:noFill/>
          </a:ln>
        </p:spPr>
        <p:txBody>
          <a:bodyPr spcFirstLastPara="1" wrap="square" lIns="91425" tIns="45700" rIns="91425" bIns="45700" anchor="t" anchorCtr="0">
            <a:noAutofit/>
          </a:bodyPr>
          <a:lstStyle/>
          <a:p>
            <a:pPr lvl="0" algn="ctr">
              <a:buSzPts val="4200"/>
            </a:pPr>
            <a:r>
              <a:rPr lang="es-AR" b="1" u="sng" dirty="0">
                <a:solidFill>
                  <a:schemeClr val="tx1"/>
                </a:solidFill>
              </a:rPr>
              <a:t>Artefactos y compromisos</a:t>
            </a:r>
            <a:br>
              <a:rPr lang="es-AR" b="1" u="sng" dirty="0">
                <a:solidFill>
                  <a:schemeClr val="tx1"/>
                </a:solidFill>
              </a:rPr>
            </a:br>
            <a:r>
              <a:rPr lang="es-AR" b="1" u="sng" dirty="0">
                <a:solidFill>
                  <a:schemeClr val="tx1"/>
                </a:solidFill>
              </a:rPr>
              <a:t>Nexus Sprint Backlog</a:t>
            </a:r>
            <a:endParaRPr b="1" u="sng" dirty="0">
              <a:solidFill>
                <a:schemeClr val="tx1"/>
              </a:solidFill>
            </a:endParaRPr>
          </a:p>
        </p:txBody>
      </p:sp>
      <p:sp>
        <p:nvSpPr>
          <p:cNvPr id="230" name="Google Shape;230;p10"/>
          <p:cNvSpPr txBox="1">
            <a:spLocks noGrp="1"/>
          </p:cNvSpPr>
          <p:nvPr>
            <p:ph type="body" idx="1"/>
          </p:nvPr>
        </p:nvSpPr>
        <p:spPr>
          <a:xfrm>
            <a:off x="1103300" y="1454726"/>
            <a:ext cx="8946600" cy="4793723"/>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dirty="0"/>
          </a:p>
        </p:txBody>
      </p:sp>
      <p:sp>
        <p:nvSpPr>
          <p:cNvPr id="231" name="Google Shape;231;p10"/>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31"/>
                                        </p:tgtEl>
                                        <p:attrNameLst>
                                          <p:attrName>ppt_x</p:attrName>
                                        </p:attrNameLst>
                                      </p:cBhvr>
                                      <p:tavLst>
                                        <p:tav tm="0">
                                          <p:val>
                                            <p:strVal val="#ppt_x"/>
                                          </p:val>
                                        </p:tav>
                                        <p:tav tm="100000">
                                          <p:val>
                                            <p:strVal val="#ppt_x-1"/>
                                          </p:val>
                                        </p:tav>
                                      </p:tavLst>
                                    </p:anim>
                                    <p:set>
                                      <p:cBhvr>
                                        <p:cTn id="7" dur="1" fill="hold">
                                          <p:stCondLst>
                                            <p:cond delay="19999"/>
                                          </p:stCondLst>
                                        </p:cTn>
                                        <p:tgtEl>
                                          <p:spTgt spid="2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xfrm>
            <a:off x="1187521" y="70110"/>
            <a:ext cx="9404700" cy="1279827"/>
          </a:xfrm>
          <a:prstGeom prst="rect">
            <a:avLst/>
          </a:prstGeom>
          <a:noFill/>
          <a:ln>
            <a:noFill/>
          </a:ln>
        </p:spPr>
        <p:txBody>
          <a:bodyPr spcFirstLastPara="1" wrap="square" lIns="91425" tIns="45700" rIns="91425" bIns="45700" anchor="t" anchorCtr="0">
            <a:noAutofit/>
          </a:bodyPr>
          <a:lstStyle/>
          <a:p>
            <a:pPr lvl="0" algn="ctr">
              <a:buClr>
                <a:schemeClr val="dk1"/>
              </a:buClr>
              <a:buSzPts val="1100"/>
            </a:pPr>
            <a:r>
              <a:rPr lang="es-AR" dirty="0"/>
              <a:t> </a:t>
            </a:r>
            <a:r>
              <a:rPr lang="es-AR" b="1" u="sng" dirty="0">
                <a:solidFill>
                  <a:schemeClr val="tx1"/>
                </a:solidFill>
              </a:rPr>
              <a:t>Artefactos y compromisos</a:t>
            </a:r>
            <a:br>
              <a:rPr lang="es-AR" b="1" u="sng" dirty="0">
                <a:solidFill>
                  <a:schemeClr val="tx1"/>
                </a:solidFill>
              </a:rPr>
            </a:br>
            <a:r>
              <a:rPr lang="es-AR" b="1" u="sng" dirty="0">
                <a:solidFill>
                  <a:schemeClr val="tx1"/>
                </a:solidFill>
              </a:rPr>
              <a:t>Integrated Increment </a:t>
            </a:r>
          </a:p>
        </p:txBody>
      </p:sp>
      <p:sp>
        <p:nvSpPr>
          <p:cNvPr id="223" name="Google Shape;223;p9"/>
          <p:cNvSpPr txBox="1">
            <a:spLocks noGrp="1"/>
          </p:cNvSpPr>
          <p:nvPr>
            <p:ph type="body" idx="1"/>
          </p:nvPr>
        </p:nvSpPr>
        <p:spPr>
          <a:xfrm>
            <a:off x="1103300" y="1349937"/>
            <a:ext cx="8946600" cy="4898400"/>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24" name="Google Shape;224;p9"/>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24"/>
                                        </p:tgtEl>
                                        <p:attrNameLst>
                                          <p:attrName>ppt_x</p:attrName>
                                        </p:attrNameLst>
                                      </p:cBhvr>
                                      <p:tavLst>
                                        <p:tav tm="0">
                                          <p:val>
                                            <p:strVal val="#ppt_x"/>
                                          </p:val>
                                        </p:tav>
                                        <p:tav tm="100000">
                                          <p:val>
                                            <p:strVal val="#ppt_x-1"/>
                                          </p:val>
                                        </p:tav>
                                      </p:tavLst>
                                    </p:anim>
                                    <p:set>
                                      <p:cBhvr>
                                        <p:cTn id="7" dur="1" fill="hold">
                                          <p:stCondLst>
                                            <p:cond delay="19999"/>
                                          </p:stCondLst>
                                        </p:cTn>
                                        <p:tgtEl>
                                          <p:spTgt spid="2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endParaRPr dirty="0"/>
          </a:p>
        </p:txBody>
      </p:sp>
      <p:sp>
        <p:nvSpPr>
          <p:cNvPr id="258" name="Google Shape;258;p1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dirty="0"/>
          </a:p>
        </p:txBody>
      </p:sp>
      <p:sp>
        <p:nvSpPr>
          <p:cNvPr id="259" name="Google Shape;259;p14"/>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59"/>
                                        </p:tgtEl>
                                        <p:attrNameLst>
                                          <p:attrName>ppt_x</p:attrName>
                                        </p:attrNameLst>
                                      </p:cBhvr>
                                      <p:tavLst>
                                        <p:tav tm="0">
                                          <p:val>
                                            <p:strVal val="#ppt_x"/>
                                          </p:val>
                                        </p:tav>
                                        <p:tav tm="100000">
                                          <p:val>
                                            <p:strVal val="#ppt_x-1"/>
                                          </p:val>
                                        </p:tav>
                                      </p:tavLst>
                                    </p:anim>
                                    <p:set>
                                      <p:cBhvr>
                                        <p:cTn id="7" dur="1" fill="hold">
                                          <p:stCondLst>
                                            <p:cond delay="19999"/>
                                          </p:stCondLst>
                                        </p:cTn>
                                        <p:tgtEl>
                                          <p:spTgt spid="2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5" name="Imagen 4">
            <a:extLst>
              <a:ext uri="{FF2B5EF4-FFF2-40B4-BE49-F238E27FC236}">
                <a16:creationId xmlns:a16="http://schemas.microsoft.com/office/drawing/2014/main" id="{34E69BE0-F844-49BC-B6B9-FD5C702BE664}"/>
              </a:ext>
            </a:extLst>
          </p:cNvPr>
          <p:cNvPicPr>
            <a:picLocks noChangeAspect="1"/>
          </p:cNvPicPr>
          <p:nvPr/>
        </p:nvPicPr>
        <p:blipFill>
          <a:blip r:embed="rId3"/>
          <a:stretch>
            <a:fillRect/>
          </a:stretch>
        </p:blipFill>
        <p:spPr>
          <a:xfrm>
            <a:off x="0" y="1612232"/>
            <a:ext cx="4403558" cy="5097674"/>
          </a:xfrm>
          <a:prstGeom prst="rect">
            <a:avLst/>
          </a:prstGeom>
        </p:spPr>
      </p:pic>
      <p:sp>
        <p:nvSpPr>
          <p:cNvPr id="164" name="Google Shape;164;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a:solidFill>
                  <a:schemeClr val="tx1"/>
                </a:solidFill>
              </a:rPr>
              <a:t>Agenda</a:t>
            </a:r>
            <a:br>
              <a:rPr lang="en-US" dirty="0"/>
            </a:br>
            <a:endParaRPr dirty="0"/>
          </a:p>
        </p:txBody>
      </p:sp>
      <p:sp>
        <p:nvSpPr>
          <p:cNvPr id="166" name="Google Shape;166;p2"/>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 name="CuadroTexto 5">
            <a:extLst>
              <a:ext uri="{FF2B5EF4-FFF2-40B4-BE49-F238E27FC236}">
                <a16:creationId xmlns:a16="http://schemas.microsoft.com/office/drawing/2014/main" id="{5991F004-B042-47F1-A6AD-DDBE525BDC17}"/>
              </a:ext>
            </a:extLst>
          </p:cNvPr>
          <p:cNvSpPr txBox="1"/>
          <p:nvPr/>
        </p:nvSpPr>
        <p:spPr>
          <a:xfrm>
            <a:off x="4403558" y="1612232"/>
            <a:ext cx="7788442" cy="5478423"/>
          </a:xfrm>
          <a:prstGeom prst="rect">
            <a:avLst/>
          </a:prstGeom>
          <a:noFill/>
        </p:spPr>
        <p:txBody>
          <a:bodyPr wrap="square" rtlCol="0">
            <a:spAutoFit/>
          </a:bodyPr>
          <a:lstStyle/>
          <a:p>
            <a:pPr lvl="1" algn="ctr"/>
            <a:r>
              <a:rPr lang="es-AR" sz="2000" b="1" u="sng" dirty="0"/>
              <a:t>Nexus</a:t>
            </a:r>
          </a:p>
          <a:p>
            <a:pPr marL="285750" lvl="1" indent="-285750">
              <a:buFont typeface="Arial" panose="020B0604020202020204" pitchFamily="34" charset="0"/>
              <a:buChar char="•"/>
            </a:pPr>
            <a:r>
              <a:rPr lang="es-AR" sz="1600" dirty="0"/>
              <a:t>Definición </a:t>
            </a:r>
          </a:p>
          <a:p>
            <a:pPr marL="285750" lvl="1" indent="-285750">
              <a:buFont typeface="Arial" panose="020B0604020202020204" pitchFamily="34" charset="0"/>
              <a:buChar char="•"/>
            </a:pPr>
            <a:r>
              <a:rPr lang="es-AR" sz="1600" dirty="0"/>
              <a:t>Teoría </a:t>
            </a:r>
          </a:p>
          <a:p>
            <a:pPr marL="285750" lvl="1" indent="-285750">
              <a:buFont typeface="Arial" panose="020B0604020202020204" pitchFamily="34" charset="0"/>
              <a:buChar char="•"/>
            </a:pPr>
            <a:r>
              <a:rPr lang="es-AR" sz="1600" dirty="0"/>
              <a:t>Marco de Trabajo </a:t>
            </a:r>
          </a:p>
          <a:p>
            <a:pPr marL="285750" lvl="1" indent="-285750">
              <a:buFont typeface="Arial" panose="020B0604020202020204" pitchFamily="34" charset="0"/>
              <a:buChar char="•"/>
            </a:pPr>
            <a:r>
              <a:rPr lang="es-AR" sz="1600" dirty="0"/>
              <a:t>Responsabilidades</a:t>
            </a:r>
          </a:p>
          <a:p>
            <a:pPr marL="285750" lvl="2" indent="-285750">
              <a:buFont typeface="Arial" panose="020B0604020202020204" pitchFamily="34" charset="0"/>
              <a:buChar char="•"/>
            </a:pPr>
            <a:r>
              <a:rPr lang="es-AR" sz="1600" dirty="0"/>
              <a:t>    Product Owner</a:t>
            </a:r>
          </a:p>
          <a:p>
            <a:pPr marL="285750" lvl="4" indent="-285750">
              <a:buFont typeface="Arial" panose="020B0604020202020204" pitchFamily="34" charset="0"/>
              <a:buChar char="•"/>
            </a:pPr>
            <a:r>
              <a:rPr lang="es-AR" sz="1600" dirty="0"/>
              <a:t>    Scrum Master    	</a:t>
            </a:r>
          </a:p>
          <a:p>
            <a:pPr marL="285750" lvl="2" indent="-285750">
              <a:buFont typeface="Arial" panose="020B0604020202020204" pitchFamily="34" charset="0"/>
              <a:buChar char="•"/>
            </a:pPr>
            <a:r>
              <a:rPr lang="es-AR" sz="1600" dirty="0"/>
              <a:t>    Uno o más Miembros del Nexus Integration Team:</a:t>
            </a:r>
          </a:p>
          <a:p>
            <a:pPr marL="285750" lvl="2" indent="-285750">
              <a:buFont typeface="Arial" panose="020B0604020202020204" pitchFamily="34" charset="0"/>
              <a:buChar char="•"/>
            </a:pPr>
            <a:r>
              <a:rPr lang="es-AR" sz="1600" dirty="0"/>
              <a:t>Eventos</a:t>
            </a:r>
          </a:p>
          <a:p>
            <a:pPr marL="285750" lvl="3" indent="-285750">
              <a:buFont typeface="Arial" panose="020B0604020202020204" pitchFamily="34" charset="0"/>
              <a:buChar char="•"/>
            </a:pPr>
            <a:r>
              <a:rPr lang="es-AR" sz="1600" dirty="0"/>
              <a:t>     Sprint</a:t>
            </a:r>
          </a:p>
          <a:p>
            <a:pPr marL="285750" lvl="3" indent="-285750">
              <a:buFont typeface="Arial" panose="020B0604020202020204" pitchFamily="34" charset="0"/>
              <a:buChar char="•"/>
            </a:pPr>
            <a:r>
              <a:rPr lang="es-AR" sz="1600" dirty="0"/>
              <a:t>     Refinamiento Entre Equipos</a:t>
            </a:r>
          </a:p>
          <a:p>
            <a:pPr marL="285750" lvl="3" indent="-285750">
              <a:buFont typeface="Arial" panose="020B0604020202020204" pitchFamily="34" charset="0"/>
              <a:buChar char="•"/>
            </a:pPr>
            <a:r>
              <a:rPr lang="es-AR" sz="1600" dirty="0"/>
              <a:t>     Nexus Sprint Planning</a:t>
            </a:r>
          </a:p>
          <a:p>
            <a:pPr marL="285750" lvl="4" indent="-285750">
              <a:buFont typeface="Arial" panose="020B0604020202020204" pitchFamily="34" charset="0"/>
              <a:buChar char="•"/>
            </a:pPr>
            <a:r>
              <a:rPr lang="es-AR" sz="1600" dirty="0"/>
              <a:t>     Nexus Daily Scrum</a:t>
            </a:r>
          </a:p>
          <a:p>
            <a:pPr marL="285750" lvl="4" indent="-285750">
              <a:buFont typeface="Arial" panose="020B0604020202020204" pitchFamily="34" charset="0"/>
              <a:buChar char="•"/>
            </a:pPr>
            <a:r>
              <a:rPr lang="es-AR" sz="1600" dirty="0"/>
              <a:t>     Nexus Sprint Review </a:t>
            </a:r>
          </a:p>
          <a:p>
            <a:pPr marL="285750" lvl="4" indent="-285750">
              <a:buFont typeface="Arial" panose="020B0604020202020204" pitchFamily="34" charset="0"/>
              <a:buChar char="•"/>
            </a:pPr>
            <a:r>
              <a:rPr lang="es-AR" sz="1600" dirty="0"/>
              <a:t>     Nexus Sprint Retrospective</a:t>
            </a:r>
          </a:p>
          <a:p>
            <a:pPr marL="285750" lvl="4" indent="-285750">
              <a:buFont typeface="Arial" panose="020B0604020202020204" pitchFamily="34" charset="0"/>
              <a:buChar char="•"/>
            </a:pPr>
            <a:r>
              <a:rPr lang="es-AR" sz="1600" dirty="0"/>
              <a:t>Artefactos y Compromisos Nexus </a:t>
            </a:r>
          </a:p>
          <a:p>
            <a:pPr marL="285750" lvl="5" indent="-285750">
              <a:buFont typeface="Arial" panose="020B0604020202020204" pitchFamily="34" charset="0"/>
              <a:buChar char="•"/>
            </a:pPr>
            <a:r>
              <a:rPr lang="es-AR" sz="1600" dirty="0"/>
              <a:t>     Product Backlog</a:t>
            </a:r>
          </a:p>
          <a:p>
            <a:pPr marL="285750" lvl="4" indent="-285750">
              <a:buFont typeface="Arial" panose="020B0604020202020204" pitchFamily="34" charset="0"/>
              <a:buChar char="•"/>
            </a:pPr>
            <a:r>
              <a:rPr lang="es-AR" sz="1600" dirty="0"/>
              <a:t>     Nexus Sprint Backlog </a:t>
            </a:r>
          </a:p>
          <a:p>
            <a:pPr marL="285750" lvl="4" indent="-285750">
              <a:buFont typeface="Arial" panose="020B0604020202020204" pitchFamily="34" charset="0"/>
              <a:buChar char="•"/>
            </a:pPr>
            <a:r>
              <a:rPr lang="es-AR" sz="1600" dirty="0"/>
              <a:t>     Integrated Increment </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66"/>
                                        </p:tgtEl>
                                        <p:attrNameLst>
                                          <p:attrName>ppt_x</p:attrName>
                                        </p:attrNameLst>
                                      </p:cBhvr>
                                      <p:tavLst>
                                        <p:tav tm="0">
                                          <p:val>
                                            <p:strVal val="#ppt_x"/>
                                          </p:val>
                                        </p:tav>
                                        <p:tav tm="100000">
                                          <p:val>
                                            <p:strVal val="#ppt_x-1"/>
                                          </p:val>
                                        </p:tav>
                                      </p:tavLst>
                                    </p:anim>
                                    <p:set>
                                      <p:cBhvr>
                                        <p:cTn id="7" dur="1" fill="hold">
                                          <p:stCondLst>
                                            <p:cond delay="19999"/>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a:solidFill>
                  <a:schemeClr val="tx1"/>
                </a:solidFill>
              </a:rPr>
              <a:t>Conclusion</a:t>
            </a:r>
            <a:endParaRPr b="1" u="sng" dirty="0">
              <a:solidFill>
                <a:schemeClr val="tx1"/>
              </a:solidFill>
            </a:endParaRPr>
          </a:p>
        </p:txBody>
      </p:sp>
      <p:sp>
        <p:nvSpPr>
          <p:cNvPr id="300" name="Google Shape;300;p2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b="1" u="sng" dirty="0" err="1">
                <a:solidFill>
                  <a:schemeClr val="tx1"/>
                </a:solidFill>
              </a:rPr>
              <a:t>Bibliografia</a:t>
            </a:r>
            <a:endParaRPr b="1" u="sng" dirty="0">
              <a:solidFill>
                <a:schemeClr val="tx1"/>
              </a:solidFill>
            </a:endParaRPr>
          </a:p>
          <a:p>
            <a:pPr marL="342900" lvl="0" indent="-342900" algn="l" rtl="0">
              <a:spcBef>
                <a:spcPts val="1000"/>
              </a:spcBef>
              <a:spcAft>
                <a:spcPts val="0"/>
              </a:spcAft>
              <a:buSzPts val="1600"/>
              <a:buChar char="►"/>
            </a:pPr>
            <a:r>
              <a:rPr lang="en-US" b="1" u="sng" dirty="0">
                <a:solidFill>
                  <a:schemeClr val="tx1"/>
                </a:solidFill>
              </a:rPr>
              <a:t>PECHA CUCHA</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20 DIAPOSITIVAS</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6.40 MINUTOS</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AUTOMATICO EL PASE DE DIAPOSITIVA</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IMAGEN SENSILLA DE GRAN TAMAÑO</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SE PUEDE REPETIR IMAGEN</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TEXTO LIMITADO</a:t>
            </a:r>
            <a:endParaRPr dirty="0">
              <a:solidFill>
                <a:schemeClr val="tx1"/>
              </a:solidFill>
            </a:endParaRPr>
          </a:p>
          <a:p>
            <a:pPr marL="342900" lvl="0" indent="-241300" algn="l" rtl="0">
              <a:spcBef>
                <a:spcPts val="1000"/>
              </a:spcBef>
              <a:spcAft>
                <a:spcPts val="0"/>
              </a:spcAft>
              <a:buSzPts val="1600"/>
              <a:buNone/>
            </a:pPr>
            <a:endParaRPr dirty="0"/>
          </a:p>
        </p:txBody>
      </p:sp>
      <p:sp>
        <p:nvSpPr>
          <p:cNvPr id="301" name="Google Shape;301;p20"/>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301"/>
                                        </p:tgtEl>
                                        <p:attrNameLst>
                                          <p:attrName>ppt_x</p:attrName>
                                        </p:attrNameLst>
                                      </p:cBhvr>
                                      <p:tavLst>
                                        <p:tav tm="0">
                                          <p:val>
                                            <p:strVal val="#ppt_x"/>
                                          </p:val>
                                        </p:tav>
                                        <p:tav tm="100000">
                                          <p:val>
                                            <p:strVal val="#ppt_x-1"/>
                                          </p:val>
                                        </p:tav>
                                      </p:tavLst>
                                    </p:anim>
                                    <p:set>
                                      <p:cBhvr>
                                        <p:cTn id="7" dur="1" fill="hold">
                                          <p:stCondLst>
                                            <p:cond delay="19999"/>
                                          </p:stCondLst>
                                        </p:cTn>
                                        <p:tgtEl>
                                          <p:spTgt spid="3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err="1">
                <a:solidFill>
                  <a:schemeClr val="tx1"/>
                </a:solidFill>
              </a:rPr>
              <a:t>Definicion</a:t>
            </a:r>
            <a:endParaRPr b="1" u="sng" dirty="0">
              <a:solidFill>
                <a:schemeClr val="tx1"/>
              </a:solidFill>
            </a:endParaRPr>
          </a:p>
        </p:txBody>
      </p:sp>
      <p:sp>
        <p:nvSpPr>
          <p:cNvPr id="172" name="Google Shape;172;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200000"/>
              </a:lnSpc>
              <a:spcBef>
                <a:spcPts val="0"/>
              </a:spcBef>
              <a:spcAft>
                <a:spcPts val="0"/>
              </a:spcAft>
              <a:buSzPts val="1600"/>
              <a:buNone/>
            </a:pPr>
            <a:endParaRPr dirty="0"/>
          </a:p>
        </p:txBody>
      </p:sp>
      <p:sp>
        <p:nvSpPr>
          <p:cNvPr id="173" name="Google Shape;173;p3"/>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0000"/>
              </a:solidFill>
              <a:latin typeface="Century Gothic"/>
              <a:ea typeface="Century Gothic"/>
              <a:cs typeface="Century Gothic"/>
              <a:sym typeface="Century Gothic"/>
            </a:endParaRPr>
          </a:p>
        </p:txBody>
      </p:sp>
      <p:pic>
        <p:nvPicPr>
          <p:cNvPr id="5" name="Imagen 4">
            <a:extLst>
              <a:ext uri="{FF2B5EF4-FFF2-40B4-BE49-F238E27FC236}">
                <a16:creationId xmlns:a16="http://schemas.microsoft.com/office/drawing/2014/main" id="{2DD90685-E85B-4E30-90C7-4C882A420F70}"/>
              </a:ext>
            </a:extLst>
          </p:cNvPr>
          <p:cNvPicPr>
            <a:picLocks noChangeAspect="1"/>
          </p:cNvPicPr>
          <p:nvPr/>
        </p:nvPicPr>
        <p:blipFill>
          <a:blip r:embed="rId3"/>
          <a:stretch>
            <a:fillRect/>
          </a:stretch>
        </p:blipFill>
        <p:spPr>
          <a:xfrm>
            <a:off x="5276" y="1591411"/>
            <a:ext cx="12186724" cy="5118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73"/>
                                        </p:tgtEl>
                                        <p:attrNameLst>
                                          <p:attrName>ppt_x</p:attrName>
                                        </p:attrNameLst>
                                      </p:cBhvr>
                                      <p:tavLst>
                                        <p:tav tm="0">
                                          <p:val>
                                            <p:strVal val="#ppt_x"/>
                                          </p:val>
                                        </p:tav>
                                        <p:tav tm="100000">
                                          <p:val>
                                            <p:strVal val="#ppt_x-1"/>
                                          </p:val>
                                        </p:tav>
                                      </p:tavLst>
                                    </p:anim>
                                    <p:set>
                                      <p:cBhvr>
                                        <p:cTn id="7" dur="1" fill="hold">
                                          <p:stCondLst>
                                            <p:cond delay="19999"/>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err="1">
                <a:solidFill>
                  <a:schemeClr val="tx1"/>
                </a:solidFill>
              </a:rPr>
              <a:t>Teoría</a:t>
            </a:r>
            <a:r>
              <a:rPr lang="en-US" b="1" u="sng" dirty="0">
                <a:solidFill>
                  <a:schemeClr val="tx1"/>
                </a:solidFill>
              </a:rPr>
              <a:t> de Nexus</a:t>
            </a:r>
            <a:endParaRPr b="1" u="sng" dirty="0">
              <a:solidFill>
                <a:schemeClr val="tx1"/>
              </a:solidFill>
            </a:endParaRPr>
          </a:p>
        </p:txBody>
      </p:sp>
      <p:sp>
        <p:nvSpPr>
          <p:cNvPr id="179" name="Google Shape;179;p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0" algn="l" rtl="0">
              <a:lnSpc>
                <a:spcPct val="200000"/>
              </a:lnSpc>
              <a:spcBef>
                <a:spcPts val="0"/>
              </a:spcBef>
              <a:spcAft>
                <a:spcPts val="0"/>
              </a:spcAft>
              <a:buNone/>
            </a:pPr>
            <a:endParaRPr dirty="0"/>
          </a:p>
        </p:txBody>
      </p:sp>
      <p:sp>
        <p:nvSpPr>
          <p:cNvPr id="180" name="Google Shape;180;p4"/>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80"/>
                                        </p:tgtEl>
                                        <p:attrNameLst>
                                          <p:attrName>ppt_x</p:attrName>
                                        </p:attrNameLst>
                                      </p:cBhvr>
                                      <p:tavLst>
                                        <p:tav tm="0">
                                          <p:val>
                                            <p:strVal val="#ppt_x"/>
                                          </p:val>
                                        </p:tav>
                                        <p:tav tm="100000">
                                          <p:val>
                                            <p:strVal val="#ppt_x-1"/>
                                          </p:val>
                                        </p:tav>
                                      </p:tavLst>
                                    </p:anim>
                                    <p:set>
                                      <p:cBhvr>
                                        <p:cTn id="7" dur="1" fill="hold">
                                          <p:stCondLst>
                                            <p:cond delay="19999"/>
                                          </p:stCondLst>
                                        </p:cTn>
                                        <p:tgtEl>
                                          <p:spTgt spid="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a:solidFill>
                  <a:schemeClr val="tx1"/>
                </a:solidFill>
              </a:rPr>
              <a:t>Marco de </a:t>
            </a:r>
            <a:r>
              <a:rPr lang="en-US" b="1" u="sng" dirty="0" err="1">
                <a:solidFill>
                  <a:schemeClr val="tx1"/>
                </a:solidFill>
              </a:rPr>
              <a:t>Trabajo</a:t>
            </a:r>
            <a:endParaRPr b="1" u="sng" dirty="0">
              <a:solidFill>
                <a:schemeClr val="tx1"/>
              </a:solidFill>
            </a:endParaRPr>
          </a:p>
        </p:txBody>
      </p:sp>
      <p:sp>
        <p:nvSpPr>
          <p:cNvPr id="186" name="Google Shape;186;p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US" dirty="0"/>
              <a:t> </a:t>
            </a:r>
            <a:endParaRPr dirty="0"/>
          </a:p>
        </p:txBody>
      </p:sp>
      <p:sp>
        <p:nvSpPr>
          <p:cNvPr id="187" name="Google Shape;187;p5"/>
          <p:cNvSpPr/>
          <p:nvPr/>
        </p:nvSpPr>
        <p:spPr>
          <a:xfrm>
            <a:off x="0" y="6751471"/>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 name="Imagen 4">
            <a:extLst>
              <a:ext uri="{FF2B5EF4-FFF2-40B4-BE49-F238E27FC236}">
                <a16:creationId xmlns:a16="http://schemas.microsoft.com/office/drawing/2014/main" id="{E05A7628-2594-4F73-9E12-8183900B331A}"/>
              </a:ext>
            </a:extLst>
          </p:cNvPr>
          <p:cNvPicPr>
            <a:picLocks noChangeAspect="1"/>
          </p:cNvPicPr>
          <p:nvPr/>
        </p:nvPicPr>
        <p:blipFill rotWithShape="1">
          <a:blip r:embed="rId3"/>
          <a:srcRect t="11768"/>
          <a:stretch/>
        </p:blipFill>
        <p:spPr>
          <a:xfrm>
            <a:off x="0" y="1744579"/>
            <a:ext cx="12191999" cy="4965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87"/>
                                        </p:tgtEl>
                                        <p:attrNameLst>
                                          <p:attrName>ppt_x</p:attrName>
                                        </p:attrNameLst>
                                      </p:cBhvr>
                                      <p:tavLst>
                                        <p:tav tm="0">
                                          <p:val>
                                            <p:strVal val="#ppt_x"/>
                                          </p:val>
                                        </p:tav>
                                        <p:tav tm="100000">
                                          <p:val>
                                            <p:strVal val="#ppt_x-1"/>
                                          </p:val>
                                        </p:tav>
                                      </p:tavLst>
                                    </p:anim>
                                    <p:set>
                                      <p:cBhvr>
                                        <p:cTn id="7" dur="1" fill="hold">
                                          <p:stCondLst>
                                            <p:cond delay="199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25b3da9196_1_3"/>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n-US" b="1" u="sng" dirty="0">
                <a:solidFill>
                  <a:schemeClr val="tx1"/>
                </a:solidFill>
              </a:rPr>
            </a:br>
            <a:r>
              <a:rPr lang="es-AR" b="1" u="sng" dirty="0">
                <a:solidFill>
                  <a:schemeClr val="tx1"/>
                </a:solidFill>
              </a:rPr>
              <a:t>Nexus Integration Team</a:t>
            </a:r>
            <a:endParaRPr b="1" u="sng" dirty="0">
              <a:solidFill>
                <a:schemeClr val="tx1"/>
              </a:solidFill>
            </a:endParaRPr>
          </a:p>
        </p:txBody>
      </p:sp>
      <p:sp>
        <p:nvSpPr>
          <p:cNvPr id="203" name="Google Shape;203;g125b3da9196_1_3"/>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rmAutofit/>
          </a:bodyPr>
          <a:lstStyle/>
          <a:p>
            <a:pPr marL="0" lvl="0" indent="0">
              <a:buNone/>
            </a:pPr>
            <a:endParaRPr dirty="0">
              <a:latin typeface="Calibri" panose="020F0502020204030204" pitchFamily="34" charset="0"/>
            </a:endParaRPr>
          </a:p>
        </p:txBody>
      </p:sp>
      <p:sp>
        <p:nvSpPr>
          <p:cNvPr id="4" name="Google Shape;238;p11">
            <a:extLst>
              <a:ext uri="{FF2B5EF4-FFF2-40B4-BE49-F238E27FC236}">
                <a16:creationId xmlns:a16="http://schemas.microsoft.com/office/drawing/2014/main" id="{D8276D2E-015D-4256-9D1A-0A26BB0870E4}"/>
              </a:ext>
            </a:extLst>
          </p:cNvPr>
          <p:cNvSpPr/>
          <p:nvPr/>
        </p:nvSpPr>
        <p:spPr>
          <a:xfrm>
            <a:off x="0" y="6723761"/>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4"/>
                                        </p:tgtEl>
                                        <p:attrNameLst>
                                          <p:attrName>ppt_x</p:attrName>
                                        </p:attrNameLst>
                                      </p:cBhvr>
                                      <p:tavLst>
                                        <p:tav tm="0">
                                          <p:val>
                                            <p:strVal val="#ppt_x"/>
                                          </p:val>
                                        </p:tav>
                                        <p:tav tm="100000">
                                          <p:val>
                                            <p:strVal val="#ppt_x-1"/>
                                          </p:val>
                                        </p:tav>
                                      </p:tavLst>
                                    </p:anim>
                                    <p:set>
                                      <p:cBhvr>
                                        <p:cTn id="7" dur="1" fill="hold">
                                          <p:stCondLst>
                                            <p:cond delay="19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s-AR" b="1" u="sng" dirty="0">
                <a:solidFill>
                  <a:schemeClr val="tx1"/>
                </a:solidFill>
              </a:rPr>
            </a:br>
            <a:r>
              <a:rPr lang="es-AR" b="1" u="sng" dirty="0">
                <a:solidFill>
                  <a:schemeClr val="tx1"/>
                </a:solidFill>
              </a:rPr>
              <a:t>El Product Owner</a:t>
            </a:r>
            <a:endParaRPr b="1" u="sng" dirty="0">
              <a:solidFill>
                <a:schemeClr val="tx1"/>
              </a:solidFill>
            </a:endParaRPr>
          </a:p>
        </p:txBody>
      </p:sp>
      <p:sp>
        <p:nvSpPr>
          <p:cNvPr id="237" name="Google Shape;237;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buNone/>
            </a:pPr>
            <a:endParaRPr dirty="0"/>
          </a:p>
        </p:txBody>
      </p:sp>
      <p:sp>
        <p:nvSpPr>
          <p:cNvPr id="238" name="Google Shape;238;p11"/>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38"/>
                                        </p:tgtEl>
                                        <p:attrNameLst>
                                          <p:attrName>ppt_x</p:attrName>
                                        </p:attrNameLst>
                                      </p:cBhvr>
                                      <p:tavLst>
                                        <p:tav tm="0">
                                          <p:val>
                                            <p:strVal val="#ppt_x"/>
                                          </p:val>
                                        </p:tav>
                                        <p:tav tm="100000">
                                          <p:val>
                                            <p:strVal val="#ppt_x-1"/>
                                          </p:val>
                                        </p:tav>
                                      </p:tavLst>
                                    </p:anim>
                                    <p:set>
                                      <p:cBhvr>
                                        <p:cTn id="7" dur="1" fill="hold">
                                          <p:stCondLst>
                                            <p:cond delay="19999"/>
                                          </p:stCondLst>
                                        </p:cTn>
                                        <p:tgtEl>
                                          <p:spTgt spid="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s-AR" b="1" u="sng" dirty="0">
                <a:solidFill>
                  <a:schemeClr val="tx1"/>
                </a:solidFill>
              </a:rPr>
            </a:br>
            <a:r>
              <a:rPr lang="es-AR" b="1" u="sng" dirty="0">
                <a:solidFill>
                  <a:schemeClr val="tx1"/>
                </a:solidFill>
              </a:rPr>
              <a:t>Un Scrum Master</a:t>
            </a:r>
            <a:endParaRPr b="1" u="sng" dirty="0">
              <a:solidFill>
                <a:schemeClr val="tx1"/>
              </a:solidFill>
            </a:endParaRPr>
          </a:p>
        </p:txBody>
      </p:sp>
      <p:sp>
        <p:nvSpPr>
          <p:cNvPr id="244" name="Google Shape;244;p1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buNone/>
            </a:pPr>
            <a:endParaRPr dirty="0"/>
          </a:p>
        </p:txBody>
      </p:sp>
      <p:sp>
        <p:nvSpPr>
          <p:cNvPr id="245" name="Google Shape;245;p12"/>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D4AE3B47-18D3-4582-8DD3-5291E7AE3828}"/>
              </a:ext>
            </a:extLst>
          </p:cNvPr>
          <p:cNvPicPr>
            <a:picLocks noChangeAspect="1"/>
          </p:cNvPicPr>
          <p:nvPr/>
        </p:nvPicPr>
        <p:blipFill>
          <a:blip r:embed="rId3"/>
          <a:stretch>
            <a:fillRect/>
          </a:stretch>
        </p:blipFill>
        <p:spPr>
          <a:xfrm>
            <a:off x="0" y="1953082"/>
            <a:ext cx="12192000" cy="47568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45"/>
                                        </p:tgtEl>
                                        <p:attrNameLst>
                                          <p:attrName>ppt_x</p:attrName>
                                        </p:attrNameLst>
                                      </p:cBhvr>
                                      <p:tavLst>
                                        <p:tav tm="0">
                                          <p:val>
                                            <p:strVal val="#ppt_x"/>
                                          </p:val>
                                        </p:tav>
                                        <p:tav tm="100000">
                                          <p:val>
                                            <p:strVal val="#ppt_x-1"/>
                                          </p:val>
                                        </p:tav>
                                      </p:tavLst>
                                    </p:anim>
                                    <p:set>
                                      <p:cBhvr>
                                        <p:cTn id="7" dur="1" fill="hold">
                                          <p:stCondLst>
                                            <p:cond delay="19999"/>
                                          </p:stCondLst>
                                        </p:cTn>
                                        <p:tgtEl>
                                          <p:spTgt spid="2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s-AR" b="1" u="sng" dirty="0">
                <a:solidFill>
                  <a:schemeClr val="tx1"/>
                </a:solidFill>
              </a:rPr>
            </a:br>
            <a:r>
              <a:rPr lang="es-AR" b="1" u="sng" dirty="0">
                <a:solidFill>
                  <a:schemeClr val="tx1"/>
                </a:solidFill>
              </a:rPr>
              <a:t>Uno o más Miembros del Nexus Integration Team</a:t>
            </a:r>
            <a:endParaRPr b="1" u="sng" dirty="0">
              <a:solidFill>
                <a:schemeClr val="tx1"/>
              </a:solidFill>
            </a:endParaRPr>
          </a:p>
        </p:txBody>
      </p:sp>
      <p:sp>
        <p:nvSpPr>
          <p:cNvPr id="251" name="Google Shape;251;p13"/>
          <p:cNvSpPr txBox="1">
            <a:spLocks noGrp="1"/>
          </p:cNvSpPr>
          <p:nvPr>
            <p:ph type="body" idx="1"/>
          </p:nvPr>
        </p:nvSpPr>
        <p:spPr>
          <a:xfrm>
            <a:off x="1103312" y="2538663"/>
            <a:ext cx="8946541" cy="3709736"/>
          </a:xfrm>
          <a:prstGeom prst="rect">
            <a:avLst/>
          </a:prstGeom>
          <a:noFill/>
          <a:ln>
            <a:noFill/>
          </a:ln>
        </p:spPr>
        <p:txBody>
          <a:bodyPr spcFirstLastPara="1" wrap="square" lIns="91425" tIns="45700" rIns="91425" bIns="45700" anchor="t" anchorCtr="0">
            <a:normAutofit/>
          </a:bodyPr>
          <a:lstStyle/>
          <a:p>
            <a:pPr marL="0" lvl="0" indent="0">
              <a:buNone/>
            </a:pPr>
            <a:endParaRPr dirty="0"/>
          </a:p>
        </p:txBody>
      </p:sp>
      <p:sp>
        <p:nvSpPr>
          <p:cNvPr id="252" name="Google Shape;252;p13"/>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52"/>
                                        </p:tgtEl>
                                        <p:attrNameLst>
                                          <p:attrName>ppt_x</p:attrName>
                                        </p:attrNameLst>
                                      </p:cBhvr>
                                      <p:tavLst>
                                        <p:tav tm="0">
                                          <p:val>
                                            <p:strVal val="#ppt_x"/>
                                          </p:val>
                                        </p:tav>
                                        <p:tav tm="100000">
                                          <p:val>
                                            <p:strVal val="#ppt_x-1"/>
                                          </p:val>
                                        </p:tav>
                                      </p:tavLst>
                                    </p:anim>
                                    <p:set>
                                      <p:cBhvr>
                                        <p:cTn id="7" dur="1" fill="hold">
                                          <p:stCondLst>
                                            <p:cond delay="19999"/>
                                          </p:stCondLst>
                                        </p:cTn>
                                        <p:tgtEl>
                                          <p:spTgt spid="2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1369</Words>
  <Application>Microsoft Office PowerPoint</Application>
  <PresentationFormat>Panorámica</PresentationFormat>
  <Paragraphs>94</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Century Gothic</vt:lpstr>
      <vt:lpstr>Noto Sans Symbols</vt:lpstr>
      <vt:lpstr>Ion</vt:lpstr>
      <vt:lpstr>Catedra: Ingeniería de Software Tema: Nexus Grupo 7  </vt:lpstr>
      <vt:lpstr>Agenda </vt:lpstr>
      <vt:lpstr>Definicion</vt:lpstr>
      <vt:lpstr>Teoría de Nexus</vt:lpstr>
      <vt:lpstr>Marco de Trabajo</vt:lpstr>
      <vt:lpstr>Responsabilidades en Nexus Nexus Integration Team</vt:lpstr>
      <vt:lpstr>Responsabilidades en Nexus El Product Owner</vt:lpstr>
      <vt:lpstr>Responsabilidades en Nexus Un Scrum Master</vt:lpstr>
      <vt:lpstr>Responsabilidades en Nexus Uno o más Miembros del Nexus Integration Team</vt:lpstr>
      <vt:lpstr>Eventos de Nexus El Sprint</vt:lpstr>
      <vt:lpstr>Eventos de Nexus Refinamiento Entre Equipos</vt:lpstr>
      <vt:lpstr>Eventos de Nexus Nexus Sprint Planning</vt:lpstr>
      <vt:lpstr>Eventos de Nexus Nexus Daily Scrum </vt:lpstr>
      <vt:lpstr>Eventos de Nexus Nexus Sprint Review</vt:lpstr>
      <vt:lpstr>Eventos de Nexus Nexus Sprint Retrospective</vt:lpstr>
      <vt:lpstr>Artefactos y compromisos Product Backlog </vt:lpstr>
      <vt:lpstr>Artefactos y compromisos Nexus Sprint Backlog</vt:lpstr>
      <vt:lpstr> Artefactos y compromisos Integrated Increment </vt:lpstr>
      <vt:lpstr>Presentación de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Catedra: Ingeniería de Software Tema: Nexus Grupo 7  </dc:title>
  <dc:creator>Fran Borquez</dc:creator>
  <cp:lastModifiedBy>Fran Borquez</cp:lastModifiedBy>
  <cp:revision>25</cp:revision>
  <dcterms:created xsi:type="dcterms:W3CDTF">2022-04-22T17:01:25Z</dcterms:created>
  <dcterms:modified xsi:type="dcterms:W3CDTF">2022-05-11T12:42:21Z</dcterms:modified>
</cp:coreProperties>
</file>