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2" r:id="rId7"/>
    <p:sldId id="267" r:id="rId8"/>
    <p:sldId id="268" r:id="rId9"/>
    <p:sldId id="269" r:id="rId10"/>
    <p:sldId id="264" r:id="rId11"/>
    <p:sldId id="271" r:id="rId12"/>
    <p:sldId id="272" r:id="rId13"/>
    <p:sldId id="273" r:id="rId14"/>
    <p:sldId id="274" r:id="rId15"/>
    <p:sldId id="275" r:id="rId16"/>
    <p:sldId id="261" r:id="rId17"/>
    <p:sldId id="266" r:id="rId18"/>
    <p:sldId id="265" r:id="rId19"/>
    <p:sldId id="270" r:id="rId20"/>
    <p:sldId id="276"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iJXTxKdycJU1HVQbDjOoye0ovI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90" autoAdjust="0"/>
  </p:normalViewPr>
  <p:slideViewPr>
    <p:cSldViewPr snapToGrid="0">
      <p:cViewPr>
        <p:scale>
          <a:sx n="75" d="100"/>
          <a:sy n="75" d="100"/>
        </p:scale>
        <p:origin x="51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241300">
              <a:spcBef>
                <a:spcPts val="0"/>
              </a:spcBef>
              <a:buSzPts val="1600"/>
              <a:buNone/>
            </a:pPr>
            <a:r>
              <a:rPr lang="es-AR" dirty="0"/>
              <a:t>Nexus agrega o extiende los eventos definidos por Scrum. La duración de los eventos Nexus se guía por la duración de los eventos correspondientes en la Guía de Scrum. Tienen definido un bloque de tiempo adicional a sus correspondientes eventos de Scrum.   A escala, puede que no sea práctico que todos los miembros del Nexus participen para compartir información o llegar a un acuerdo. Excepto donde se indique, los eventos de Nexus son atendidos por los miembros del Nexus que sean necesarios para lograr el resultado previsto del evento de la manera más efectiva.</a:t>
            </a:r>
          </a:p>
          <a:p>
            <a:pPr marL="342900" lvl="0" indent="-241300">
              <a:spcBef>
                <a:spcPts val="0"/>
              </a:spcBef>
              <a:buSzPts val="1600"/>
              <a:buNone/>
            </a:pPr>
            <a:r>
              <a:rPr lang="es-AR" dirty="0"/>
              <a:t>Sprint :</a:t>
            </a:r>
          </a:p>
          <a:p>
            <a:pPr marL="342900" lvl="0" indent="-241300">
              <a:spcBef>
                <a:spcPts val="0"/>
              </a:spcBef>
              <a:buSzPts val="1600"/>
              <a:buNone/>
            </a:pPr>
            <a:endParaRPr lang="es-AR" dirty="0"/>
          </a:p>
          <a:p>
            <a:pPr marL="342900" lvl="0" indent="-241300">
              <a:spcBef>
                <a:spcPts val="0"/>
              </a:spcBef>
              <a:buSzPts val="1600"/>
              <a:buNone/>
            </a:pPr>
            <a:r>
              <a:rPr lang="es-AR" dirty="0"/>
              <a:t> Es una iteración de tiempo fijo, donde se ejecutan las ceremonias al finalizar se crea el producto</a:t>
            </a:r>
          </a:p>
          <a:p>
            <a:pPr marL="0" lvl="0" indent="0" algn="l" rtl="0">
              <a:spcBef>
                <a:spcPts val="0"/>
              </a:spcBef>
              <a:spcAft>
                <a:spcPts val="0"/>
              </a:spcAft>
              <a:buNone/>
            </a:pPr>
            <a:endParaRPr dirty="0"/>
          </a:p>
        </p:txBody>
      </p:sp>
      <p:sp>
        <p:nvSpPr>
          <p:cNvPr id="213" name="Google Shape;21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dirty="0"/>
              <a:t>El Refinamiento Entre Equipos del Product Backlog se realiza  de manera continua para identificar, reducir o eliminar las dependencias entre equipos donde trabajan en conjunto e individual por Team para descomponer al Product Backlog capa por capa como una cebolla para que las dependencias sean transparentes para los miembros de los Scrum Teams y sepan que elemento entregara cada uno. </a:t>
            </a:r>
            <a:endParaRPr dirty="0"/>
          </a:p>
        </p:txBody>
      </p:sp>
      <p:sp>
        <p:nvSpPr>
          <p:cNvPr id="262" name="Google Shape;26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dirty="0"/>
              <a:t>La Nexus Sprint Planning es la ceremonia que se realiza para coordinar las actividades de todos los Scrum Teams para un solo Sprint en donde asisten Los representantes apropiados de cada Scrum Team y el Product Owner para planificar el Sprint que como resultado vamos a tener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dirty="0"/>
              <a:t>1 objetivo sprint </a:t>
            </a:r>
            <a:r>
              <a:rPr lang="es-AR" dirty="0" err="1"/>
              <a:t>nexus</a:t>
            </a:r>
            <a:r>
              <a:rPr lang="es-AR" dirty="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dirty="0"/>
              <a:t>1 Un solo Nexus Sprint Backlog </a:t>
            </a:r>
          </a:p>
        </p:txBody>
      </p:sp>
      <p:sp>
        <p:nvSpPr>
          <p:cNvPr id="269" name="Google Shape;26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dirty="0"/>
              <a:t>La Nexus Daily Scrum es un evento que no remplaza la daily scrum sino mas bien que se realizan en complemento donde la Nexus daily scrum asisten Representantes c/ Scrum Teams para inspeccionar el estado actual del incremento integrado e identifican problemas de integración mientras que en las daily scrum nos enfocamos en planear soluciones para los problemas de integración.</a:t>
            </a:r>
            <a:endParaRPr dirty="0"/>
          </a:p>
        </p:txBody>
      </p:sp>
      <p:sp>
        <p:nvSpPr>
          <p:cNvPr id="276" name="Google Shape;27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dirty="0"/>
              <a:t>El evento Nexus Sprint review remplaza a la sprint review de cada equipo donde se va a presentar los resultados de lo trabajado a los  interesados clave y se va a discutir el progreso hacia el objetivo del producto para determinar adaptaciones futuras dependiendo de la retroalimentación obtenida por parte de los interesados aunque es posible que no se pueda mostrar todo el resultado.</a:t>
            </a:r>
            <a:endParaRPr dirty="0"/>
          </a:p>
        </p:txBody>
      </p:sp>
      <p:sp>
        <p:nvSpPr>
          <p:cNvPr id="283" name="Google Shape;28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241300">
              <a:spcBef>
                <a:spcPts val="0"/>
              </a:spcBef>
              <a:buSzPts val="1600"/>
              <a:buNone/>
            </a:pPr>
            <a:r>
              <a:rPr lang="es-AR" dirty="0"/>
              <a:t>La  Nexus Sprint Retrospective es la ceremonia que concluye el sprint de manera tal que su propósito es inspeccionar como fue el sprint en relación a individuos, equipos, interacciones y DoD con el fin de planificar formas de mejorar la calidad y la eficacia en Nexus que son complementadas por las retrospectivas de los equipos.</a:t>
            </a:r>
          </a:p>
        </p:txBody>
      </p:sp>
      <p:sp>
        <p:nvSpPr>
          <p:cNvPr id="290" name="Google Shape;29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dirty="0"/>
              <a:t>Hay un solo Product Backlog que contiene una lista de lo que el Nexus y todos sus Scrum Teams necesitan para mejorar el producto. A escala, el Product Backlog debe entenderse en un nivel donde las dependencias se pueden detectar y minimizar. El Product Owner es responsable del Product Backlog, incluido su contenido, disponibilidad y ordenamiento. Compromiso: Objetivo del Producto El compromiso para el Product Backlog es el Objetivo del Producto. El Objetivo del Producto describe el estado futuro del producto y sirve como un objetivo a largo plazo para el Nexus.</a:t>
            </a:r>
          </a:p>
          <a:p>
            <a:pPr marL="0" lvl="0" indent="0" algn="l" rtl="0">
              <a:spcBef>
                <a:spcPts val="0"/>
              </a:spcBef>
              <a:spcAft>
                <a:spcPts val="0"/>
              </a:spcAft>
              <a:buNone/>
            </a:pPr>
            <a:endParaRPr dirty="0"/>
          </a:p>
        </p:txBody>
      </p:sp>
      <p:sp>
        <p:nvSpPr>
          <p:cNvPr id="220" name="Google Shape;22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0040" algn="l" rtl="0">
              <a:lnSpc>
                <a:spcPct val="200000"/>
              </a:lnSpc>
              <a:spcBef>
                <a:spcPts val="0"/>
              </a:spcBef>
              <a:spcAft>
                <a:spcPts val="0"/>
              </a:spcAft>
              <a:buSzPts val="1440"/>
              <a:buChar char="●"/>
            </a:pPr>
            <a:r>
              <a:rPr lang="es-AR" dirty="0">
                <a:solidFill>
                  <a:schemeClr val="tx1"/>
                </a:solidFill>
              </a:rPr>
              <a:t>Uno grupo  de scrum </a:t>
            </a:r>
            <a:r>
              <a:rPr lang="es-AR" dirty="0" err="1">
                <a:solidFill>
                  <a:schemeClr val="tx1"/>
                </a:solidFill>
              </a:rPr>
              <a:t>teams</a:t>
            </a:r>
            <a:r>
              <a:rPr lang="es-AR" dirty="0">
                <a:solidFill>
                  <a:schemeClr val="tx1"/>
                </a:solidFill>
              </a:rPr>
              <a:t> que trabaja en un único producto.</a:t>
            </a:r>
          </a:p>
          <a:p>
            <a:pPr marL="457200" lvl="0" indent="-320040" algn="l" rtl="0">
              <a:lnSpc>
                <a:spcPct val="200000"/>
              </a:lnSpc>
              <a:spcBef>
                <a:spcPts val="0"/>
              </a:spcBef>
              <a:spcAft>
                <a:spcPts val="0"/>
              </a:spcAft>
              <a:buSzPts val="1440"/>
              <a:buChar char="●"/>
            </a:pPr>
            <a:r>
              <a:rPr lang="es-AR" dirty="0">
                <a:solidFill>
                  <a:schemeClr val="tx1"/>
                </a:solidFill>
              </a:rPr>
              <a:t>un solo product backlog</a:t>
            </a:r>
          </a:p>
          <a:p>
            <a:pPr marL="457200" lvl="0" indent="-320040" algn="l" rtl="0">
              <a:lnSpc>
                <a:spcPct val="200000"/>
              </a:lnSpc>
              <a:spcBef>
                <a:spcPts val="0"/>
              </a:spcBef>
              <a:spcAft>
                <a:spcPts val="0"/>
              </a:spcAft>
              <a:buSzPts val="1440"/>
              <a:buChar char="●"/>
            </a:pPr>
            <a:r>
              <a:rPr lang="es-AR" dirty="0">
                <a:solidFill>
                  <a:schemeClr val="tx1"/>
                </a:solidFill>
              </a:rPr>
              <a:t>Un solo producto </a:t>
            </a:r>
            <a:r>
              <a:rPr lang="es-AR" dirty="0" err="1">
                <a:solidFill>
                  <a:schemeClr val="tx1"/>
                </a:solidFill>
              </a:rPr>
              <a:t>owner</a:t>
            </a:r>
            <a:endParaRPr lang="es-AR" dirty="0">
              <a:solidFill>
                <a:schemeClr val="tx1"/>
              </a:solidFill>
            </a:endParaRPr>
          </a:p>
          <a:p>
            <a:pPr marL="457200" lvl="0" indent="-320040" algn="l" rtl="0">
              <a:lnSpc>
                <a:spcPct val="200000"/>
              </a:lnSpc>
              <a:spcBef>
                <a:spcPts val="0"/>
              </a:spcBef>
              <a:spcAft>
                <a:spcPts val="0"/>
              </a:spcAft>
              <a:buSzPts val="1440"/>
              <a:buChar char="●"/>
            </a:pPr>
            <a:r>
              <a:rPr lang="es-AR" dirty="0">
                <a:solidFill>
                  <a:schemeClr val="tx1"/>
                </a:solidFill>
              </a:rPr>
              <a:t>Define responsabilidades, eventos y artefactos</a:t>
            </a:r>
          </a:p>
          <a:p>
            <a:pPr marL="457200" lvl="0" indent="-320040" algn="l" rtl="0">
              <a:lnSpc>
                <a:spcPct val="200000"/>
              </a:lnSpc>
              <a:spcBef>
                <a:spcPts val="0"/>
              </a:spcBef>
              <a:spcAft>
                <a:spcPts val="0"/>
              </a:spcAft>
              <a:buSzPts val="1440"/>
              <a:buChar char="●"/>
            </a:pPr>
            <a:r>
              <a:rPr lang="es-AR" dirty="0">
                <a:solidFill>
                  <a:schemeClr val="tx1"/>
                </a:solidFill>
              </a:rPr>
              <a:t>Tienen un único incremento</a:t>
            </a:r>
          </a:p>
          <a:p>
            <a:pPr marL="0" lvl="0" indent="0" algn="l" rtl="0">
              <a:spcBef>
                <a:spcPts val="0"/>
              </a:spcBef>
              <a:spcAft>
                <a:spcPts val="0"/>
              </a:spcAft>
              <a:buNone/>
            </a:pPr>
            <a:endParaRPr dirty="0"/>
          </a:p>
        </p:txBody>
      </p:sp>
      <p:sp>
        <p:nvSpPr>
          <p:cNvPr id="169" name="Google Shape;1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0040" algn="l" rtl="0">
              <a:lnSpc>
                <a:spcPct val="200000"/>
              </a:lnSpc>
              <a:spcBef>
                <a:spcPts val="0"/>
              </a:spcBef>
              <a:spcAft>
                <a:spcPts val="0"/>
              </a:spcAft>
              <a:buSzPts val="1440"/>
              <a:buChar char="●"/>
            </a:pPr>
            <a:r>
              <a:rPr lang="es-AR" dirty="0"/>
              <a:t>Escalar un grupo de scrum</a:t>
            </a:r>
          </a:p>
          <a:p>
            <a:pPr marL="457200" lvl="0" indent="-320040" algn="l" rtl="0">
              <a:lnSpc>
                <a:spcPct val="200000"/>
              </a:lnSpc>
              <a:spcBef>
                <a:spcPts val="0"/>
              </a:spcBef>
              <a:spcAft>
                <a:spcPts val="0"/>
              </a:spcAft>
              <a:buSzPts val="1440"/>
              <a:buChar char="●"/>
            </a:pPr>
            <a:r>
              <a:rPr lang="es-AR" dirty="0"/>
              <a:t>entregar más valor que un equipo</a:t>
            </a:r>
          </a:p>
          <a:p>
            <a:pPr marL="457200" lvl="0" indent="-320040" algn="l" rtl="0">
              <a:lnSpc>
                <a:spcPct val="200000"/>
              </a:lnSpc>
              <a:spcBef>
                <a:spcPts val="0"/>
              </a:spcBef>
              <a:spcAft>
                <a:spcPts val="0"/>
              </a:spcAft>
              <a:buSzPts val="1440"/>
              <a:buChar char="●"/>
            </a:pPr>
            <a:r>
              <a:rPr lang="es-AR" dirty="0"/>
              <a:t>Preservar la autogestión y transparencia entre los equipos.</a:t>
            </a:r>
          </a:p>
          <a:p>
            <a:pPr marL="457200" lvl="0" indent="-320040" algn="l" rtl="0">
              <a:lnSpc>
                <a:spcPct val="200000"/>
              </a:lnSpc>
              <a:spcBef>
                <a:spcPts val="0"/>
              </a:spcBef>
              <a:spcAft>
                <a:spcPts val="0"/>
              </a:spcAft>
              <a:buSzPts val="1440"/>
              <a:buChar char="●"/>
            </a:pPr>
            <a:r>
              <a:rPr lang="es-AR" dirty="0"/>
              <a:t>Trabaja sobre las dependencias del producto y comunicación.</a:t>
            </a:r>
          </a:p>
          <a:p>
            <a:pPr marL="0" lvl="0" indent="0" algn="l" rtl="0">
              <a:spcBef>
                <a:spcPts val="0"/>
              </a:spcBef>
              <a:spcAft>
                <a:spcPts val="0"/>
              </a:spcAft>
              <a:buNone/>
            </a:pPr>
            <a:endParaRPr dirty="0"/>
          </a:p>
        </p:txBody>
      </p:sp>
      <p:sp>
        <p:nvSpPr>
          <p:cNvPr id="176" name="Google Shape;1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dirty="0">
                <a:latin typeface="Calibri" panose="020F0502020204030204" pitchFamily="34" charset="0"/>
              </a:rPr>
              <a:t>Nexus se basa en Scrum mejorando los elementos fundamentales de Scrum de maneras que ayudan a resolver los desafíos de dependencia y colaboración del trabajo entre equipos. Nexus (ver Figura 1) revela un proceso empírico que refleja estrechamente Scrum.   Nexus extiende Scrum de la siguiente manera: ● Responsabilidades: el Nexus </a:t>
            </a:r>
            <a:r>
              <a:rPr lang="es-AR" dirty="0" err="1">
                <a:latin typeface="Calibri" panose="020F0502020204030204" pitchFamily="34" charset="0"/>
              </a:rPr>
              <a:t>Integration</a:t>
            </a:r>
            <a:r>
              <a:rPr lang="es-AR" dirty="0">
                <a:latin typeface="Calibri" panose="020F0502020204030204" pitchFamily="34" charset="0"/>
              </a:rPr>
              <a:t> Team se asegura de que el Nexus entregue un Integrated </a:t>
            </a:r>
            <a:r>
              <a:rPr lang="es-AR" dirty="0" err="1">
                <a:latin typeface="Calibri" panose="020F0502020204030204" pitchFamily="34" charset="0"/>
              </a:rPr>
              <a:t>Increment</a:t>
            </a:r>
            <a:r>
              <a:rPr lang="es-AR" dirty="0">
                <a:latin typeface="Calibri" panose="020F0502020204030204" pitchFamily="34" charset="0"/>
              </a:rPr>
              <a:t> útil y de valor al menos una vez en cada Sprint. El Nexus </a:t>
            </a:r>
            <a:r>
              <a:rPr lang="es-AR" dirty="0" err="1">
                <a:latin typeface="Calibri" panose="020F0502020204030204" pitchFamily="34" charset="0"/>
              </a:rPr>
              <a:t>Integration</a:t>
            </a:r>
            <a:r>
              <a:rPr lang="es-AR" dirty="0">
                <a:latin typeface="Calibri" panose="020F0502020204030204" pitchFamily="34" charset="0"/>
              </a:rPr>
              <a:t> Team está formado por el Product Owner, un Scrum Master y Miembros del Nexus </a:t>
            </a:r>
            <a:r>
              <a:rPr lang="es-AR" dirty="0" err="1">
                <a:latin typeface="Calibri" panose="020F0502020204030204" pitchFamily="34" charset="0"/>
              </a:rPr>
              <a:t>Integration</a:t>
            </a:r>
            <a:r>
              <a:rPr lang="es-AR" dirty="0">
                <a:latin typeface="Calibri" panose="020F0502020204030204" pitchFamily="34" charset="0"/>
              </a:rPr>
              <a:t> Team. ● Eventos: los eventos se agregan, colocan alrededor o reemplazan a los eventos Scrum regulares para aumentarlos. Según las modificaciones, sirven tanto para el esfuerzo general de todos los equipos Scrum en el Nexus como para cada equipo individual. Un Objetivo de Sprint Nexus es el objetivo del Sprint. ● Artefactos: todos los Scrum Teams usan el mismo y único Product Backlog. A medida que los elementos del Product Backlog se refinan y se preparan, ciertos indicadores de qué equipo probablemente hará el trabajo dentro de un Sprint se vuelven transparentes. Un Nexus Sprint Backlog existe para para ayudar con la transparencia durante el Sprint. El Integrated </a:t>
            </a:r>
            <a:r>
              <a:rPr lang="es-AR" dirty="0" err="1">
                <a:latin typeface="Calibri" panose="020F0502020204030204" pitchFamily="34" charset="0"/>
              </a:rPr>
              <a:t>Increment</a:t>
            </a:r>
            <a:r>
              <a:rPr lang="es-AR" dirty="0">
                <a:latin typeface="Calibri" panose="020F0502020204030204" pitchFamily="34" charset="0"/>
              </a:rPr>
              <a:t> representa la suma actual de todo el trabajo integrado completado por un Nexus. </a:t>
            </a:r>
          </a:p>
          <a:p>
            <a:pPr marL="0" lvl="0" indent="0" algn="l" rtl="0">
              <a:spcBef>
                <a:spcPts val="0"/>
              </a:spcBef>
              <a:spcAft>
                <a:spcPts val="0"/>
              </a:spcAft>
              <a:buNone/>
            </a:pPr>
            <a:endParaRPr dirty="0"/>
          </a:p>
        </p:txBody>
      </p:sp>
      <p:sp>
        <p:nvSpPr>
          <p:cNvPr id="183" name="Google Shape;1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25b3da9196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25b3da9196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buNone/>
            </a:pPr>
            <a:r>
              <a:rPr lang="es-AR" dirty="0">
                <a:latin typeface="Calibri" panose="020F0502020204030204" pitchFamily="34" charset="0"/>
              </a:rPr>
              <a:t>Un Nexus está formado por Scrum Teams que trabajan juntos hacia un Objetivo de Producto. El marco de trabajo de Scrum define tres conjuntos específicos de responsabilidades dentro de un Scrum Team: los </a:t>
            </a:r>
            <a:r>
              <a:rPr lang="es-AR" dirty="0" err="1">
                <a:latin typeface="Calibri" panose="020F0502020204030204" pitchFamily="34" charset="0"/>
              </a:rPr>
              <a:t>Developers</a:t>
            </a:r>
            <a:r>
              <a:rPr lang="es-AR" dirty="0">
                <a:latin typeface="Calibri" panose="020F0502020204030204" pitchFamily="34" charset="0"/>
              </a:rPr>
              <a:t>, el Product Owner y el Scrum Master. Estas responsabilidades se prescriben en la Guía de Scrum. En Nexus, se introduce una responsabilidad adicional, el Nexus </a:t>
            </a:r>
            <a:r>
              <a:rPr lang="es-AR" dirty="0" err="1">
                <a:latin typeface="Calibri" panose="020F0502020204030204" pitchFamily="34" charset="0"/>
              </a:rPr>
              <a:t>Integration</a:t>
            </a:r>
            <a:r>
              <a:rPr lang="es-AR" dirty="0">
                <a:latin typeface="Calibri" panose="020F0502020204030204" pitchFamily="34" charset="0"/>
              </a:rPr>
              <a:t> Team.</a:t>
            </a:r>
          </a:p>
          <a:p>
            <a:pPr marL="0" lvl="0" indent="0">
              <a:buNone/>
            </a:pPr>
            <a:r>
              <a:rPr lang="es-AR" dirty="0">
                <a:latin typeface="Calibri" panose="020F0502020204030204" pitchFamily="34" charset="0"/>
              </a:rPr>
              <a:t>El Nexus </a:t>
            </a:r>
            <a:r>
              <a:rPr lang="es-AR" dirty="0" err="1">
                <a:latin typeface="Calibri" panose="020F0502020204030204" pitchFamily="34" charset="0"/>
              </a:rPr>
              <a:t>Integration</a:t>
            </a:r>
            <a:r>
              <a:rPr lang="es-AR" dirty="0">
                <a:latin typeface="Calibri" panose="020F0502020204030204" pitchFamily="34" charset="0"/>
              </a:rPr>
              <a:t> Team es responsable de asegurar que se produzca un Integrated </a:t>
            </a:r>
            <a:r>
              <a:rPr lang="es-AR" dirty="0" err="1">
                <a:latin typeface="Calibri" panose="020F0502020204030204" pitchFamily="34" charset="0"/>
              </a:rPr>
              <a:t>Increment</a:t>
            </a:r>
            <a:r>
              <a:rPr lang="es-AR" dirty="0">
                <a:latin typeface="Calibri" panose="020F0502020204030204" pitchFamily="34" charset="0"/>
              </a:rPr>
              <a:t> (el trabajo combinado completado por un Nexus) al menos una vez en cada Sprint. Proporciona el enfoque que hace posible la responsabilidad de múltiples Scrum Teams de unirse para crear Incrementos valiosos y útiles, como se prescribe en Scrum. Mientras que los Scrum Teams abordan los problemas de integración dentro del Nexus, el Nexus </a:t>
            </a:r>
            <a:r>
              <a:rPr lang="es-AR" dirty="0" err="1">
                <a:latin typeface="Calibri" panose="020F0502020204030204" pitchFamily="34" charset="0"/>
              </a:rPr>
              <a:t>Integration</a:t>
            </a:r>
            <a:r>
              <a:rPr lang="es-AR" dirty="0">
                <a:latin typeface="Calibri" panose="020F0502020204030204" pitchFamily="34" charset="0"/>
              </a:rPr>
              <a:t> Team proporciona un punto focal de la integración para el Nexus. La integración incluye abordar las restricciones técnicas y no técnicas del equipo multifuncional que pueden impedir la capacidad de un Nexus para entregar constantemente un Integrated </a:t>
            </a:r>
            <a:r>
              <a:rPr lang="es-AR" dirty="0" err="1">
                <a:latin typeface="Calibri" panose="020F0502020204030204" pitchFamily="34" charset="0"/>
              </a:rPr>
              <a:t>Increment</a:t>
            </a:r>
            <a:r>
              <a:rPr lang="es-AR" dirty="0">
                <a:latin typeface="Calibri" panose="020F0502020204030204" pitchFamily="34" charset="0"/>
              </a:rPr>
              <a:t>. Debe utilizar la inteligencia de abajo hacia arriba desde dentro del Nexus para lograr la resolución. El Product Owner, un Scrum Master y miembros apropiados de los Scrum Teams pertenecen al Nexus </a:t>
            </a:r>
            <a:r>
              <a:rPr lang="es-AR" dirty="0" err="1">
                <a:latin typeface="Calibri" panose="020F0502020204030204" pitchFamily="34" charset="0"/>
              </a:rPr>
              <a:t>Integration</a:t>
            </a:r>
            <a:r>
              <a:rPr lang="es-AR" dirty="0">
                <a:latin typeface="Calibri" panose="020F0502020204030204" pitchFamily="34" charset="0"/>
              </a:rPr>
              <a:t> Team. Los miembros apropiados son las personas con las habilidades y conocimientos necesarios para ayudar a resolver los problemas que enfrenta el Nexus en cualquier momento. La composición del Nexus </a:t>
            </a:r>
            <a:r>
              <a:rPr lang="es-AR" dirty="0" err="1">
                <a:latin typeface="Calibri" panose="020F0502020204030204" pitchFamily="34" charset="0"/>
              </a:rPr>
              <a:t>Integration</a:t>
            </a:r>
            <a:r>
              <a:rPr lang="es-AR" dirty="0">
                <a:latin typeface="Calibri" panose="020F0502020204030204" pitchFamily="34" charset="0"/>
              </a:rPr>
              <a:t> Team puede cambiar con el tiempo para reflejar las necesidades actuales de un Nexus. Las actividades comunes que el Nexus </a:t>
            </a:r>
            <a:r>
              <a:rPr lang="es-AR" dirty="0" err="1">
                <a:latin typeface="Calibri" panose="020F0502020204030204" pitchFamily="34" charset="0"/>
              </a:rPr>
              <a:t>Integration</a:t>
            </a:r>
            <a:r>
              <a:rPr lang="es-AR" dirty="0">
                <a:latin typeface="Calibri" panose="020F0502020204030204" pitchFamily="34" charset="0"/>
              </a:rPr>
              <a:t> Team podría realizar incluyen acompañamiento, consultoría y advertencia manifiesta de dependencias y problemas entre equipos.</a:t>
            </a:r>
          </a:p>
          <a:p>
            <a:pPr marL="0" lvl="0" indent="0">
              <a:buNone/>
            </a:pPr>
            <a:r>
              <a:rPr lang="es-AR" dirty="0">
                <a:latin typeface="Calibri" panose="020F0502020204030204" pitchFamily="34" charset="0"/>
              </a:rPr>
              <a:t>El Nexus </a:t>
            </a:r>
            <a:r>
              <a:rPr lang="es-AR" dirty="0" err="1">
                <a:latin typeface="Calibri" panose="020F0502020204030204" pitchFamily="34" charset="0"/>
              </a:rPr>
              <a:t>Integration</a:t>
            </a:r>
            <a:r>
              <a:rPr lang="es-AR" dirty="0">
                <a:latin typeface="Calibri" panose="020F0502020204030204" pitchFamily="34" charset="0"/>
              </a:rPr>
              <a:t> Team es responsable de acompañar y guiar a los Scrum Teams para que estos adquieran, implementen y aprendan prácticas y herramientas que mejoren su capacidad de producir un </a:t>
            </a:r>
            <a:r>
              <a:rPr lang="es-AR" dirty="0" err="1">
                <a:latin typeface="Calibri" panose="020F0502020204030204" pitchFamily="34" charset="0"/>
              </a:rPr>
              <a:t>Increment</a:t>
            </a:r>
            <a:r>
              <a:rPr lang="es-AR" dirty="0">
                <a:latin typeface="Calibri" panose="020F0502020204030204" pitchFamily="34" charset="0"/>
              </a:rPr>
              <a:t> útil y de valor. La membresía en el Nexus </a:t>
            </a:r>
            <a:r>
              <a:rPr lang="es-AR" dirty="0" err="1">
                <a:latin typeface="Calibri" panose="020F0502020204030204" pitchFamily="34" charset="0"/>
              </a:rPr>
              <a:t>Integration</a:t>
            </a:r>
            <a:r>
              <a:rPr lang="es-AR" dirty="0">
                <a:latin typeface="Calibri" panose="020F0502020204030204" pitchFamily="34" charset="0"/>
              </a:rPr>
              <a:t> Team tiene precedencia sobre la membresía a un Scrum Team individual. Siempre y cuando se satisfaga su responsabilidad como Nexus </a:t>
            </a:r>
            <a:r>
              <a:rPr lang="es-AR" dirty="0" err="1">
                <a:latin typeface="Calibri" panose="020F0502020204030204" pitchFamily="34" charset="0"/>
              </a:rPr>
              <a:t>Integration</a:t>
            </a:r>
            <a:r>
              <a:rPr lang="es-AR" dirty="0">
                <a:latin typeface="Calibri" panose="020F0502020204030204" pitchFamily="34" charset="0"/>
              </a:rPr>
              <a:t> Team, pueden trabajar como miembros de equipo en sus respectivos Scrum Teams. Esta preferencia ayuda a garantizar que el trabajo para resolver los problemas que afectan a varios equipos tenga prioridad.</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dirty="0"/>
              <a:t>un Nexus funciona con un solo Product Backlog y, como se describe en Scrum, un Product Backlog tiene un único Product Owner que tiene la última palabra sobre su contenido. El Product Owner es responsable de maximizar el valor del producto y el trabajo realizado e integrado por los Scrum Teams en un Nexus. El Product Owner también es responsable de la gestión eficaz del Product Backlog. La forma de hacer esto puede variar ampliamente entre organizaciones, Nexus, Scrum Teams e individuos.</a:t>
            </a:r>
          </a:p>
          <a:p>
            <a:pPr marL="0" lvl="0" indent="0" algn="l" rtl="0">
              <a:spcBef>
                <a:spcPts val="0"/>
              </a:spcBef>
              <a:spcAft>
                <a:spcPts val="0"/>
              </a:spcAft>
              <a:buNone/>
            </a:pPr>
            <a:endParaRPr dirty="0"/>
          </a:p>
        </p:txBody>
      </p:sp>
      <p:sp>
        <p:nvSpPr>
          <p:cNvPr id="234" name="Google Shape;23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dirty="0"/>
              <a:t>Un Scrum Master: el Scrum Master en el Nexus </a:t>
            </a:r>
            <a:r>
              <a:rPr lang="es-AR" dirty="0" err="1"/>
              <a:t>Integration</a:t>
            </a:r>
            <a:r>
              <a:rPr lang="es-AR" dirty="0"/>
              <a:t> Team es responsable de asegurar que el marco de trabajo Nexus se entienda y se promulgue como se describe en la Guía de Nexus. Este Scrum Master también puede ser un Scrum Master en uno o más de los Scrum Teams en el Nexus. </a:t>
            </a:r>
          </a:p>
          <a:p>
            <a:pPr marL="0" lvl="0" indent="0" algn="l" rtl="0">
              <a:spcBef>
                <a:spcPts val="0"/>
              </a:spcBef>
              <a:spcAft>
                <a:spcPts val="0"/>
              </a:spcAft>
              <a:buNone/>
            </a:pPr>
            <a:endParaRPr dirty="0"/>
          </a:p>
        </p:txBody>
      </p:sp>
      <p:sp>
        <p:nvSpPr>
          <p:cNvPr id="241" name="Google Shape;24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AR" dirty="0"/>
              <a:t> el Nexus </a:t>
            </a:r>
            <a:r>
              <a:rPr lang="es-AR" dirty="0" err="1"/>
              <a:t>Integration</a:t>
            </a:r>
            <a:r>
              <a:rPr lang="es-AR" dirty="0"/>
              <a:t> Team a menudo está formado por miembros de los Scrum Teams que ayudan a los Scrum Teams a adoptar herramientas y prácticas que contribuyen a mejorar la capacidad de los Scrum Teams para entregar un Integrated </a:t>
            </a:r>
            <a:r>
              <a:rPr lang="es-AR" dirty="0" err="1"/>
              <a:t>Increment</a:t>
            </a:r>
            <a:r>
              <a:rPr lang="es-AR" dirty="0"/>
              <a:t> útil y de valor que cumple con la Definición de Terminado.</a:t>
            </a:r>
          </a:p>
          <a:p>
            <a:pPr marL="0" lvl="0" indent="0" algn="l" rtl="0">
              <a:spcBef>
                <a:spcPts val="0"/>
              </a:spcBef>
              <a:spcAft>
                <a:spcPts val="0"/>
              </a:spcAft>
              <a:buNone/>
            </a:pPr>
            <a:endParaRPr dirty="0"/>
          </a:p>
        </p:txBody>
      </p:sp>
      <p:sp>
        <p:nvSpPr>
          <p:cNvPr id="248" name="Google Shape;24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7"/>
        <p:cNvGrpSpPr/>
        <p:nvPr/>
      </p:nvGrpSpPr>
      <p:grpSpPr>
        <a:xfrm>
          <a:off x="0" y="0"/>
          <a:ext cx="0" cy="0"/>
          <a:chOff x="0" y="0"/>
          <a:chExt cx="0" cy="0"/>
        </a:xfrm>
      </p:grpSpPr>
      <p:sp>
        <p:nvSpPr>
          <p:cNvPr id="18" name="Google Shape;18;p22"/>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600"/>
              <a:buNone/>
              <a:defRPr cap="none">
                <a:solidFill>
                  <a:schemeClr val="accent1"/>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a:endParaRPr/>
          </a:p>
        </p:txBody>
      </p:sp>
      <p:sp>
        <p:nvSpPr>
          <p:cNvPr id="20" name="Google Shape;20;p2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panorámica con descripción">
  <p:cSld name="Imagen panorámica con descripción">
    <p:spTree>
      <p:nvGrpSpPr>
        <p:cNvPr id="1" name="Shape 74"/>
        <p:cNvGrpSpPr/>
        <p:nvPr/>
      </p:nvGrpSpPr>
      <p:grpSpPr>
        <a:xfrm>
          <a:off x="0" y="0"/>
          <a:ext cx="0" cy="0"/>
          <a:chOff x="0" y="0"/>
          <a:chExt cx="0" cy="0"/>
        </a:xfrm>
      </p:grpSpPr>
      <p:sp>
        <p:nvSpPr>
          <p:cNvPr id="75" name="Google Shape;75;p31"/>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1"/>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sp>
      <p:sp>
        <p:nvSpPr>
          <p:cNvPr id="77" name="Google Shape;77;p31"/>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8" name="Google Shape;78;p3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descripción">
  <p:cSld name="Título y descripción">
    <p:spTree>
      <p:nvGrpSpPr>
        <p:cNvPr id="1" name="Shape 81"/>
        <p:cNvGrpSpPr/>
        <p:nvPr/>
      </p:nvGrpSpPr>
      <p:grpSpPr>
        <a:xfrm>
          <a:off x="0" y="0"/>
          <a:ext cx="0" cy="0"/>
          <a:chOff x="0" y="0"/>
          <a:chExt cx="0" cy="0"/>
        </a:xfrm>
      </p:grpSpPr>
      <p:sp>
        <p:nvSpPr>
          <p:cNvPr id="82" name="Google Shape;82;p32"/>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2"/>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4" name="Google Shape;84;p3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 con descripción">
  <p:cSld name="Cita con descripción">
    <p:spTree>
      <p:nvGrpSpPr>
        <p:cNvPr id="1" name="Shape 87"/>
        <p:cNvGrpSpPr/>
        <p:nvPr/>
      </p:nvGrpSpPr>
      <p:grpSpPr>
        <a:xfrm>
          <a:off x="0" y="0"/>
          <a:ext cx="0" cy="0"/>
          <a:chOff x="0" y="0"/>
          <a:chExt cx="0" cy="0"/>
        </a:xfrm>
      </p:grpSpPr>
      <p:sp>
        <p:nvSpPr>
          <p:cNvPr id="88" name="Google Shape;88;p33"/>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3"/>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chemeClr val="accent1"/>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0" name="Google Shape;90;p33"/>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3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
        <p:nvSpPr>
          <p:cNvPr id="94" name="Google Shape;94;p33"/>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chemeClr val="accent1"/>
                </a:solidFill>
                <a:latin typeface="Arial"/>
                <a:ea typeface="Arial"/>
                <a:cs typeface="Arial"/>
                <a:sym typeface="Arial"/>
              </a:rPr>
              <a:t>“</a:t>
            </a:r>
            <a:endParaRPr/>
          </a:p>
        </p:txBody>
      </p:sp>
      <p:sp>
        <p:nvSpPr>
          <p:cNvPr id="95" name="Google Shape;95;p33"/>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u="none" strike="noStrike" cap="none">
                <a:solidFill>
                  <a:schemeClr val="accent1"/>
                </a:solidFill>
                <a:latin typeface="Arial"/>
                <a:ea typeface="Arial"/>
                <a:cs typeface="Arial"/>
                <a:sym typeface="Arial"/>
              </a:rPr>
              <a:t>”</a:t>
            </a:r>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rjeta de nombre">
  <p:cSld name="Tarjeta de nombre">
    <p:spTree>
      <p:nvGrpSpPr>
        <p:cNvPr id="1" name="Shape 96"/>
        <p:cNvGrpSpPr/>
        <p:nvPr/>
      </p:nvGrpSpPr>
      <p:grpSpPr>
        <a:xfrm>
          <a:off x="0" y="0"/>
          <a:ext cx="0" cy="0"/>
          <a:chOff x="0" y="0"/>
          <a:chExt cx="0" cy="0"/>
        </a:xfrm>
      </p:grpSpPr>
      <p:sp>
        <p:nvSpPr>
          <p:cNvPr id="97" name="Google Shape;97;p34"/>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4"/>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99" name="Google Shape;99;p3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lumna 3">
  <p:cSld name="Columna 3">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5"/>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5" name="Google Shape;105;p35"/>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6" name="Google Shape;106;p35"/>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7" name="Google Shape;107;p35"/>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8" name="Google Shape;108;p35"/>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9" name="Google Shape;109;p35"/>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10" name="Google Shape;110;p35"/>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111" name="Google Shape;111;p35"/>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112" name="Google Shape;112;p3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lumna de imagen 3">
  <p:cSld name="Columna de imagen 3">
    <p:spTree>
      <p:nvGrpSpPr>
        <p:cNvPr id="1" name="Shape 115"/>
        <p:cNvGrpSpPr/>
        <p:nvPr/>
      </p:nvGrpSpPr>
      <p:grpSpPr>
        <a:xfrm>
          <a:off x="0" y="0"/>
          <a:ext cx="0" cy="0"/>
          <a:chOff x="0" y="0"/>
          <a:chExt cx="0" cy="0"/>
        </a:xfrm>
      </p:grpSpPr>
      <p:sp>
        <p:nvSpPr>
          <p:cNvPr id="116" name="Google Shape;116;p3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6"/>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8" name="Google Shape;118;p36"/>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9" name="Google Shape;119;p36"/>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0" name="Google Shape;120;p36"/>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1" name="Google Shape;121;p36"/>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2" name="Google Shape;122;p36"/>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3" name="Google Shape;123;p36"/>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4" name="Google Shape;124;p36"/>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5" name="Google Shape;125;p36"/>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26" name="Google Shape;126;p36"/>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127" name="Google Shape;127;p36"/>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128" name="Google Shape;128;p3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31"/>
        <p:cNvGrpSpPr/>
        <p:nvPr/>
      </p:nvGrpSpPr>
      <p:grpSpPr>
        <a:xfrm>
          <a:off x="0" y="0"/>
          <a:ext cx="0" cy="0"/>
          <a:chOff x="0" y="0"/>
          <a:chExt cx="0" cy="0"/>
        </a:xfrm>
      </p:grpSpPr>
      <p:sp>
        <p:nvSpPr>
          <p:cNvPr id="132" name="Google Shape;132;p3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7"/>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3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37"/>
        <p:cNvGrpSpPr/>
        <p:nvPr/>
      </p:nvGrpSpPr>
      <p:grpSpPr>
        <a:xfrm>
          <a:off x="0" y="0"/>
          <a:ext cx="0" cy="0"/>
          <a:chOff x="0" y="0"/>
          <a:chExt cx="0" cy="0"/>
        </a:xfrm>
      </p:grpSpPr>
      <p:sp>
        <p:nvSpPr>
          <p:cNvPr id="138" name="Google Shape;138;p38"/>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8"/>
          <p:cNvSpPr txBox="1">
            <a:spLocks noGrp="1"/>
          </p:cNvSpPr>
          <p:nvPr>
            <p:ph type="body" idx="1"/>
          </p:nvPr>
        </p:nvSpPr>
        <p:spPr>
          <a:xfrm rot="5400000">
            <a:off x="1679576"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3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6" name="Google Shape;26;p2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9"/>
        <p:cNvGrpSpPr/>
        <p:nvPr/>
      </p:nvGrpSpPr>
      <p:grpSpPr>
        <a:xfrm>
          <a:off x="0" y="0"/>
          <a:ext cx="0" cy="0"/>
          <a:chOff x="0" y="0"/>
          <a:chExt cx="0" cy="0"/>
        </a:xfrm>
      </p:grpSpPr>
      <p:sp>
        <p:nvSpPr>
          <p:cNvPr id="30" name="Google Shape;30;p24"/>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32" name="Google Shape;32;p2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5"/>
        <p:cNvGrpSpPr/>
        <p:nvPr/>
      </p:nvGrpSpPr>
      <p:grpSpPr>
        <a:xfrm>
          <a:off x="0" y="0"/>
          <a:ext cx="0" cy="0"/>
          <a:chOff x="0" y="0"/>
          <a:chExt cx="0" cy="0"/>
        </a:xfrm>
      </p:grpSpPr>
      <p:sp>
        <p:nvSpPr>
          <p:cNvPr id="36" name="Google Shape;36;p2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5"/>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8" name="Google Shape;38;p25"/>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39" name="Google Shape;39;p2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2"/>
        <p:cNvGrpSpPr/>
        <p:nvPr/>
      </p:nvGrpSpPr>
      <p:grpSpPr>
        <a:xfrm>
          <a:off x="0" y="0"/>
          <a:ext cx="0" cy="0"/>
          <a:chOff x="0" y="0"/>
          <a:chExt cx="0" cy="0"/>
        </a:xfrm>
      </p:grpSpPr>
      <p:sp>
        <p:nvSpPr>
          <p:cNvPr id="43" name="Google Shape;43;p2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5" name="Google Shape;45;p26"/>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6" name="Google Shape;46;p26"/>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47" name="Google Shape;47;p26"/>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8" name="Google Shape;48;p2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1"/>
        <p:cNvGrpSpPr/>
        <p:nvPr/>
      </p:nvGrpSpPr>
      <p:grpSpPr>
        <a:xfrm>
          <a:off x="0" y="0"/>
          <a:ext cx="0" cy="0"/>
          <a:chOff x="0" y="0"/>
          <a:chExt cx="0" cy="0"/>
        </a:xfrm>
      </p:grpSpPr>
      <p:sp>
        <p:nvSpPr>
          <p:cNvPr id="52" name="Google Shape;52;p2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6"/>
        <p:cNvGrpSpPr/>
        <p:nvPr/>
      </p:nvGrpSpPr>
      <p:grpSpPr>
        <a:xfrm>
          <a:off x="0" y="0"/>
          <a:ext cx="0" cy="0"/>
          <a:chOff x="0" y="0"/>
          <a:chExt cx="0" cy="0"/>
        </a:xfrm>
      </p:grpSpPr>
      <p:sp>
        <p:nvSpPr>
          <p:cNvPr id="57" name="Google Shape;57;p2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0"/>
        <p:cNvGrpSpPr/>
        <p:nvPr/>
      </p:nvGrpSpPr>
      <p:grpSpPr>
        <a:xfrm>
          <a:off x="0" y="0"/>
          <a:ext cx="0" cy="0"/>
          <a:chOff x="0" y="0"/>
          <a:chExt cx="0" cy="0"/>
        </a:xfrm>
      </p:grpSpPr>
      <p:sp>
        <p:nvSpPr>
          <p:cNvPr id="61" name="Google Shape;61;p29"/>
          <p:cNvSpPr txBox="1">
            <a:spLocks noGrp="1"/>
          </p:cNvSpPr>
          <p:nvPr>
            <p:ph type="title"/>
          </p:nvPr>
        </p:nvSpPr>
        <p:spPr>
          <a:xfrm>
            <a:off x="1154954"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9"/>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63" name="Google Shape;63;p29"/>
          <p:cNvSpPr txBox="1">
            <a:spLocks noGrp="1"/>
          </p:cNvSpPr>
          <p:nvPr>
            <p:ph type="body" idx="2"/>
          </p:nvPr>
        </p:nvSpPr>
        <p:spPr>
          <a:xfrm>
            <a:off x="1154954"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64" name="Google Shape;64;p2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7"/>
        <p:cNvGrpSpPr/>
        <p:nvPr/>
      </p:nvGrpSpPr>
      <p:grpSpPr>
        <a:xfrm>
          <a:off x="0" y="0"/>
          <a:ext cx="0" cy="0"/>
          <a:chOff x="0" y="0"/>
          <a:chExt cx="0" cy="0"/>
        </a:xfrm>
      </p:grpSpPr>
      <p:sp>
        <p:nvSpPr>
          <p:cNvPr id="68" name="Google Shape;68;p30"/>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0"/>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70" name="Google Shape;70;p30"/>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1" name="Google Shape;71;p3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21"/>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7" name="Google Shape;7;p21"/>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8" name="Google Shape;8;p21"/>
          <p:cNvSpPr/>
          <p:nvPr/>
        </p:nvSpPr>
        <p:spPr>
          <a:xfrm>
            <a:off x="8609012" y="1676400"/>
            <a:ext cx="2819400" cy="28194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21"/>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0" name="Google Shape;10;p21"/>
          <p:cNvPicPr preferRelativeResize="0"/>
          <p:nvPr/>
        </p:nvPicPr>
        <p:blipFill rotWithShape="1">
          <a:blip r:embed="rId23">
            <a:alphaModFix/>
          </a:blip>
          <a:srcRect b="23320"/>
          <a:stretch/>
        </p:blipFill>
        <p:spPr>
          <a:xfrm>
            <a:off x="8609012" y="6096000"/>
            <a:ext cx="993734" cy="762000"/>
          </a:xfrm>
          <a:prstGeom prst="rect">
            <a:avLst/>
          </a:prstGeom>
          <a:noFill/>
          <a:ln>
            <a:noFill/>
          </a:ln>
        </p:spPr>
      </p:pic>
      <p:sp>
        <p:nvSpPr>
          <p:cNvPr id="11" name="Google Shape;11;p2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2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chemeClr val="accent1"/>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chemeClr val="accent1"/>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chemeClr val="accent1"/>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2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2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6"/>
        <p:cNvGrpSpPr/>
        <p:nvPr/>
      </p:nvGrpSpPr>
      <p:grpSpPr>
        <a:xfrm>
          <a:off x="0" y="0"/>
          <a:ext cx="0" cy="0"/>
          <a:chOff x="0" y="0"/>
          <a:chExt cx="0" cy="0"/>
        </a:xfrm>
      </p:grpSpPr>
      <p:pic>
        <p:nvPicPr>
          <p:cNvPr id="147" name="Google Shape;147;p1"/>
          <p:cNvPicPr preferRelativeResize="0"/>
          <p:nvPr/>
        </p:nvPicPr>
        <p:blipFill rotWithShape="1">
          <a:blip r:embed="rId4">
            <a:alphaModFix/>
          </a:blip>
          <a:srcRect l="3613"/>
          <a:stretch/>
        </p:blipFill>
        <p:spPr>
          <a:xfrm>
            <a:off x="0" y="2669685"/>
            <a:ext cx="4037012" cy="4188315"/>
          </a:xfrm>
          <a:prstGeom prst="rect">
            <a:avLst/>
          </a:prstGeom>
          <a:noFill/>
          <a:ln>
            <a:noFill/>
          </a:ln>
        </p:spPr>
      </p:pic>
      <p:pic>
        <p:nvPicPr>
          <p:cNvPr id="148" name="Google Shape;148;p1"/>
          <p:cNvPicPr preferRelativeResize="0"/>
          <p:nvPr/>
        </p:nvPicPr>
        <p:blipFill rotWithShape="1">
          <a:blip r:embed="rId5">
            <a:alphaModFix/>
          </a:blip>
          <a:srcRect l="35640"/>
          <a:stretch/>
        </p:blipFill>
        <p:spPr>
          <a:xfrm>
            <a:off x="0" y="2892347"/>
            <a:ext cx="1522412" cy="2365453"/>
          </a:xfrm>
          <a:prstGeom prst="rect">
            <a:avLst/>
          </a:prstGeom>
          <a:noFill/>
          <a:ln>
            <a:noFill/>
          </a:ln>
        </p:spPr>
      </p:pic>
      <p:sp>
        <p:nvSpPr>
          <p:cNvPr id="149" name="Google Shape;149;p1"/>
          <p:cNvSpPr/>
          <p:nvPr/>
        </p:nvSpPr>
        <p:spPr>
          <a:xfrm>
            <a:off x="8609012" y="1676400"/>
            <a:ext cx="2819400" cy="28194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0" name="Google Shape;150;p1"/>
          <p:cNvPicPr preferRelativeResize="0"/>
          <p:nvPr/>
        </p:nvPicPr>
        <p:blipFill rotWithShape="1">
          <a:blip r:embed="rId6">
            <a:alphaModFix/>
          </a:blip>
          <a:srcRect t="28812"/>
          <a:stretch/>
        </p:blipFill>
        <p:spPr>
          <a:xfrm>
            <a:off x="7999412" y="0"/>
            <a:ext cx="1603387" cy="1141407"/>
          </a:xfrm>
          <a:prstGeom prst="rect">
            <a:avLst/>
          </a:prstGeom>
          <a:noFill/>
          <a:ln>
            <a:noFill/>
          </a:ln>
        </p:spPr>
      </p:pic>
      <p:pic>
        <p:nvPicPr>
          <p:cNvPr id="151" name="Google Shape;151;p1"/>
          <p:cNvPicPr preferRelativeResize="0"/>
          <p:nvPr/>
        </p:nvPicPr>
        <p:blipFill rotWithShape="1">
          <a:blip r:embed="rId7">
            <a:alphaModFix/>
          </a:blip>
          <a:srcRect b="23320"/>
          <a:stretch/>
        </p:blipFill>
        <p:spPr>
          <a:xfrm>
            <a:off x="8609012" y="6096000"/>
            <a:ext cx="993734" cy="762000"/>
          </a:xfrm>
          <a:prstGeom prst="rect">
            <a:avLst/>
          </a:prstGeom>
          <a:noFill/>
          <a:ln>
            <a:noFill/>
          </a:ln>
        </p:spPr>
      </p:pic>
      <p:sp>
        <p:nvSpPr>
          <p:cNvPr id="152" name="Google Shape;152;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
          <p:cNvSpPr/>
          <p:nvPr/>
        </p:nvSpPr>
        <p:spPr>
          <a:xfrm>
            <a:off x="1"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54" name="Google Shape;154;p1"/>
          <p:cNvSpPr txBox="1">
            <a:spLocks noGrp="1"/>
          </p:cNvSpPr>
          <p:nvPr>
            <p:ph type="ctrTitle"/>
          </p:nvPr>
        </p:nvSpPr>
        <p:spPr>
          <a:xfrm>
            <a:off x="653143" y="1542714"/>
            <a:ext cx="11538856" cy="1886286"/>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Clr>
                <a:schemeClr val="lt1"/>
              </a:buClr>
              <a:buSzPct val="100000"/>
              <a:buFont typeface="Century Gothic"/>
              <a:buNone/>
            </a:pPr>
            <a:r>
              <a:rPr lang="en-US" sz="3900" b="1" u="sng" dirty="0">
                <a:solidFill>
                  <a:schemeClr val="tx1"/>
                </a:solidFill>
              </a:rPr>
              <a:t>Catedra:</a:t>
            </a:r>
            <a:br>
              <a:rPr lang="en-US" sz="3900" u="sng" dirty="0">
                <a:solidFill>
                  <a:schemeClr val="tx1"/>
                </a:solidFill>
              </a:rPr>
            </a:br>
            <a:r>
              <a:rPr lang="en-US" sz="3900" dirty="0">
                <a:solidFill>
                  <a:schemeClr val="tx1"/>
                </a:solidFill>
              </a:rPr>
              <a:t>Ingeniería de Software</a:t>
            </a:r>
            <a:br>
              <a:rPr lang="en-US" sz="3900" dirty="0">
                <a:solidFill>
                  <a:schemeClr val="tx1"/>
                </a:solidFill>
              </a:rPr>
            </a:br>
            <a:r>
              <a:rPr lang="en-US" sz="2800" b="1" u="sng" dirty="0">
                <a:solidFill>
                  <a:schemeClr val="tx1"/>
                </a:solidFill>
              </a:rPr>
              <a:t>Tema</a:t>
            </a:r>
            <a:r>
              <a:rPr lang="en-US" sz="2800" dirty="0">
                <a:solidFill>
                  <a:schemeClr val="tx1"/>
                </a:solidFill>
              </a:rPr>
              <a:t>: Nexus</a:t>
            </a:r>
            <a:br>
              <a:rPr lang="en-US" sz="3900" dirty="0">
                <a:solidFill>
                  <a:schemeClr val="tx1"/>
                </a:solidFill>
              </a:rPr>
            </a:br>
            <a:r>
              <a:rPr lang="en-US" sz="2400" b="1" u="sng" dirty="0">
                <a:solidFill>
                  <a:schemeClr val="tx1"/>
                </a:solidFill>
              </a:rPr>
              <a:t>Grupo 7</a:t>
            </a:r>
            <a:br>
              <a:rPr lang="en-US" sz="4000" b="1" u="sng" dirty="0">
                <a:solidFill>
                  <a:schemeClr val="tx1"/>
                </a:solidFill>
              </a:rPr>
            </a:br>
            <a:br>
              <a:rPr lang="en-US" sz="3900" dirty="0">
                <a:solidFill>
                  <a:schemeClr val="tx1"/>
                </a:solidFill>
              </a:rPr>
            </a:br>
            <a:endParaRPr sz="3900" dirty="0">
              <a:solidFill>
                <a:schemeClr val="tx1"/>
              </a:solidFill>
            </a:endParaRPr>
          </a:p>
        </p:txBody>
      </p:sp>
      <p:sp>
        <p:nvSpPr>
          <p:cNvPr id="155" name="Google Shape;155;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
          <p:cNvSpPr txBox="1">
            <a:spLocks noGrp="1"/>
          </p:cNvSpPr>
          <p:nvPr>
            <p:ph type="subTitle" idx="1"/>
          </p:nvPr>
        </p:nvSpPr>
        <p:spPr>
          <a:xfrm>
            <a:off x="6096000" y="3669366"/>
            <a:ext cx="6096000" cy="3188634"/>
          </a:xfrm>
          <a:prstGeom prst="rect">
            <a:avLst/>
          </a:prstGeom>
          <a:noFill/>
          <a:ln>
            <a:noFill/>
          </a:ln>
        </p:spPr>
        <p:txBody>
          <a:bodyPr spcFirstLastPara="1" wrap="square" lIns="91425" tIns="45700" rIns="91425" bIns="45700" anchor="t" anchorCtr="0">
            <a:normAutofit/>
          </a:bodyPr>
          <a:lstStyle/>
          <a:p>
            <a:pPr marL="0" lvl="0" indent="-101600" algn="ctr" rtl="0">
              <a:lnSpc>
                <a:spcPct val="90000"/>
              </a:lnSpc>
              <a:spcBef>
                <a:spcPts val="0"/>
              </a:spcBef>
              <a:spcAft>
                <a:spcPts val="0"/>
              </a:spcAft>
              <a:buSzPts val="1600"/>
              <a:buFont typeface="Noto Sans Symbols"/>
              <a:buChar char="►"/>
            </a:pPr>
            <a:r>
              <a:rPr lang="en-US" b="1" dirty="0">
                <a:solidFill>
                  <a:schemeClr val="tx1"/>
                </a:solidFill>
              </a:rPr>
              <a:t>INTEGRANTES:</a:t>
            </a:r>
            <a:endParaRPr dirty="0">
              <a:solidFill>
                <a:schemeClr val="tx1"/>
              </a:solidFill>
            </a:endParaRPr>
          </a:p>
          <a:p>
            <a:pPr marL="0" lvl="0" indent="-101600" algn="l" rtl="0">
              <a:lnSpc>
                <a:spcPct val="90000"/>
              </a:lnSpc>
              <a:spcBef>
                <a:spcPts val="1000"/>
              </a:spcBef>
              <a:spcAft>
                <a:spcPts val="0"/>
              </a:spcAft>
              <a:buSzPts val="1600"/>
              <a:buFont typeface="Noto Sans Symbols"/>
              <a:buChar char="►"/>
            </a:pPr>
            <a:r>
              <a:rPr lang="en-US" dirty="0">
                <a:solidFill>
                  <a:schemeClr val="tx1"/>
                </a:solidFill>
              </a:rPr>
              <a:t>76251 - BORQUEZ FRANCO</a:t>
            </a:r>
            <a:endParaRPr dirty="0">
              <a:solidFill>
                <a:schemeClr val="tx1"/>
              </a:solidFill>
            </a:endParaRPr>
          </a:p>
          <a:p>
            <a:pPr marL="0" lvl="0" indent="-101600" algn="l" rtl="0">
              <a:lnSpc>
                <a:spcPct val="90000"/>
              </a:lnSpc>
              <a:spcBef>
                <a:spcPts val="1000"/>
              </a:spcBef>
              <a:spcAft>
                <a:spcPts val="0"/>
              </a:spcAft>
              <a:buSzPts val="1600"/>
              <a:buFont typeface="Noto Sans Symbols"/>
              <a:buChar char="►"/>
            </a:pPr>
            <a:r>
              <a:rPr lang="en-US" dirty="0">
                <a:solidFill>
                  <a:schemeClr val="tx1"/>
                </a:solidFill>
              </a:rPr>
              <a:t>79833 – ALONSO LEANDRO</a:t>
            </a:r>
            <a:endParaRPr dirty="0">
              <a:solidFill>
                <a:schemeClr val="tx1"/>
              </a:solidFill>
            </a:endParaRPr>
          </a:p>
          <a:p>
            <a:pPr marL="0" lvl="0" indent="-101600" algn="l" rtl="0">
              <a:lnSpc>
                <a:spcPct val="90000"/>
              </a:lnSpc>
              <a:spcBef>
                <a:spcPts val="1000"/>
              </a:spcBef>
              <a:spcAft>
                <a:spcPts val="0"/>
              </a:spcAft>
              <a:buSzPts val="1600"/>
              <a:buFont typeface="Noto Sans Symbols"/>
              <a:buChar char="►"/>
            </a:pPr>
            <a:r>
              <a:rPr lang="en-US" dirty="0">
                <a:solidFill>
                  <a:schemeClr val="tx1"/>
                </a:solidFill>
              </a:rPr>
              <a:t>55177 - SOLTERMAN FEDERICO</a:t>
            </a:r>
            <a:endParaRPr dirty="0">
              <a:solidFill>
                <a:schemeClr val="tx1"/>
              </a:solidFill>
            </a:endParaRPr>
          </a:p>
          <a:p>
            <a:pPr marL="0" lvl="0" indent="-101600" algn="l" rtl="0">
              <a:lnSpc>
                <a:spcPct val="90000"/>
              </a:lnSpc>
              <a:spcBef>
                <a:spcPts val="1000"/>
              </a:spcBef>
              <a:spcAft>
                <a:spcPts val="0"/>
              </a:spcAft>
              <a:buSzPts val="1600"/>
              <a:buFont typeface="Noto Sans Symbols"/>
              <a:buChar char="►"/>
            </a:pPr>
            <a:r>
              <a:rPr lang="en-US" dirty="0">
                <a:solidFill>
                  <a:schemeClr val="tx1"/>
                </a:solidFill>
              </a:rPr>
              <a:t>57572 - AMADO MARCO</a:t>
            </a:r>
            <a:endParaRPr dirty="0">
              <a:solidFill>
                <a:schemeClr val="tx1"/>
              </a:solidFill>
            </a:endParaRPr>
          </a:p>
        </p:txBody>
      </p:sp>
      <p:pic>
        <p:nvPicPr>
          <p:cNvPr id="157" name="Google Shape;157;p1"/>
          <p:cNvPicPr preferRelativeResize="0"/>
          <p:nvPr/>
        </p:nvPicPr>
        <p:blipFill rotWithShape="1">
          <a:blip r:embed="rId8">
            <a:alphaModFix/>
          </a:blip>
          <a:srcRect l="18942" t="37601" r="18750" b="29220"/>
          <a:stretch/>
        </p:blipFill>
        <p:spPr>
          <a:xfrm>
            <a:off x="3030226" y="0"/>
            <a:ext cx="6131547" cy="1542713"/>
          </a:xfrm>
          <a:prstGeom prst="rect">
            <a:avLst/>
          </a:prstGeom>
          <a:noFill/>
          <a:ln>
            <a:noFill/>
          </a:ln>
        </p:spPr>
      </p:pic>
      <p:sp>
        <p:nvSpPr>
          <p:cNvPr id="158" name="Google Shape;158;p1"/>
          <p:cNvSpPr txBox="1"/>
          <p:nvPr/>
        </p:nvSpPr>
        <p:spPr>
          <a:xfrm>
            <a:off x="0" y="3429000"/>
            <a:ext cx="6094412" cy="34290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accent1"/>
              </a:buClr>
              <a:buSzPts val="1600"/>
              <a:buFont typeface="Noto Sans Symbols"/>
              <a:buNone/>
            </a:pPr>
            <a:endParaRPr sz="2000" b="0" i="0" u="none" strike="noStrike" cap="none" dirty="0">
              <a:solidFill>
                <a:schemeClr val="lt1"/>
              </a:solidFill>
              <a:latin typeface="Century Gothic"/>
              <a:ea typeface="Century Gothic"/>
              <a:cs typeface="Century Gothic"/>
              <a:sym typeface="Century Gothic"/>
            </a:endParaRPr>
          </a:p>
          <a:p>
            <a:pPr marL="0" marR="0" lvl="0" indent="0" algn="ctr" rtl="0">
              <a:lnSpc>
                <a:spcPct val="90000"/>
              </a:lnSpc>
              <a:spcBef>
                <a:spcPts val="1000"/>
              </a:spcBef>
              <a:spcAft>
                <a:spcPts val="0"/>
              </a:spcAft>
              <a:buClr>
                <a:schemeClr val="accent1"/>
              </a:buClr>
              <a:buSzPts val="1600"/>
              <a:buFont typeface="Noto Sans Symbols"/>
              <a:buNone/>
            </a:pPr>
            <a:r>
              <a:rPr lang="en-US" sz="2000" b="1" i="0" u="sng" strike="noStrike" cap="none" dirty="0">
                <a:solidFill>
                  <a:schemeClr val="tx1"/>
                </a:solidFill>
                <a:latin typeface="Century Gothic"/>
                <a:ea typeface="Century Gothic"/>
                <a:cs typeface="Century Gothic"/>
                <a:sym typeface="Century Gothic"/>
              </a:rPr>
              <a:t>DOCENTES:</a:t>
            </a:r>
            <a:endParaRPr dirty="0">
              <a:solidFill>
                <a:schemeClr val="tx1"/>
              </a:solidFill>
            </a:endParaRPr>
          </a:p>
          <a:p>
            <a:pPr marL="0" marR="0" lvl="0" indent="-101600" algn="l" rtl="0">
              <a:lnSpc>
                <a:spcPct val="90000"/>
              </a:lnSpc>
              <a:spcBef>
                <a:spcPts val="1000"/>
              </a:spcBef>
              <a:spcAft>
                <a:spcPts val="0"/>
              </a:spcAft>
              <a:buClr>
                <a:schemeClr val="accent1"/>
              </a:buClr>
              <a:buSzPts val="1600"/>
              <a:buFont typeface="Noto Sans Symbols"/>
              <a:buChar char="►"/>
            </a:pPr>
            <a:r>
              <a:rPr lang="en-US" sz="2000" b="0" i="0" u="none" strike="noStrike" cap="none" dirty="0">
                <a:solidFill>
                  <a:schemeClr val="tx1"/>
                </a:solidFill>
                <a:latin typeface="Century Gothic"/>
                <a:ea typeface="Century Gothic"/>
                <a:cs typeface="Century Gothic"/>
                <a:sym typeface="Century Gothic"/>
              </a:rPr>
              <a:t>ADJUNTO:  ING. LAURA COVARO</a:t>
            </a:r>
            <a:endParaRPr dirty="0">
              <a:solidFill>
                <a:schemeClr val="tx1"/>
              </a:solidFill>
            </a:endParaRPr>
          </a:p>
          <a:p>
            <a:pPr marL="0" marR="0" lvl="0" indent="-101600" algn="l" rtl="0">
              <a:lnSpc>
                <a:spcPct val="90000"/>
              </a:lnSpc>
              <a:spcBef>
                <a:spcPts val="1000"/>
              </a:spcBef>
              <a:spcAft>
                <a:spcPts val="0"/>
              </a:spcAft>
              <a:buClr>
                <a:schemeClr val="accent1"/>
              </a:buClr>
              <a:buSzPts val="1600"/>
              <a:buFont typeface="Noto Sans Symbols"/>
              <a:buChar char="►"/>
            </a:pPr>
            <a:r>
              <a:rPr lang="en-US" sz="2000" b="0" i="0" u="none" strike="noStrike" cap="none" dirty="0">
                <a:solidFill>
                  <a:schemeClr val="tx1"/>
                </a:solidFill>
                <a:latin typeface="Century Gothic"/>
                <a:ea typeface="Century Gothic"/>
                <a:cs typeface="Century Gothic"/>
                <a:sym typeface="Century Gothic"/>
              </a:rPr>
              <a:t>AUXILIARES DE TRABAJOS PRÁCTICOS:</a:t>
            </a:r>
            <a:endParaRPr dirty="0">
              <a:solidFill>
                <a:schemeClr val="tx1"/>
              </a:solidFill>
            </a:endParaRPr>
          </a:p>
          <a:p>
            <a:pPr marL="457200" marR="0" lvl="1" indent="-91440" algn="l" rtl="0">
              <a:lnSpc>
                <a:spcPct val="90000"/>
              </a:lnSpc>
              <a:spcBef>
                <a:spcPts val="1000"/>
              </a:spcBef>
              <a:spcAft>
                <a:spcPts val="0"/>
              </a:spcAft>
              <a:buClr>
                <a:schemeClr val="accent1"/>
              </a:buClr>
              <a:buSzPts val="1440"/>
              <a:buFont typeface="Noto Sans Symbols"/>
              <a:buChar char="►"/>
            </a:pPr>
            <a:r>
              <a:rPr lang="en-US" sz="1800" b="0" i="0" u="none" strike="noStrike" cap="none" dirty="0">
                <a:solidFill>
                  <a:schemeClr val="tx1"/>
                </a:solidFill>
                <a:latin typeface="Century Gothic"/>
                <a:ea typeface="Century Gothic"/>
                <a:cs typeface="Century Gothic"/>
                <a:sym typeface="Century Gothic"/>
              </a:rPr>
              <a:t>Ing Gerardo Boiero </a:t>
            </a:r>
            <a:endParaRPr dirty="0">
              <a:solidFill>
                <a:schemeClr val="tx1"/>
              </a:solidFill>
            </a:endParaRPr>
          </a:p>
          <a:p>
            <a:pPr marL="457200" marR="0" lvl="1" indent="-91440" algn="l" rtl="0">
              <a:lnSpc>
                <a:spcPct val="90000"/>
              </a:lnSpc>
              <a:spcBef>
                <a:spcPts val="1000"/>
              </a:spcBef>
              <a:spcAft>
                <a:spcPts val="0"/>
              </a:spcAft>
              <a:buClr>
                <a:schemeClr val="accent1"/>
              </a:buClr>
              <a:buSzPts val="1440"/>
              <a:buFont typeface="Noto Sans Symbols"/>
              <a:buChar char="►"/>
            </a:pPr>
            <a:r>
              <a:rPr lang="en-US" sz="1800" b="0" i="0" u="none" strike="noStrike" cap="none" dirty="0">
                <a:solidFill>
                  <a:schemeClr val="tx1"/>
                </a:solidFill>
                <a:latin typeface="Century Gothic"/>
                <a:ea typeface="Century Gothic"/>
                <a:cs typeface="Century Gothic"/>
                <a:sym typeface="Century Gothic"/>
              </a:rPr>
              <a:t> Ing. Mickaela Crespo</a:t>
            </a:r>
            <a:endParaRPr dirty="0">
              <a:solidFill>
                <a:schemeClr val="tx1"/>
              </a:solidFill>
            </a:endParaRPr>
          </a:p>
        </p:txBody>
      </p:sp>
      <p:sp>
        <p:nvSpPr>
          <p:cNvPr id="159" name="Google Shape;159;p1"/>
          <p:cNvSpPr/>
          <p:nvPr/>
        </p:nvSpPr>
        <p:spPr>
          <a:xfrm>
            <a:off x="0" y="6709906"/>
            <a:ext cx="12192000" cy="148094"/>
          </a:xfrm>
          <a:prstGeom prst="rect">
            <a:avLst/>
          </a:prstGeom>
          <a:solidFill>
            <a:srgbClr val="FF0000"/>
          </a:solidFill>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0000"/>
              </a:solidFill>
              <a:highlight>
                <a:srgbClr val="FF0000"/>
              </a:highlight>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19996"/>
                                        <p:tgtEl>
                                          <p:spTgt spid="159"/>
                                        </p:tgtEl>
                                        <p:attrNameLst>
                                          <p:attrName>ppt_x</p:attrName>
                                        </p:attrNameLst>
                                      </p:cBhvr>
                                      <p:tavLst>
                                        <p:tav tm="0">
                                          <p:val>
                                            <p:strVal val="#ppt_x"/>
                                          </p:val>
                                        </p:tav>
                                        <p:tav tm="100000">
                                          <p:val>
                                            <p:strVal val="#ppt_x-1"/>
                                          </p:val>
                                        </p:tav>
                                      </p:tavLst>
                                    </p:anim>
                                    <p:set>
                                      <p:cBhvr>
                                        <p:cTn id="7" dur="1" fill="hold">
                                          <p:stCondLst>
                                            <p:cond delay="19999"/>
                                          </p:stCondLst>
                                        </p:cTn>
                                        <p:tgtEl>
                                          <p:spTgt spid="1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lvl="0" algn="ctr">
              <a:buSzPts val="4200"/>
            </a:pPr>
            <a:r>
              <a:rPr lang="en-US" b="1" u="sng" dirty="0" err="1">
                <a:solidFill>
                  <a:schemeClr val="tx1"/>
                </a:solidFill>
              </a:rPr>
              <a:t>Eventos</a:t>
            </a:r>
            <a:r>
              <a:rPr lang="en-US" b="1" u="sng" dirty="0">
                <a:solidFill>
                  <a:schemeClr val="tx1"/>
                </a:solidFill>
              </a:rPr>
              <a:t> de Nexus</a:t>
            </a:r>
            <a:br>
              <a:rPr lang="en-US" b="1" u="sng" dirty="0">
                <a:solidFill>
                  <a:schemeClr val="tx1"/>
                </a:solidFill>
              </a:rPr>
            </a:br>
            <a:r>
              <a:rPr lang="es-AR" b="1" u="sng" dirty="0">
                <a:solidFill>
                  <a:schemeClr val="tx1"/>
                </a:solidFill>
              </a:rPr>
              <a:t>El Sprint</a:t>
            </a:r>
            <a:endParaRPr b="1" u="sng" dirty="0">
              <a:solidFill>
                <a:schemeClr val="tx1"/>
              </a:solidFill>
            </a:endParaRPr>
          </a:p>
        </p:txBody>
      </p:sp>
      <p:sp>
        <p:nvSpPr>
          <p:cNvPr id="216" name="Google Shape;216;p8"/>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spcBef>
                <a:spcPts val="0"/>
              </a:spcBef>
              <a:buSzPts val="1600"/>
              <a:buNone/>
            </a:pPr>
            <a:endParaRPr dirty="0"/>
          </a:p>
          <a:p>
            <a:pPr marL="342900" lvl="0" indent="-241300" algn="l" rtl="0">
              <a:spcBef>
                <a:spcPts val="0"/>
              </a:spcBef>
              <a:spcAft>
                <a:spcPts val="0"/>
              </a:spcAft>
              <a:buSzPts val="1600"/>
              <a:buNone/>
            </a:pPr>
            <a:endParaRPr dirty="0"/>
          </a:p>
          <a:p>
            <a:pPr marL="342900" lvl="0" indent="-241300" algn="l" rtl="0">
              <a:spcBef>
                <a:spcPts val="0"/>
              </a:spcBef>
              <a:spcAft>
                <a:spcPts val="0"/>
              </a:spcAft>
              <a:buSzPts val="1600"/>
              <a:buNone/>
            </a:pPr>
            <a:endParaRPr dirty="0"/>
          </a:p>
        </p:txBody>
      </p:sp>
      <p:sp>
        <p:nvSpPr>
          <p:cNvPr id="217" name="Google Shape;217;p8"/>
          <p:cNvSpPr/>
          <p:nvPr/>
        </p:nvSpPr>
        <p:spPr>
          <a:xfrm>
            <a:off x="0" y="6709906"/>
            <a:ext cx="12192000" cy="148094"/>
          </a:xfrm>
          <a:prstGeom prst="rect">
            <a:avLst/>
          </a:prstGeom>
          <a:solidFill>
            <a:schemeClr val="accent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5" name="Google Shape;196;p6">
            <a:extLst>
              <a:ext uri="{FF2B5EF4-FFF2-40B4-BE49-F238E27FC236}">
                <a16:creationId xmlns:a16="http://schemas.microsoft.com/office/drawing/2014/main" id="{280EBE1B-21A5-494A-A384-59BBE7F9C5E7}"/>
              </a:ext>
            </a:extLst>
          </p:cNvPr>
          <p:cNvPicPr preferRelativeResize="0"/>
          <p:nvPr/>
        </p:nvPicPr>
        <p:blipFill>
          <a:blip r:embed="rId3">
            <a:alphaModFix/>
          </a:blip>
          <a:stretch>
            <a:fillRect/>
          </a:stretch>
        </p:blipFill>
        <p:spPr>
          <a:xfrm>
            <a:off x="2277453" y="3422697"/>
            <a:ext cx="7162800" cy="1314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17"/>
                                        </p:tgtEl>
                                        <p:attrNameLst>
                                          <p:attrName>ppt_x</p:attrName>
                                        </p:attrNameLst>
                                      </p:cBhvr>
                                      <p:tavLst>
                                        <p:tav tm="0">
                                          <p:val>
                                            <p:strVal val="#ppt_x"/>
                                          </p:val>
                                        </p:tav>
                                        <p:tav tm="100000">
                                          <p:val>
                                            <p:strVal val="#ppt_x-1"/>
                                          </p:val>
                                        </p:tav>
                                      </p:tavLst>
                                    </p:anim>
                                    <p:set>
                                      <p:cBhvr>
                                        <p:cTn id="7" dur="1" fill="hold">
                                          <p:stCondLst>
                                            <p:cond delay="19999"/>
                                          </p:stCondLst>
                                        </p:cTn>
                                        <p:tgtEl>
                                          <p:spTgt spid="2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5"/>
          <p:cNvSpPr txBox="1">
            <a:spLocks noGrp="1"/>
          </p:cNvSpPr>
          <p:nvPr>
            <p:ph type="title"/>
          </p:nvPr>
        </p:nvSpPr>
        <p:spPr>
          <a:xfrm>
            <a:off x="646111" y="425008"/>
            <a:ext cx="9404723" cy="1400530"/>
          </a:xfrm>
          <a:prstGeom prst="rect">
            <a:avLst/>
          </a:prstGeom>
          <a:noFill/>
          <a:ln>
            <a:noFill/>
          </a:ln>
        </p:spPr>
        <p:txBody>
          <a:bodyPr spcFirstLastPara="1" wrap="square" lIns="91425" tIns="45700" rIns="91425" bIns="45700" anchor="t" anchorCtr="0">
            <a:noAutofit/>
          </a:bodyPr>
          <a:lstStyle/>
          <a:p>
            <a:pPr lvl="0" algn="ctr">
              <a:buSzPts val="4200"/>
            </a:pPr>
            <a:r>
              <a:rPr lang="en-US" b="1" u="sng" dirty="0" err="1">
                <a:solidFill>
                  <a:schemeClr val="tx1"/>
                </a:solidFill>
              </a:rPr>
              <a:t>Eventos</a:t>
            </a:r>
            <a:r>
              <a:rPr lang="en-US" b="1" u="sng" dirty="0">
                <a:solidFill>
                  <a:schemeClr val="tx1"/>
                </a:solidFill>
              </a:rPr>
              <a:t> de Nexus</a:t>
            </a:r>
            <a:br>
              <a:rPr lang="es-AR" b="1" u="sng" dirty="0">
                <a:solidFill>
                  <a:schemeClr val="tx1"/>
                </a:solidFill>
              </a:rPr>
            </a:br>
            <a:r>
              <a:rPr lang="es-AR" b="1" u="sng" dirty="0">
                <a:solidFill>
                  <a:schemeClr val="tx1"/>
                </a:solidFill>
              </a:rPr>
              <a:t>Refinamiento Entre Equipos</a:t>
            </a:r>
            <a:endParaRPr b="1" u="sng" dirty="0">
              <a:solidFill>
                <a:schemeClr val="tx1"/>
              </a:solidFill>
            </a:endParaRPr>
          </a:p>
        </p:txBody>
      </p:sp>
      <p:sp>
        <p:nvSpPr>
          <p:cNvPr id="265" name="Google Shape;265;p15"/>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spcBef>
                <a:spcPts val="0"/>
              </a:spcBef>
              <a:buSzPts val="1600"/>
              <a:buNone/>
            </a:pPr>
            <a:endParaRPr dirty="0"/>
          </a:p>
        </p:txBody>
      </p:sp>
      <p:sp>
        <p:nvSpPr>
          <p:cNvPr id="266" name="Google Shape;266;p15"/>
          <p:cNvSpPr/>
          <p:nvPr/>
        </p:nvSpPr>
        <p:spPr>
          <a:xfrm>
            <a:off x="0" y="6709906"/>
            <a:ext cx="12192000" cy="148094"/>
          </a:xfrm>
          <a:prstGeom prst="rect">
            <a:avLst/>
          </a:prstGeom>
          <a:solidFill>
            <a:schemeClr val="tx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03191AC5-BFF0-4D2C-B967-59327BBB5052}"/>
              </a:ext>
            </a:extLst>
          </p:cNvPr>
          <p:cNvPicPr>
            <a:picLocks noChangeAspect="1"/>
          </p:cNvPicPr>
          <p:nvPr/>
        </p:nvPicPr>
        <p:blipFill>
          <a:blip r:embed="rId3"/>
          <a:stretch>
            <a:fillRect/>
          </a:stretch>
        </p:blipFill>
        <p:spPr>
          <a:xfrm>
            <a:off x="0" y="2052918"/>
            <a:ext cx="6096000" cy="4656988"/>
          </a:xfrm>
          <a:prstGeom prst="rect">
            <a:avLst/>
          </a:prstGeom>
        </p:spPr>
      </p:pic>
      <p:pic>
        <p:nvPicPr>
          <p:cNvPr id="5" name="Imagen 4">
            <a:extLst>
              <a:ext uri="{FF2B5EF4-FFF2-40B4-BE49-F238E27FC236}">
                <a16:creationId xmlns:a16="http://schemas.microsoft.com/office/drawing/2014/main" id="{DF5BDD28-AAF5-44DC-994F-D2FAD48A0AB3}"/>
              </a:ext>
            </a:extLst>
          </p:cNvPr>
          <p:cNvPicPr>
            <a:picLocks noChangeAspect="1"/>
          </p:cNvPicPr>
          <p:nvPr/>
        </p:nvPicPr>
        <p:blipFill>
          <a:blip r:embed="rId4"/>
          <a:stretch>
            <a:fillRect/>
          </a:stretch>
        </p:blipFill>
        <p:spPr>
          <a:xfrm>
            <a:off x="6096000" y="2052918"/>
            <a:ext cx="6096000" cy="46569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66"/>
                                        </p:tgtEl>
                                        <p:attrNameLst>
                                          <p:attrName>ppt_x</p:attrName>
                                        </p:attrNameLst>
                                      </p:cBhvr>
                                      <p:tavLst>
                                        <p:tav tm="0">
                                          <p:val>
                                            <p:strVal val="#ppt_x"/>
                                          </p:val>
                                        </p:tav>
                                        <p:tav tm="100000">
                                          <p:val>
                                            <p:strVal val="#ppt_x-1"/>
                                          </p:val>
                                        </p:tav>
                                      </p:tavLst>
                                    </p:anim>
                                    <p:set>
                                      <p:cBhvr>
                                        <p:cTn id="7" dur="1" fill="hold">
                                          <p:stCondLst>
                                            <p:cond delay="19999"/>
                                          </p:stCondLst>
                                        </p:cTn>
                                        <p:tgtEl>
                                          <p:spTgt spid="2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lvl="0" algn="ctr">
              <a:buSzPts val="4200"/>
            </a:pPr>
            <a:r>
              <a:rPr lang="en-US" b="1" u="sng" dirty="0" err="1">
                <a:solidFill>
                  <a:schemeClr val="tx1"/>
                </a:solidFill>
              </a:rPr>
              <a:t>Eventos</a:t>
            </a:r>
            <a:r>
              <a:rPr lang="en-US" b="1" u="sng" dirty="0">
                <a:solidFill>
                  <a:schemeClr val="tx1"/>
                </a:solidFill>
              </a:rPr>
              <a:t> de Nexus</a:t>
            </a:r>
            <a:br>
              <a:rPr lang="es-AR" b="1" u="sng" dirty="0">
                <a:solidFill>
                  <a:schemeClr val="tx1"/>
                </a:solidFill>
              </a:rPr>
            </a:br>
            <a:r>
              <a:rPr lang="es-AR" b="1" u="sng" dirty="0">
                <a:solidFill>
                  <a:schemeClr val="tx1"/>
                </a:solidFill>
              </a:rPr>
              <a:t>Nexus Sprint Planning</a:t>
            </a:r>
            <a:endParaRPr b="1" u="sng" dirty="0">
              <a:solidFill>
                <a:schemeClr val="tx1"/>
              </a:solidFill>
            </a:endParaRPr>
          </a:p>
        </p:txBody>
      </p:sp>
      <p:sp>
        <p:nvSpPr>
          <p:cNvPr id="272" name="Google Shape;272;p16"/>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spcBef>
                <a:spcPts val="0"/>
              </a:spcBef>
              <a:buSzPts val="1600"/>
              <a:buNone/>
            </a:pPr>
            <a:endParaRPr dirty="0"/>
          </a:p>
        </p:txBody>
      </p:sp>
      <p:sp>
        <p:nvSpPr>
          <p:cNvPr id="273" name="Google Shape;273;p16"/>
          <p:cNvSpPr/>
          <p:nvPr/>
        </p:nvSpPr>
        <p:spPr>
          <a:xfrm>
            <a:off x="0" y="6709906"/>
            <a:ext cx="12192000" cy="148094"/>
          </a:xfrm>
          <a:prstGeom prst="rect">
            <a:avLst/>
          </a:prstGeom>
          <a:solidFill>
            <a:schemeClr val="tx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73"/>
                                        </p:tgtEl>
                                        <p:attrNameLst>
                                          <p:attrName>ppt_x</p:attrName>
                                        </p:attrNameLst>
                                      </p:cBhvr>
                                      <p:tavLst>
                                        <p:tav tm="0">
                                          <p:val>
                                            <p:strVal val="#ppt_x"/>
                                          </p:val>
                                        </p:tav>
                                        <p:tav tm="100000">
                                          <p:val>
                                            <p:strVal val="#ppt_x-1"/>
                                          </p:val>
                                        </p:tav>
                                      </p:tavLst>
                                    </p:anim>
                                    <p:set>
                                      <p:cBhvr>
                                        <p:cTn id="7" dur="1" fill="hold">
                                          <p:stCondLst>
                                            <p:cond delay="19999"/>
                                          </p:stCondLst>
                                        </p:cTn>
                                        <p:tgtEl>
                                          <p:spTgt spid="2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5" name="Imagen 4">
            <a:extLst>
              <a:ext uri="{FF2B5EF4-FFF2-40B4-BE49-F238E27FC236}">
                <a16:creationId xmlns:a16="http://schemas.microsoft.com/office/drawing/2014/main" id="{4722F57D-95E1-41F3-B1DD-CC1322559B58}"/>
              </a:ext>
            </a:extLst>
          </p:cNvPr>
          <p:cNvPicPr>
            <a:picLocks noChangeAspect="1"/>
          </p:cNvPicPr>
          <p:nvPr/>
        </p:nvPicPr>
        <p:blipFill>
          <a:blip r:embed="rId3"/>
          <a:stretch>
            <a:fillRect/>
          </a:stretch>
        </p:blipFill>
        <p:spPr>
          <a:xfrm>
            <a:off x="6095999" y="2052917"/>
            <a:ext cx="6096001" cy="4656988"/>
          </a:xfrm>
          <a:prstGeom prst="rect">
            <a:avLst/>
          </a:prstGeom>
        </p:spPr>
      </p:pic>
      <p:pic>
        <p:nvPicPr>
          <p:cNvPr id="3" name="Imagen 2">
            <a:extLst>
              <a:ext uri="{FF2B5EF4-FFF2-40B4-BE49-F238E27FC236}">
                <a16:creationId xmlns:a16="http://schemas.microsoft.com/office/drawing/2014/main" id="{2077A41F-721B-4324-B3BD-11FA16083190}"/>
              </a:ext>
            </a:extLst>
          </p:cNvPr>
          <p:cNvPicPr>
            <a:picLocks noChangeAspect="1"/>
          </p:cNvPicPr>
          <p:nvPr/>
        </p:nvPicPr>
        <p:blipFill rotWithShape="1">
          <a:blip r:embed="rId4"/>
          <a:srcRect r="50000"/>
          <a:stretch/>
        </p:blipFill>
        <p:spPr>
          <a:xfrm>
            <a:off x="1" y="2052919"/>
            <a:ext cx="6095999" cy="4656988"/>
          </a:xfrm>
          <a:prstGeom prst="rect">
            <a:avLst/>
          </a:prstGeom>
        </p:spPr>
      </p:pic>
      <p:sp>
        <p:nvSpPr>
          <p:cNvPr id="278" name="Google Shape;278;p17"/>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lvl="0" algn="ctr">
              <a:buSzPts val="4200"/>
            </a:pPr>
            <a:r>
              <a:rPr lang="en-US" b="1" u="sng" dirty="0" err="1">
                <a:solidFill>
                  <a:schemeClr val="tx1"/>
                </a:solidFill>
              </a:rPr>
              <a:t>Eventos</a:t>
            </a:r>
            <a:r>
              <a:rPr lang="en-US" b="1" u="sng" dirty="0">
                <a:solidFill>
                  <a:schemeClr val="tx1"/>
                </a:solidFill>
              </a:rPr>
              <a:t> de Nexus</a:t>
            </a:r>
            <a:br>
              <a:rPr lang="es-AR" b="1" u="sng" dirty="0">
                <a:solidFill>
                  <a:schemeClr val="tx1"/>
                </a:solidFill>
              </a:rPr>
            </a:br>
            <a:r>
              <a:rPr lang="es-AR" b="1" u="sng" dirty="0">
                <a:solidFill>
                  <a:schemeClr val="tx1"/>
                </a:solidFill>
              </a:rPr>
              <a:t>Nexus Daily Scrum </a:t>
            </a:r>
            <a:endParaRPr b="1" u="sng" dirty="0">
              <a:solidFill>
                <a:schemeClr val="tx1"/>
              </a:solidFill>
            </a:endParaRPr>
          </a:p>
        </p:txBody>
      </p:sp>
      <p:sp>
        <p:nvSpPr>
          <p:cNvPr id="279" name="Google Shape;279;p17"/>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spcBef>
                <a:spcPts val="0"/>
              </a:spcBef>
              <a:buSzPts val="1600"/>
              <a:buNone/>
            </a:pPr>
            <a:endParaRPr dirty="0"/>
          </a:p>
        </p:txBody>
      </p:sp>
      <p:sp>
        <p:nvSpPr>
          <p:cNvPr id="280" name="Google Shape;280;p17"/>
          <p:cNvSpPr/>
          <p:nvPr/>
        </p:nvSpPr>
        <p:spPr>
          <a:xfrm>
            <a:off x="0" y="6709906"/>
            <a:ext cx="12192000" cy="148094"/>
          </a:xfrm>
          <a:prstGeom prst="rect">
            <a:avLst/>
          </a:prstGeom>
          <a:solidFill>
            <a:schemeClr val="tx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cxnSp>
        <p:nvCxnSpPr>
          <p:cNvPr id="7" name="Conector recto 6">
            <a:extLst>
              <a:ext uri="{FF2B5EF4-FFF2-40B4-BE49-F238E27FC236}">
                <a16:creationId xmlns:a16="http://schemas.microsoft.com/office/drawing/2014/main" id="{A7BF722C-F19B-4C2E-A5C1-F8C7E543DB93}"/>
              </a:ext>
            </a:extLst>
          </p:cNvPr>
          <p:cNvCxnSpPr/>
          <p:nvPr/>
        </p:nvCxnSpPr>
        <p:spPr>
          <a:xfrm>
            <a:off x="0" y="2052917"/>
            <a:ext cx="6095999" cy="4656988"/>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1" name="Conector recto 10">
            <a:extLst>
              <a:ext uri="{FF2B5EF4-FFF2-40B4-BE49-F238E27FC236}">
                <a16:creationId xmlns:a16="http://schemas.microsoft.com/office/drawing/2014/main" id="{90E549A1-3574-4E64-9403-470706717CB4}"/>
              </a:ext>
            </a:extLst>
          </p:cNvPr>
          <p:cNvCxnSpPr>
            <a:cxnSpLocks/>
          </p:cNvCxnSpPr>
          <p:nvPr/>
        </p:nvCxnSpPr>
        <p:spPr>
          <a:xfrm flipV="1">
            <a:off x="0" y="2052916"/>
            <a:ext cx="6096000" cy="465698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80"/>
                                        </p:tgtEl>
                                        <p:attrNameLst>
                                          <p:attrName>ppt_x</p:attrName>
                                        </p:attrNameLst>
                                      </p:cBhvr>
                                      <p:tavLst>
                                        <p:tav tm="0">
                                          <p:val>
                                            <p:strVal val="#ppt_x"/>
                                          </p:val>
                                        </p:tav>
                                        <p:tav tm="100000">
                                          <p:val>
                                            <p:strVal val="#ppt_x-1"/>
                                          </p:val>
                                        </p:tav>
                                      </p:tavLst>
                                    </p:anim>
                                    <p:set>
                                      <p:cBhvr>
                                        <p:cTn id="7" dur="1" fill="hold">
                                          <p:stCondLst>
                                            <p:cond delay="19999"/>
                                          </p:stCondLst>
                                        </p:cTn>
                                        <p:tgtEl>
                                          <p:spTgt spid="2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lvl="0" algn="ctr">
              <a:buSzPts val="4200"/>
            </a:pPr>
            <a:r>
              <a:rPr lang="en-US" b="1" u="sng" dirty="0" err="1">
                <a:solidFill>
                  <a:schemeClr val="tx1"/>
                </a:solidFill>
              </a:rPr>
              <a:t>Eventos</a:t>
            </a:r>
            <a:r>
              <a:rPr lang="en-US" b="1" u="sng" dirty="0">
                <a:solidFill>
                  <a:schemeClr val="tx1"/>
                </a:solidFill>
              </a:rPr>
              <a:t> de Nexus</a:t>
            </a:r>
            <a:br>
              <a:rPr lang="es-AR" b="1" u="sng" dirty="0">
                <a:solidFill>
                  <a:schemeClr val="tx1"/>
                </a:solidFill>
              </a:rPr>
            </a:br>
            <a:r>
              <a:rPr lang="es-AR" b="1" u="sng" dirty="0">
                <a:solidFill>
                  <a:schemeClr val="tx1"/>
                </a:solidFill>
              </a:rPr>
              <a:t>Nexus Sprint Review</a:t>
            </a:r>
            <a:endParaRPr b="1" u="sng" dirty="0">
              <a:solidFill>
                <a:schemeClr val="tx1"/>
              </a:solidFill>
            </a:endParaRPr>
          </a:p>
        </p:txBody>
      </p:sp>
      <p:sp>
        <p:nvSpPr>
          <p:cNvPr id="286" name="Google Shape;286;p18"/>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spcBef>
                <a:spcPts val="0"/>
              </a:spcBef>
              <a:buSzPts val="1600"/>
              <a:buNone/>
            </a:pPr>
            <a:endParaRPr dirty="0"/>
          </a:p>
        </p:txBody>
      </p:sp>
      <p:sp>
        <p:nvSpPr>
          <p:cNvPr id="287" name="Google Shape;287;p18"/>
          <p:cNvSpPr/>
          <p:nvPr/>
        </p:nvSpPr>
        <p:spPr>
          <a:xfrm>
            <a:off x="0" y="6709906"/>
            <a:ext cx="12192000" cy="148094"/>
          </a:xfrm>
          <a:prstGeom prst="rect">
            <a:avLst/>
          </a:prstGeom>
          <a:solidFill>
            <a:schemeClr val="tx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CD2E9B92-C09C-45C5-A2ED-E1EB398A1C73}"/>
              </a:ext>
            </a:extLst>
          </p:cNvPr>
          <p:cNvPicPr>
            <a:picLocks noChangeAspect="1"/>
          </p:cNvPicPr>
          <p:nvPr/>
        </p:nvPicPr>
        <p:blipFill>
          <a:blip r:embed="rId3"/>
          <a:stretch>
            <a:fillRect/>
          </a:stretch>
        </p:blipFill>
        <p:spPr>
          <a:xfrm>
            <a:off x="1103312" y="2052918"/>
            <a:ext cx="4992688" cy="419548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87"/>
                                        </p:tgtEl>
                                        <p:attrNameLst>
                                          <p:attrName>ppt_x</p:attrName>
                                        </p:attrNameLst>
                                      </p:cBhvr>
                                      <p:tavLst>
                                        <p:tav tm="0">
                                          <p:val>
                                            <p:strVal val="#ppt_x"/>
                                          </p:val>
                                        </p:tav>
                                        <p:tav tm="100000">
                                          <p:val>
                                            <p:strVal val="#ppt_x-1"/>
                                          </p:val>
                                        </p:tav>
                                      </p:tavLst>
                                    </p:anim>
                                    <p:set>
                                      <p:cBhvr>
                                        <p:cTn id="7" dur="1" fill="hold">
                                          <p:stCondLst>
                                            <p:cond delay="19999"/>
                                          </p:stCondLst>
                                        </p:cTn>
                                        <p:tgtEl>
                                          <p:spTgt spid="2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lvl="0" algn="ctr">
              <a:buSzPts val="4200"/>
            </a:pPr>
            <a:r>
              <a:rPr lang="en-US" b="1" u="sng" dirty="0" err="1">
                <a:solidFill>
                  <a:schemeClr val="tx1"/>
                </a:solidFill>
              </a:rPr>
              <a:t>Eventos</a:t>
            </a:r>
            <a:r>
              <a:rPr lang="en-US" b="1" u="sng" dirty="0">
                <a:solidFill>
                  <a:schemeClr val="tx1"/>
                </a:solidFill>
              </a:rPr>
              <a:t> de Nexus</a:t>
            </a:r>
            <a:br>
              <a:rPr lang="es-AR" b="1" u="sng" dirty="0">
                <a:solidFill>
                  <a:schemeClr val="tx1"/>
                </a:solidFill>
              </a:rPr>
            </a:br>
            <a:r>
              <a:rPr lang="es-AR" b="1" u="sng" dirty="0">
                <a:solidFill>
                  <a:schemeClr val="tx1"/>
                </a:solidFill>
              </a:rPr>
              <a:t>Nexus Sprint Retrospective</a:t>
            </a:r>
            <a:endParaRPr b="1" u="sng" dirty="0">
              <a:solidFill>
                <a:schemeClr val="tx1"/>
              </a:solidFill>
            </a:endParaRPr>
          </a:p>
        </p:txBody>
      </p:sp>
      <p:sp>
        <p:nvSpPr>
          <p:cNvPr id="293" name="Google Shape;293;p19"/>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spcBef>
                <a:spcPts val="0"/>
              </a:spcBef>
              <a:buSzPts val="1600"/>
              <a:buNone/>
            </a:pPr>
            <a:endParaRPr dirty="0"/>
          </a:p>
        </p:txBody>
      </p:sp>
      <p:sp>
        <p:nvSpPr>
          <p:cNvPr id="294" name="Google Shape;294;p19"/>
          <p:cNvSpPr/>
          <p:nvPr/>
        </p:nvSpPr>
        <p:spPr>
          <a:xfrm>
            <a:off x="0" y="6709906"/>
            <a:ext cx="12192000" cy="148094"/>
          </a:xfrm>
          <a:prstGeom prst="rect">
            <a:avLst/>
          </a:prstGeom>
          <a:solidFill>
            <a:schemeClr val="tx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B4FAA806-2754-4C41-9F6B-FF9C1243B941}"/>
              </a:ext>
            </a:extLst>
          </p:cNvPr>
          <p:cNvPicPr>
            <a:picLocks noChangeAspect="1"/>
          </p:cNvPicPr>
          <p:nvPr/>
        </p:nvPicPr>
        <p:blipFill rotWithShape="1">
          <a:blip r:embed="rId3"/>
          <a:srcRect t="18095" b="24487"/>
          <a:stretch/>
        </p:blipFill>
        <p:spPr>
          <a:xfrm>
            <a:off x="0" y="2052918"/>
            <a:ext cx="6096000" cy="4656988"/>
          </a:xfrm>
          <a:prstGeom prst="rect">
            <a:avLst/>
          </a:prstGeom>
        </p:spPr>
      </p:pic>
      <p:pic>
        <p:nvPicPr>
          <p:cNvPr id="5" name="Imagen 4">
            <a:extLst>
              <a:ext uri="{FF2B5EF4-FFF2-40B4-BE49-F238E27FC236}">
                <a16:creationId xmlns:a16="http://schemas.microsoft.com/office/drawing/2014/main" id="{71319CFB-271A-4E81-92F5-5A4FD5A915E8}"/>
              </a:ext>
            </a:extLst>
          </p:cNvPr>
          <p:cNvPicPr>
            <a:picLocks noChangeAspect="1"/>
          </p:cNvPicPr>
          <p:nvPr/>
        </p:nvPicPr>
        <p:blipFill>
          <a:blip r:embed="rId4"/>
          <a:stretch>
            <a:fillRect/>
          </a:stretch>
        </p:blipFill>
        <p:spPr>
          <a:xfrm>
            <a:off x="6095999" y="2052918"/>
            <a:ext cx="6095999" cy="46569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94"/>
                                        </p:tgtEl>
                                        <p:attrNameLst>
                                          <p:attrName>ppt_x</p:attrName>
                                        </p:attrNameLst>
                                      </p:cBhvr>
                                      <p:tavLst>
                                        <p:tav tm="0">
                                          <p:val>
                                            <p:strVal val="#ppt_x"/>
                                          </p:val>
                                        </p:tav>
                                        <p:tav tm="100000">
                                          <p:val>
                                            <p:strVal val="#ppt_x-1"/>
                                          </p:val>
                                        </p:tav>
                                      </p:tavLst>
                                    </p:anim>
                                    <p:set>
                                      <p:cBhvr>
                                        <p:cTn id="7" dur="1" fill="hold">
                                          <p:stCondLst>
                                            <p:cond delay="19999"/>
                                          </p:stCondLst>
                                        </p:cTn>
                                        <p:tgtEl>
                                          <p:spTgt spid="2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6"/>
          <p:cNvSpPr txBox="1">
            <a:spLocks noGrp="1"/>
          </p:cNvSpPr>
          <p:nvPr>
            <p:ph type="title"/>
          </p:nvPr>
        </p:nvSpPr>
        <p:spPr>
          <a:xfrm>
            <a:off x="534161" y="107418"/>
            <a:ext cx="9404700" cy="1400400"/>
          </a:xfrm>
          <a:prstGeom prst="rect">
            <a:avLst/>
          </a:prstGeom>
          <a:noFill/>
          <a:ln>
            <a:noFill/>
          </a:ln>
        </p:spPr>
        <p:txBody>
          <a:bodyPr spcFirstLastPara="1" wrap="square" lIns="91425" tIns="45700" rIns="91425" bIns="45700" anchor="t" anchorCtr="0">
            <a:noAutofit/>
          </a:bodyPr>
          <a:lstStyle/>
          <a:p>
            <a:pPr algn="ctr">
              <a:buSzPts val="4200"/>
            </a:pPr>
            <a:r>
              <a:rPr lang="es-AR" b="1" u="sng" dirty="0">
                <a:solidFill>
                  <a:schemeClr val="tx1"/>
                </a:solidFill>
              </a:rPr>
              <a:t>Artefactos y compromisos</a:t>
            </a:r>
            <a:br>
              <a:rPr lang="es-AR" b="1" u="sng" dirty="0">
                <a:solidFill>
                  <a:schemeClr val="tx1"/>
                </a:solidFill>
              </a:rPr>
            </a:br>
            <a:r>
              <a:rPr lang="es-AR" b="1" u="sng" dirty="0">
                <a:solidFill>
                  <a:schemeClr val="tx1"/>
                </a:solidFill>
              </a:rPr>
              <a:t>Product Backlog</a:t>
            </a:r>
            <a:br>
              <a:rPr lang="es-AR" dirty="0"/>
            </a:br>
            <a:endParaRPr dirty="0"/>
          </a:p>
        </p:txBody>
      </p:sp>
      <p:sp>
        <p:nvSpPr>
          <p:cNvPr id="194" name="Google Shape;194;p6"/>
          <p:cNvSpPr txBox="1">
            <a:spLocks noGrp="1"/>
          </p:cNvSpPr>
          <p:nvPr>
            <p:ph type="body" idx="1"/>
          </p:nvPr>
        </p:nvSpPr>
        <p:spPr>
          <a:xfrm>
            <a:off x="1103300" y="913200"/>
            <a:ext cx="8946600" cy="5335200"/>
          </a:xfrm>
          <a:prstGeom prst="rect">
            <a:avLst/>
          </a:prstGeom>
          <a:noFill/>
          <a:ln>
            <a:noFill/>
          </a:ln>
        </p:spPr>
        <p:txBody>
          <a:bodyPr spcFirstLastPara="1" wrap="square" lIns="91425" tIns="45700" rIns="91425" bIns="45700" anchor="t" anchorCtr="0">
            <a:normAutofit/>
          </a:bodyPr>
          <a:lstStyle/>
          <a:p>
            <a:pPr marL="0" lvl="0" indent="0">
              <a:spcBef>
                <a:spcPts val="0"/>
              </a:spcBef>
              <a:buClr>
                <a:schemeClr val="dk1"/>
              </a:buClr>
              <a:buSzPts val="1100"/>
              <a:buNone/>
            </a:pPr>
            <a:r>
              <a:rPr lang="en-US" dirty="0"/>
              <a:t>	</a:t>
            </a:r>
            <a:endParaRPr dirty="0"/>
          </a:p>
        </p:txBody>
      </p:sp>
      <p:sp>
        <p:nvSpPr>
          <p:cNvPr id="195" name="Google Shape;195;p6"/>
          <p:cNvSpPr/>
          <p:nvPr/>
        </p:nvSpPr>
        <p:spPr>
          <a:xfrm>
            <a:off x="0" y="6709906"/>
            <a:ext cx="12192000" cy="148094"/>
          </a:xfrm>
          <a:prstGeom prst="rect">
            <a:avLst/>
          </a:prstGeom>
          <a:solidFill>
            <a:srgbClr val="00B0F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195"/>
                                        </p:tgtEl>
                                        <p:attrNameLst>
                                          <p:attrName>ppt_x</p:attrName>
                                        </p:attrNameLst>
                                      </p:cBhvr>
                                      <p:tavLst>
                                        <p:tav tm="0">
                                          <p:val>
                                            <p:strVal val="#ppt_x"/>
                                          </p:val>
                                        </p:tav>
                                        <p:tav tm="100000">
                                          <p:val>
                                            <p:strVal val="#ppt_x-1"/>
                                          </p:val>
                                        </p:tav>
                                      </p:tavLst>
                                    </p:anim>
                                    <p:set>
                                      <p:cBhvr>
                                        <p:cTn id="7" dur="1" fill="hold">
                                          <p:stCondLst>
                                            <p:cond delay="19999"/>
                                          </p:stCondLst>
                                        </p:cTn>
                                        <p:tgtEl>
                                          <p:spTgt spid="1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0"/>
          <p:cNvSpPr txBox="1">
            <a:spLocks noGrp="1"/>
          </p:cNvSpPr>
          <p:nvPr>
            <p:ph type="title"/>
          </p:nvPr>
        </p:nvSpPr>
        <p:spPr>
          <a:xfrm>
            <a:off x="934857" y="65889"/>
            <a:ext cx="9404700" cy="1087322"/>
          </a:xfrm>
          <a:prstGeom prst="rect">
            <a:avLst/>
          </a:prstGeom>
          <a:noFill/>
          <a:ln>
            <a:noFill/>
          </a:ln>
        </p:spPr>
        <p:txBody>
          <a:bodyPr spcFirstLastPara="1" wrap="square" lIns="91425" tIns="45700" rIns="91425" bIns="45700" anchor="t" anchorCtr="0">
            <a:noAutofit/>
          </a:bodyPr>
          <a:lstStyle/>
          <a:p>
            <a:pPr lvl="0" algn="ctr">
              <a:buSzPts val="4200"/>
            </a:pPr>
            <a:r>
              <a:rPr lang="es-AR" b="1" u="sng" dirty="0">
                <a:solidFill>
                  <a:schemeClr val="tx1"/>
                </a:solidFill>
              </a:rPr>
              <a:t>Artefactos y compromisos</a:t>
            </a:r>
            <a:br>
              <a:rPr lang="es-AR" b="1" u="sng" dirty="0">
                <a:solidFill>
                  <a:schemeClr val="tx1"/>
                </a:solidFill>
              </a:rPr>
            </a:br>
            <a:r>
              <a:rPr lang="es-AR" b="1" u="sng" dirty="0">
                <a:solidFill>
                  <a:schemeClr val="tx1"/>
                </a:solidFill>
              </a:rPr>
              <a:t>Nexus Sprint Backlog</a:t>
            </a:r>
            <a:endParaRPr b="1" u="sng" dirty="0">
              <a:solidFill>
                <a:schemeClr val="tx1"/>
              </a:solidFill>
            </a:endParaRPr>
          </a:p>
        </p:txBody>
      </p:sp>
      <p:sp>
        <p:nvSpPr>
          <p:cNvPr id="230" name="Google Shape;230;p10"/>
          <p:cNvSpPr txBox="1">
            <a:spLocks noGrp="1"/>
          </p:cNvSpPr>
          <p:nvPr>
            <p:ph type="body" idx="1"/>
          </p:nvPr>
        </p:nvSpPr>
        <p:spPr>
          <a:xfrm>
            <a:off x="1103300" y="1454726"/>
            <a:ext cx="8946600" cy="4793723"/>
          </a:xfrm>
          <a:prstGeom prst="rect">
            <a:avLst/>
          </a:prstGeom>
          <a:noFill/>
          <a:ln>
            <a:noFill/>
          </a:ln>
        </p:spPr>
        <p:txBody>
          <a:bodyPr spcFirstLastPara="1" wrap="square" lIns="91425" tIns="45700" rIns="91425" bIns="45700" anchor="t" anchorCtr="0">
            <a:normAutofit/>
          </a:bodyPr>
          <a:lstStyle/>
          <a:p>
            <a:pPr marL="342900" lvl="0" indent="-241300" algn="l" rtl="0">
              <a:spcBef>
                <a:spcPts val="0"/>
              </a:spcBef>
              <a:spcAft>
                <a:spcPts val="0"/>
              </a:spcAft>
              <a:buSzPts val="1600"/>
              <a:buNone/>
            </a:pPr>
            <a:endParaRPr dirty="0"/>
          </a:p>
        </p:txBody>
      </p:sp>
      <p:sp>
        <p:nvSpPr>
          <p:cNvPr id="231" name="Google Shape;231;p10"/>
          <p:cNvSpPr/>
          <p:nvPr/>
        </p:nvSpPr>
        <p:spPr>
          <a:xfrm>
            <a:off x="0" y="6709906"/>
            <a:ext cx="12192000" cy="148094"/>
          </a:xfrm>
          <a:prstGeom prst="rect">
            <a:avLst/>
          </a:prstGeom>
          <a:solidFill>
            <a:srgbClr val="00B0F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31"/>
                                        </p:tgtEl>
                                        <p:attrNameLst>
                                          <p:attrName>ppt_x</p:attrName>
                                        </p:attrNameLst>
                                      </p:cBhvr>
                                      <p:tavLst>
                                        <p:tav tm="0">
                                          <p:val>
                                            <p:strVal val="#ppt_x"/>
                                          </p:val>
                                        </p:tav>
                                        <p:tav tm="100000">
                                          <p:val>
                                            <p:strVal val="#ppt_x-1"/>
                                          </p:val>
                                        </p:tav>
                                      </p:tavLst>
                                    </p:anim>
                                    <p:set>
                                      <p:cBhvr>
                                        <p:cTn id="7" dur="1" fill="hold">
                                          <p:stCondLst>
                                            <p:cond delay="19999"/>
                                          </p:stCondLst>
                                        </p:cTn>
                                        <p:tgtEl>
                                          <p:spTgt spid="2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9"/>
          <p:cNvSpPr txBox="1">
            <a:spLocks noGrp="1"/>
          </p:cNvSpPr>
          <p:nvPr>
            <p:ph type="title"/>
          </p:nvPr>
        </p:nvSpPr>
        <p:spPr>
          <a:xfrm>
            <a:off x="1187521" y="70110"/>
            <a:ext cx="9404700" cy="1279827"/>
          </a:xfrm>
          <a:prstGeom prst="rect">
            <a:avLst/>
          </a:prstGeom>
          <a:noFill/>
          <a:ln>
            <a:noFill/>
          </a:ln>
        </p:spPr>
        <p:txBody>
          <a:bodyPr spcFirstLastPara="1" wrap="square" lIns="91425" tIns="45700" rIns="91425" bIns="45700" anchor="t" anchorCtr="0">
            <a:noAutofit/>
          </a:bodyPr>
          <a:lstStyle/>
          <a:p>
            <a:pPr lvl="0" algn="ctr">
              <a:buClr>
                <a:schemeClr val="dk1"/>
              </a:buClr>
              <a:buSzPts val="1100"/>
            </a:pPr>
            <a:r>
              <a:rPr lang="es-AR" dirty="0"/>
              <a:t> </a:t>
            </a:r>
            <a:r>
              <a:rPr lang="es-AR" b="1" u="sng" dirty="0">
                <a:solidFill>
                  <a:schemeClr val="tx1"/>
                </a:solidFill>
              </a:rPr>
              <a:t>Artefactos y compromisos</a:t>
            </a:r>
            <a:br>
              <a:rPr lang="es-AR" b="1" u="sng" dirty="0">
                <a:solidFill>
                  <a:schemeClr val="tx1"/>
                </a:solidFill>
              </a:rPr>
            </a:br>
            <a:r>
              <a:rPr lang="es-AR" b="1" u="sng" dirty="0">
                <a:solidFill>
                  <a:schemeClr val="tx1"/>
                </a:solidFill>
              </a:rPr>
              <a:t>Integrated Increment </a:t>
            </a:r>
          </a:p>
        </p:txBody>
      </p:sp>
      <p:sp>
        <p:nvSpPr>
          <p:cNvPr id="223" name="Google Shape;223;p9"/>
          <p:cNvSpPr txBox="1">
            <a:spLocks noGrp="1"/>
          </p:cNvSpPr>
          <p:nvPr>
            <p:ph type="body" idx="1"/>
          </p:nvPr>
        </p:nvSpPr>
        <p:spPr>
          <a:xfrm>
            <a:off x="1103300" y="1349937"/>
            <a:ext cx="8946600" cy="4898400"/>
          </a:xfrm>
          <a:prstGeom prst="rect">
            <a:avLst/>
          </a:prstGeom>
          <a:noFill/>
          <a:ln>
            <a:noFill/>
          </a:ln>
        </p:spPr>
        <p:txBody>
          <a:bodyPr spcFirstLastPara="1" wrap="square" lIns="91425" tIns="45700" rIns="91425" bIns="45700" anchor="t" anchorCtr="0">
            <a:normAutofit/>
          </a:bodyPr>
          <a:lstStyle/>
          <a:p>
            <a:pPr marL="342900" lvl="0" indent="-241300">
              <a:spcBef>
                <a:spcPts val="0"/>
              </a:spcBef>
              <a:buSzPts val="1600"/>
              <a:buNone/>
            </a:pPr>
            <a:endParaRPr dirty="0"/>
          </a:p>
        </p:txBody>
      </p:sp>
      <p:sp>
        <p:nvSpPr>
          <p:cNvPr id="224" name="Google Shape;224;p9"/>
          <p:cNvSpPr/>
          <p:nvPr/>
        </p:nvSpPr>
        <p:spPr>
          <a:xfrm>
            <a:off x="0" y="6709906"/>
            <a:ext cx="12192000" cy="148094"/>
          </a:xfrm>
          <a:prstGeom prst="rect">
            <a:avLst/>
          </a:prstGeom>
          <a:solidFill>
            <a:srgbClr val="00B0F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24"/>
                                        </p:tgtEl>
                                        <p:attrNameLst>
                                          <p:attrName>ppt_x</p:attrName>
                                        </p:attrNameLst>
                                      </p:cBhvr>
                                      <p:tavLst>
                                        <p:tav tm="0">
                                          <p:val>
                                            <p:strVal val="#ppt_x"/>
                                          </p:val>
                                        </p:tav>
                                        <p:tav tm="100000">
                                          <p:val>
                                            <p:strVal val="#ppt_x-1"/>
                                          </p:val>
                                        </p:tav>
                                      </p:tavLst>
                                    </p:anim>
                                    <p:set>
                                      <p:cBhvr>
                                        <p:cTn id="7" dur="1" fill="hold">
                                          <p:stCondLst>
                                            <p:cond delay="19999"/>
                                          </p:stCondLst>
                                        </p:cTn>
                                        <p:tgtEl>
                                          <p:spTgt spid="2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lt2"/>
              </a:buClr>
              <a:buSzPts val="4200"/>
              <a:buFont typeface="Century Gothic"/>
              <a:buNone/>
            </a:pPr>
            <a:endParaRPr dirty="0"/>
          </a:p>
        </p:txBody>
      </p:sp>
      <p:sp>
        <p:nvSpPr>
          <p:cNvPr id="258" name="Google Shape;258;p14"/>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lgn="l" rtl="0">
              <a:spcBef>
                <a:spcPts val="0"/>
              </a:spcBef>
              <a:spcAft>
                <a:spcPts val="0"/>
              </a:spcAft>
              <a:buSzPts val="1600"/>
              <a:buNone/>
            </a:pPr>
            <a:endParaRPr dirty="0"/>
          </a:p>
        </p:txBody>
      </p:sp>
      <p:sp>
        <p:nvSpPr>
          <p:cNvPr id="259" name="Google Shape;259;p14"/>
          <p:cNvSpPr/>
          <p:nvPr/>
        </p:nvSpPr>
        <p:spPr>
          <a:xfrm>
            <a:off x="0" y="6709906"/>
            <a:ext cx="12192000" cy="148094"/>
          </a:xfrm>
          <a:prstGeom prst="rect">
            <a:avLst/>
          </a:prstGeom>
          <a:solidFill>
            <a:srgbClr val="00B0F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59"/>
                                        </p:tgtEl>
                                        <p:attrNameLst>
                                          <p:attrName>ppt_x</p:attrName>
                                        </p:attrNameLst>
                                      </p:cBhvr>
                                      <p:tavLst>
                                        <p:tav tm="0">
                                          <p:val>
                                            <p:strVal val="#ppt_x"/>
                                          </p:val>
                                        </p:tav>
                                        <p:tav tm="100000">
                                          <p:val>
                                            <p:strVal val="#ppt_x-1"/>
                                          </p:val>
                                        </p:tav>
                                      </p:tavLst>
                                    </p:anim>
                                    <p:set>
                                      <p:cBhvr>
                                        <p:cTn id="7" dur="1" fill="hold">
                                          <p:stCondLst>
                                            <p:cond delay="19999"/>
                                          </p:stCondLst>
                                        </p:cTn>
                                        <p:tgtEl>
                                          <p:spTgt spid="2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5" name="Imagen 4">
            <a:extLst>
              <a:ext uri="{FF2B5EF4-FFF2-40B4-BE49-F238E27FC236}">
                <a16:creationId xmlns:a16="http://schemas.microsoft.com/office/drawing/2014/main" id="{34E69BE0-F844-49BC-B6B9-FD5C702BE664}"/>
              </a:ext>
            </a:extLst>
          </p:cNvPr>
          <p:cNvPicPr>
            <a:picLocks noChangeAspect="1"/>
          </p:cNvPicPr>
          <p:nvPr/>
        </p:nvPicPr>
        <p:blipFill>
          <a:blip r:embed="rId3"/>
          <a:stretch>
            <a:fillRect/>
          </a:stretch>
        </p:blipFill>
        <p:spPr>
          <a:xfrm>
            <a:off x="0" y="1612232"/>
            <a:ext cx="4403558" cy="5097674"/>
          </a:xfrm>
          <a:prstGeom prst="rect">
            <a:avLst/>
          </a:prstGeom>
        </p:spPr>
      </p:pic>
      <p:sp>
        <p:nvSpPr>
          <p:cNvPr id="164" name="Google Shape;164;p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2"/>
              </a:buClr>
              <a:buSzPts val="4200"/>
              <a:buFont typeface="Century Gothic"/>
              <a:buNone/>
            </a:pPr>
            <a:r>
              <a:rPr lang="en-US" b="1" u="sng" dirty="0">
                <a:solidFill>
                  <a:schemeClr val="tx1"/>
                </a:solidFill>
              </a:rPr>
              <a:t>Agenda</a:t>
            </a:r>
            <a:br>
              <a:rPr lang="en-US" dirty="0"/>
            </a:br>
            <a:endParaRPr dirty="0"/>
          </a:p>
        </p:txBody>
      </p:sp>
      <p:sp>
        <p:nvSpPr>
          <p:cNvPr id="166" name="Google Shape;166;p2"/>
          <p:cNvSpPr/>
          <p:nvPr/>
        </p:nvSpPr>
        <p:spPr>
          <a:xfrm>
            <a:off x="0" y="6709906"/>
            <a:ext cx="12192000" cy="148094"/>
          </a:xfrm>
          <a:prstGeom prst="rect">
            <a:avLst/>
          </a:prstGeom>
          <a:solidFill>
            <a:srgbClr val="FF000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 name="CuadroTexto 5">
            <a:extLst>
              <a:ext uri="{FF2B5EF4-FFF2-40B4-BE49-F238E27FC236}">
                <a16:creationId xmlns:a16="http://schemas.microsoft.com/office/drawing/2014/main" id="{5991F004-B042-47F1-A6AD-DDBE525BDC17}"/>
              </a:ext>
            </a:extLst>
          </p:cNvPr>
          <p:cNvSpPr txBox="1"/>
          <p:nvPr/>
        </p:nvSpPr>
        <p:spPr>
          <a:xfrm>
            <a:off x="4403558" y="1612232"/>
            <a:ext cx="7788442" cy="5478423"/>
          </a:xfrm>
          <a:prstGeom prst="rect">
            <a:avLst/>
          </a:prstGeom>
          <a:noFill/>
        </p:spPr>
        <p:txBody>
          <a:bodyPr wrap="square" rtlCol="0">
            <a:spAutoFit/>
          </a:bodyPr>
          <a:lstStyle/>
          <a:p>
            <a:pPr lvl="1" algn="ctr"/>
            <a:r>
              <a:rPr lang="es-AR" sz="2000" b="1" u="sng" dirty="0"/>
              <a:t>Nexus</a:t>
            </a:r>
          </a:p>
          <a:p>
            <a:pPr marL="285750" lvl="1" indent="-285750">
              <a:buFont typeface="Arial" panose="020B0604020202020204" pitchFamily="34" charset="0"/>
              <a:buChar char="•"/>
            </a:pPr>
            <a:r>
              <a:rPr lang="es-AR" sz="1600" dirty="0"/>
              <a:t>Definición </a:t>
            </a:r>
          </a:p>
          <a:p>
            <a:pPr marL="285750" lvl="1" indent="-285750">
              <a:buFont typeface="Arial" panose="020B0604020202020204" pitchFamily="34" charset="0"/>
              <a:buChar char="•"/>
            </a:pPr>
            <a:r>
              <a:rPr lang="es-AR" sz="1600" dirty="0"/>
              <a:t>Teoría </a:t>
            </a:r>
          </a:p>
          <a:p>
            <a:pPr marL="285750" lvl="1" indent="-285750">
              <a:buFont typeface="Arial" panose="020B0604020202020204" pitchFamily="34" charset="0"/>
              <a:buChar char="•"/>
            </a:pPr>
            <a:r>
              <a:rPr lang="es-AR" sz="1600" dirty="0"/>
              <a:t>Marco de Trabajo </a:t>
            </a:r>
          </a:p>
          <a:p>
            <a:pPr marL="285750" lvl="1" indent="-285750">
              <a:buFont typeface="Arial" panose="020B0604020202020204" pitchFamily="34" charset="0"/>
              <a:buChar char="•"/>
            </a:pPr>
            <a:r>
              <a:rPr lang="es-AR" sz="1600" dirty="0"/>
              <a:t>Responsabilidades</a:t>
            </a:r>
          </a:p>
          <a:p>
            <a:pPr marL="285750" lvl="2" indent="-285750">
              <a:buFont typeface="Arial" panose="020B0604020202020204" pitchFamily="34" charset="0"/>
              <a:buChar char="•"/>
            </a:pPr>
            <a:r>
              <a:rPr lang="es-AR" sz="1600" dirty="0"/>
              <a:t>    Product Owner</a:t>
            </a:r>
          </a:p>
          <a:p>
            <a:pPr marL="285750" lvl="4" indent="-285750">
              <a:buFont typeface="Arial" panose="020B0604020202020204" pitchFamily="34" charset="0"/>
              <a:buChar char="•"/>
            </a:pPr>
            <a:r>
              <a:rPr lang="es-AR" sz="1600" dirty="0"/>
              <a:t>    Scrum Master    	</a:t>
            </a:r>
          </a:p>
          <a:p>
            <a:pPr marL="285750" lvl="2" indent="-285750">
              <a:buFont typeface="Arial" panose="020B0604020202020204" pitchFamily="34" charset="0"/>
              <a:buChar char="•"/>
            </a:pPr>
            <a:r>
              <a:rPr lang="es-AR" sz="1600" dirty="0"/>
              <a:t>    Uno o más Miembros del Nexus Integration Team:</a:t>
            </a:r>
          </a:p>
          <a:p>
            <a:pPr marL="285750" lvl="2" indent="-285750">
              <a:buFont typeface="Arial" panose="020B0604020202020204" pitchFamily="34" charset="0"/>
              <a:buChar char="•"/>
            </a:pPr>
            <a:r>
              <a:rPr lang="es-AR" sz="1600" dirty="0"/>
              <a:t>Eventos</a:t>
            </a:r>
          </a:p>
          <a:p>
            <a:pPr marL="285750" lvl="3" indent="-285750">
              <a:buFont typeface="Arial" panose="020B0604020202020204" pitchFamily="34" charset="0"/>
              <a:buChar char="•"/>
            </a:pPr>
            <a:r>
              <a:rPr lang="es-AR" sz="1600" dirty="0"/>
              <a:t>     Sprint</a:t>
            </a:r>
          </a:p>
          <a:p>
            <a:pPr marL="285750" lvl="3" indent="-285750">
              <a:buFont typeface="Arial" panose="020B0604020202020204" pitchFamily="34" charset="0"/>
              <a:buChar char="•"/>
            </a:pPr>
            <a:r>
              <a:rPr lang="es-AR" sz="1600" dirty="0"/>
              <a:t>     Refinamiento Entre Equipos</a:t>
            </a:r>
          </a:p>
          <a:p>
            <a:pPr marL="285750" lvl="3" indent="-285750">
              <a:buFont typeface="Arial" panose="020B0604020202020204" pitchFamily="34" charset="0"/>
              <a:buChar char="•"/>
            </a:pPr>
            <a:r>
              <a:rPr lang="es-AR" sz="1600" dirty="0"/>
              <a:t>     Nexus Sprint Planning</a:t>
            </a:r>
          </a:p>
          <a:p>
            <a:pPr marL="285750" lvl="4" indent="-285750">
              <a:buFont typeface="Arial" panose="020B0604020202020204" pitchFamily="34" charset="0"/>
              <a:buChar char="•"/>
            </a:pPr>
            <a:r>
              <a:rPr lang="es-AR" sz="1600" dirty="0"/>
              <a:t>     Nexus Daily Scrum</a:t>
            </a:r>
          </a:p>
          <a:p>
            <a:pPr marL="285750" lvl="4" indent="-285750">
              <a:buFont typeface="Arial" panose="020B0604020202020204" pitchFamily="34" charset="0"/>
              <a:buChar char="•"/>
            </a:pPr>
            <a:r>
              <a:rPr lang="es-AR" sz="1600" dirty="0"/>
              <a:t>     Nexus Sprint Review </a:t>
            </a:r>
          </a:p>
          <a:p>
            <a:pPr marL="285750" lvl="4" indent="-285750">
              <a:buFont typeface="Arial" panose="020B0604020202020204" pitchFamily="34" charset="0"/>
              <a:buChar char="•"/>
            </a:pPr>
            <a:r>
              <a:rPr lang="es-AR" sz="1600" dirty="0"/>
              <a:t>     Nexus Sprint Retrospective</a:t>
            </a:r>
          </a:p>
          <a:p>
            <a:pPr marL="285750" lvl="4" indent="-285750">
              <a:buFont typeface="Arial" panose="020B0604020202020204" pitchFamily="34" charset="0"/>
              <a:buChar char="•"/>
            </a:pPr>
            <a:r>
              <a:rPr lang="es-AR" sz="1600" dirty="0"/>
              <a:t>Artefactos y Compromisos Nexus </a:t>
            </a:r>
          </a:p>
          <a:p>
            <a:pPr marL="285750" lvl="5" indent="-285750">
              <a:buFont typeface="Arial" panose="020B0604020202020204" pitchFamily="34" charset="0"/>
              <a:buChar char="•"/>
            </a:pPr>
            <a:r>
              <a:rPr lang="es-AR" sz="1600" dirty="0"/>
              <a:t>     Product Backlog</a:t>
            </a:r>
          </a:p>
          <a:p>
            <a:pPr marL="285750" lvl="4" indent="-285750">
              <a:buFont typeface="Arial" panose="020B0604020202020204" pitchFamily="34" charset="0"/>
              <a:buChar char="•"/>
            </a:pPr>
            <a:r>
              <a:rPr lang="es-AR" sz="1600" dirty="0"/>
              <a:t>     Nexus Sprint Backlog </a:t>
            </a:r>
          </a:p>
          <a:p>
            <a:pPr marL="285750" lvl="4" indent="-285750">
              <a:buFont typeface="Arial" panose="020B0604020202020204" pitchFamily="34" charset="0"/>
              <a:buChar char="•"/>
            </a:pPr>
            <a:r>
              <a:rPr lang="es-AR" sz="1600" dirty="0"/>
              <a:t>     Integrated Increment </a:t>
            </a: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endParaRPr lang="es-AR" dirty="0"/>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166"/>
                                        </p:tgtEl>
                                        <p:attrNameLst>
                                          <p:attrName>ppt_x</p:attrName>
                                        </p:attrNameLst>
                                      </p:cBhvr>
                                      <p:tavLst>
                                        <p:tav tm="0">
                                          <p:val>
                                            <p:strVal val="#ppt_x"/>
                                          </p:val>
                                        </p:tav>
                                        <p:tav tm="100000">
                                          <p:val>
                                            <p:strVal val="#ppt_x-1"/>
                                          </p:val>
                                        </p:tav>
                                      </p:tavLst>
                                    </p:anim>
                                    <p:set>
                                      <p:cBhvr>
                                        <p:cTn id="7" dur="1" fill="hold">
                                          <p:stCondLst>
                                            <p:cond delay="19999"/>
                                          </p:stCondLst>
                                        </p:cTn>
                                        <p:tgtEl>
                                          <p:spTgt spid="1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2"/>
              </a:buClr>
              <a:buSzPts val="4200"/>
              <a:buFont typeface="Century Gothic"/>
              <a:buNone/>
            </a:pPr>
            <a:r>
              <a:rPr lang="en-US" b="1" u="sng" dirty="0">
                <a:solidFill>
                  <a:schemeClr val="tx1"/>
                </a:solidFill>
              </a:rPr>
              <a:t>Conclusion</a:t>
            </a:r>
            <a:endParaRPr b="1" u="sng" dirty="0">
              <a:solidFill>
                <a:schemeClr val="tx1"/>
              </a:solidFill>
            </a:endParaRPr>
          </a:p>
        </p:txBody>
      </p:sp>
      <p:sp>
        <p:nvSpPr>
          <p:cNvPr id="300" name="Google Shape;300;p20"/>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b="1" u="sng" dirty="0" err="1">
                <a:solidFill>
                  <a:schemeClr val="tx1"/>
                </a:solidFill>
              </a:rPr>
              <a:t>Bibliografia</a:t>
            </a:r>
            <a:endParaRPr b="1" u="sng" dirty="0">
              <a:solidFill>
                <a:schemeClr val="tx1"/>
              </a:solidFill>
            </a:endParaRPr>
          </a:p>
          <a:p>
            <a:pPr marL="342900" lvl="0" indent="-342900" algn="l" rtl="0">
              <a:spcBef>
                <a:spcPts val="1000"/>
              </a:spcBef>
              <a:spcAft>
                <a:spcPts val="0"/>
              </a:spcAft>
              <a:buSzPts val="1600"/>
              <a:buChar char="►"/>
            </a:pPr>
            <a:r>
              <a:rPr lang="en-US" b="1" u="sng" dirty="0">
                <a:solidFill>
                  <a:schemeClr val="tx1"/>
                </a:solidFill>
              </a:rPr>
              <a:t>PECHA CUCHA</a:t>
            </a:r>
            <a:endParaRPr dirty="0">
              <a:solidFill>
                <a:schemeClr val="tx1"/>
              </a:solidFill>
            </a:endParaRPr>
          </a:p>
          <a:p>
            <a:pPr marL="342900" lvl="0" indent="-342900" algn="l" rtl="0">
              <a:spcBef>
                <a:spcPts val="1000"/>
              </a:spcBef>
              <a:spcAft>
                <a:spcPts val="0"/>
              </a:spcAft>
              <a:buSzPts val="1600"/>
              <a:buChar char="►"/>
            </a:pPr>
            <a:r>
              <a:rPr lang="en-US" dirty="0">
                <a:solidFill>
                  <a:schemeClr val="tx1"/>
                </a:solidFill>
              </a:rPr>
              <a:t>20 DIAPOSITIVAS</a:t>
            </a:r>
            <a:endParaRPr dirty="0">
              <a:solidFill>
                <a:schemeClr val="tx1"/>
              </a:solidFill>
            </a:endParaRPr>
          </a:p>
          <a:p>
            <a:pPr marL="342900" lvl="0" indent="-342900" algn="l" rtl="0">
              <a:spcBef>
                <a:spcPts val="1000"/>
              </a:spcBef>
              <a:spcAft>
                <a:spcPts val="0"/>
              </a:spcAft>
              <a:buSzPts val="1600"/>
              <a:buChar char="►"/>
            </a:pPr>
            <a:r>
              <a:rPr lang="en-US" dirty="0">
                <a:solidFill>
                  <a:schemeClr val="tx1"/>
                </a:solidFill>
              </a:rPr>
              <a:t>6.40 MINUTOS</a:t>
            </a:r>
            <a:endParaRPr dirty="0">
              <a:solidFill>
                <a:schemeClr val="tx1"/>
              </a:solidFill>
            </a:endParaRPr>
          </a:p>
          <a:p>
            <a:pPr marL="342900" lvl="0" indent="-342900" algn="l" rtl="0">
              <a:spcBef>
                <a:spcPts val="1000"/>
              </a:spcBef>
              <a:spcAft>
                <a:spcPts val="0"/>
              </a:spcAft>
              <a:buSzPts val="1600"/>
              <a:buChar char="►"/>
            </a:pPr>
            <a:r>
              <a:rPr lang="en-US" dirty="0">
                <a:solidFill>
                  <a:schemeClr val="tx1"/>
                </a:solidFill>
              </a:rPr>
              <a:t>AUTOMATICO EL PASE DE DIAPOSITIVA</a:t>
            </a:r>
            <a:endParaRPr dirty="0">
              <a:solidFill>
                <a:schemeClr val="tx1"/>
              </a:solidFill>
            </a:endParaRPr>
          </a:p>
          <a:p>
            <a:pPr marL="342900" lvl="0" indent="-342900" algn="l" rtl="0">
              <a:spcBef>
                <a:spcPts val="1000"/>
              </a:spcBef>
              <a:spcAft>
                <a:spcPts val="0"/>
              </a:spcAft>
              <a:buSzPts val="1600"/>
              <a:buChar char="►"/>
            </a:pPr>
            <a:r>
              <a:rPr lang="en-US" dirty="0">
                <a:solidFill>
                  <a:schemeClr val="tx1"/>
                </a:solidFill>
              </a:rPr>
              <a:t>IMAGEN SENSILLA DE GRAN TAMAÑO</a:t>
            </a:r>
            <a:endParaRPr dirty="0">
              <a:solidFill>
                <a:schemeClr val="tx1"/>
              </a:solidFill>
            </a:endParaRPr>
          </a:p>
          <a:p>
            <a:pPr marL="342900" lvl="0" indent="-342900" algn="l" rtl="0">
              <a:spcBef>
                <a:spcPts val="1000"/>
              </a:spcBef>
              <a:spcAft>
                <a:spcPts val="0"/>
              </a:spcAft>
              <a:buSzPts val="1600"/>
              <a:buChar char="►"/>
            </a:pPr>
            <a:r>
              <a:rPr lang="en-US" dirty="0">
                <a:solidFill>
                  <a:schemeClr val="tx1"/>
                </a:solidFill>
              </a:rPr>
              <a:t>SE PUEDE REPETIR IMAGEN</a:t>
            </a:r>
            <a:endParaRPr dirty="0">
              <a:solidFill>
                <a:schemeClr val="tx1"/>
              </a:solidFill>
            </a:endParaRPr>
          </a:p>
          <a:p>
            <a:pPr marL="342900" lvl="0" indent="-342900" algn="l" rtl="0">
              <a:spcBef>
                <a:spcPts val="1000"/>
              </a:spcBef>
              <a:spcAft>
                <a:spcPts val="0"/>
              </a:spcAft>
              <a:buSzPts val="1600"/>
              <a:buChar char="►"/>
            </a:pPr>
            <a:r>
              <a:rPr lang="en-US" dirty="0">
                <a:solidFill>
                  <a:schemeClr val="tx1"/>
                </a:solidFill>
              </a:rPr>
              <a:t>TEXTO LIMITADO</a:t>
            </a:r>
            <a:endParaRPr dirty="0">
              <a:solidFill>
                <a:schemeClr val="tx1"/>
              </a:solidFill>
            </a:endParaRPr>
          </a:p>
          <a:p>
            <a:pPr marL="342900" lvl="0" indent="-241300" algn="l" rtl="0">
              <a:spcBef>
                <a:spcPts val="1000"/>
              </a:spcBef>
              <a:spcAft>
                <a:spcPts val="0"/>
              </a:spcAft>
              <a:buSzPts val="1600"/>
              <a:buNone/>
            </a:pPr>
            <a:endParaRPr dirty="0"/>
          </a:p>
        </p:txBody>
      </p:sp>
      <p:sp>
        <p:nvSpPr>
          <p:cNvPr id="301" name="Google Shape;301;p20"/>
          <p:cNvSpPr/>
          <p:nvPr/>
        </p:nvSpPr>
        <p:spPr>
          <a:xfrm>
            <a:off x="0" y="6709906"/>
            <a:ext cx="12192000" cy="148094"/>
          </a:xfrm>
          <a:prstGeom prst="rect">
            <a:avLst/>
          </a:prstGeom>
          <a:solidFill>
            <a:srgbClr val="00B0F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301"/>
                                        </p:tgtEl>
                                        <p:attrNameLst>
                                          <p:attrName>ppt_x</p:attrName>
                                        </p:attrNameLst>
                                      </p:cBhvr>
                                      <p:tavLst>
                                        <p:tav tm="0">
                                          <p:val>
                                            <p:strVal val="#ppt_x"/>
                                          </p:val>
                                        </p:tav>
                                        <p:tav tm="100000">
                                          <p:val>
                                            <p:strVal val="#ppt_x-1"/>
                                          </p:val>
                                        </p:tav>
                                      </p:tavLst>
                                    </p:anim>
                                    <p:set>
                                      <p:cBhvr>
                                        <p:cTn id="7" dur="1" fill="hold">
                                          <p:stCondLst>
                                            <p:cond delay="19999"/>
                                          </p:stCondLst>
                                        </p:cTn>
                                        <p:tgtEl>
                                          <p:spTgt spid="3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2"/>
              </a:buClr>
              <a:buSzPts val="4200"/>
              <a:buFont typeface="Century Gothic"/>
              <a:buNone/>
            </a:pPr>
            <a:r>
              <a:rPr lang="en-US" b="1" u="sng" dirty="0" err="1">
                <a:solidFill>
                  <a:schemeClr val="tx1"/>
                </a:solidFill>
              </a:rPr>
              <a:t>Definicion</a:t>
            </a:r>
            <a:endParaRPr b="1" u="sng" dirty="0">
              <a:solidFill>
                <a:schemeClr val="tx1"/>
              </a:solidFill>
            </a:endParaRPr>
          </a:p>
        </p:txBody>
      </p:sp>
      <p:sp>
        <p:nvSpPr>
          <p:cNvPr id="172" name="Google Shape;172;p3"/>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342900" lvl="0" indent="-241300" algn="l" rtl="0">
              <a:lnSpc>
                <a:spcPct val="200000"/>
              </a:lnSpc>
              <a:spcBef>
                <a:spcPts val="0"/>
              </a:spcBef>
              <a:spcAft>
                <a:spcPts val="0"/>
              </a:spcAft>
              <a:buSzPts val="1600"/>
              <a:buNone/>
            </a:pPr>
            <a:endParaRPr dirty="0"/>
          </a:p>
        </p:txBody>
      </p:sp>
      <p:sp>
        <p:nvSpPr>
          <p:cNvPr id="173" name="Google Shape;173;p3"/>
          <p:cNvSpPr/>
          <p:nvPr/>
        </p:nvSpPr>
        <p:spPr>
          <a:xfrm>
            <a:off x="0" y="6709906"/>
            <a:ext cx="12192000" cy="148094"/>
          </a:xfrm>
          <a:prstGeom prst="rect">
            <a:avLst/>
          </a:prstGeom>
          <a:solidFill>
            <a:srgbClr val="FF000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0000"/>
              </a:solidFill>
              <a:latin typeface="Century Gothic"/>
              <a:ea typeface="Century Gothic"/>
              <a:cs typeface="Century Gothic"/>
              <a:sym typeface="Century Gothic"/>
            </a:endParaRPr>
          </a:p>
        </p:txBody>
      </p:sp>
      <p:pic>
        <p:nvPicPr>
          <p:cNvPr id="5" name="Imagen 4">
            <a:extLst>
              <a:ext uri="{FF2B5EF4-FFF2-40B4-BE49-F238E27FC236}">
                <a16:creationId xmlns:a16="http://schemas.microsoft.com/office/drawing/2014/main" id="{2DD90685-E85B-4E30-90C7-4C882A420F70}"/>
              </a:ext>
            </a:extLst>
          </p:cNvPr>
          <p:cNvPicPr>
            <a:picLocks noChangeAspect="1"/>
          </p:cNvPicPr>
          <p:nvPr/>
        </p:nvPicPr>
        <p:blipFill>
          <a:blip r:embed="rId3"/>
          <a:stretch>
            <a:fillRect/>
          </a:stretch>
        </p:blipFill>
        <p:spPr>
          <a:xfrm>
            <a:off x="5276" y="1591411"/>
            <a:ext cx="12186724" cy="51184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173"/>
                                        </p:tgtEl>
                                        <p:attrNameLst>
                                          <p:attrName>ppt_x</p:attrName>
                                        </p:attrNameLst>
                                      </p:cBhvr>
                                      <p:tavLst>
                                        <p:tav tm="0">
                                          <p:val>
                                            <p:strVal val="#ppt_x"/>
                                          </p:val>
                                        </p:tav>
                                        <p:tav tm="100000">
                                          <p:val>
                                            <p:strVal val="#ppt_x-1"/>
                                          </p:val>
                                        </p:tav>
                                      </p:tavLst>
                                    </p:anim>
                                    <p:set>
                                      <p:cBhvr>
                                        <p:cTn id="7" dur="1" fill="hold">
                                          <p:stCondLst>
                                            <p:cond delay="19999"/>
                                          </p:stCondLst>
                                        </p:cTn>
                                        <p:tgtEl>
                                          <p:spTgt spid="1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2"/>
              </a:buClr>
              <a:buSzPts val="4200"/>
              <a:buFont typeface="Century Gothic"/>
              <a:buNone/>
            </a:pPr>
            <a:r>
              <a:rPr lang="en-US" b="1" u="sng" dirty="0" err="1">
                <a:solidFill>
                  <a:schemeClr val="tx1"/>
                </a:solidFill>
              </a:rPr>
              <a:t>Teoría</a:t>
            </a:r>
            <a:r>
              <a:rPr lang="en-US" b="1" u="sng" dirty="0">
                <a:solidFill>
                  <a:schemeClr val="tx1"/>
                </a:solidFill>
              </a:rPr>
              <a:t> de Nexus</a:t>
            </a:r>
            <a:endParaRPr b="1" u="sng" dirty="0">
              <a:solidFill>
                <a:schemeClr val="tx1"/>
              </a:solidFill>
            </a:endParaRPr>
          </a:p>
        </p:txBody>
      </p:sp>
      <p:sp>
        <p:nvSpPr>
          <p:cNvPr id="179" name="Google Shape;179;p4"/>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457200" lvl="0" indent="0" algn="l" rtl="0">
              <a:lnSpc>
                <a:spcPct val="200000"/>
              </a:lnSpc>
              <a:spcBef>
                <a:spcPts val="0"/>
              </a:spcBef>
              <a:spcAft>
                <a:spcPts val="0"/>
              </a:spcAft>
              <a:buNone/>
            </a:pPr>
            <a:endParaRPr dirty="0"/>
          </a:p>
        </p:txBody>
      </p:sp>
      <p:sp>
        <p:nvSpPr>
          <p:cNvPr id="180" name="Google Shape;180;p4"/>
          <p:cNvSpPr/>
          <p:nvPr/>
        </p:nvSpPr>
        <p:spPr>
          <a:xfrm>
            <a:off x="0" y="6709906"/>
            <a:ext cx="12192000" cy="148094"/>
          </a:xfrm>
          <a:prstGeom prst="rect">
            <a:avLst/>
          </a:prstGeom>
          <a:solidFill>
            <a:srgbClr val="FF000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180"/>
                                        </p:tgtEl>
                                        <p:attrNameLst>
                                          <p:attrName>ppt_x</p:attrName>
                                        </p:attrNameLst>
                                      </p:cBhvr>
                                      <p:tavLst>
                                        <p:tav tm="0">
                                          <p:val>
                                            <p:strVal val="#ppt_x"/>
                                          </p:val>
                                        </p:tav>
                                        <p:tav tm="100000">
                                          <p:val>
                                            <p:strVal val="#ppt_x-1"/>
                                          </p:val>
                                        </p:tav>
                                      </p:tavLst>
                                    </p:anim>
                                    <p:set>
                                      <p:cBhvr>
                                        <p:cTn id="7" dur="1" fill="hold">
                                          <p:stCondLst>
                                            <p:cond delay="19999"/>
                                          </p:stCondLst>
                                        </p:cTn>
                                        <p:tgtEl>
                                          <p:spTgt spid="1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2"/>
              </a:buClr>
              <a:buSzPts val="4200"/>
              <a:buFont typeface="Century Gothic"/>
              <a:buNone/>
            </a:pPr>
            <a:r>
              <a:rPr lang="en-US" b="1" u="sng" dirty="0">
                <a:solidFill>
                  <a:schemeClr val="tx1"/>
                </a:solidFill>
              </a:rPr>
              <a:t>Marco de </a:t>
            </a:r>
            <a:r>
              <a:rPr lang="en-US" b="1" u="sng" dirty="0" err="1">
                <a:solidFill>
                  <a:schemeClr val="tx1"/>
                </a:solidFill>
              </a:rPr>
              <a:t>Trabajo</a:t>
            </a:r>
            <a:endParaRPr b="1" u="sng" dirty="0">
              <a:solidFill>
                <a:schemeClr val="tx1"/>
              </a:solidFill>
            </a:endParaRPr>
          </a:p>
        </p:txBody>
      </p:sp>
      <p:sp>
        <p:nvSpPr>
          <p:cNvPr id="186" name="Google Shape;186;p5"/>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endParaRPr dirty="0"/>
          </a:p>
          <a:p>
            <a:pPr marL="457200" lvl="0" indent="0" algn="l" rtl="0">
              <a:spcBef>
                <a:spcPts val="0"/>
              </a:spcBef>
              <a:spcAft>
                <a:spcPts val="0"/>
              </a:spcAft>
              <a:buNone/>
            </a:pPr>
            <a:r>
              <a:rPr lang="en-US" dirty="0"/>
              <a:t> </a:t>
            </a:r>
            <a:endParaRPr dirty="0"/>
          </a:p>
        </p:txBody>
      </p:sp>
      <p:sp>
        <p:nvSpPr>
          <p:cNvPr id="187" name="Google Shape;187;p5"/>
          <p:cNvSpPr/>
          <p:nvPr/>
        </p:nvSpPr>
        <p:spPr>
          <a:xfrm>
            <a:off x="0" y="6751471"/>
            <a:ext cx="12192000" cy="148094"/>
          </a:xfrm>
          <a:prstGeom prst="rect">
            <a:avLst/>
          </a:prstGeom>
          <a:solidFill>
            <a:srgbClr val="FF0000"/>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5" name="Imagen 4">
            <a:extLst>
              <a:ext uri="{FF2B5EF4-FFF2-40B4-BE49-F238E27FC236}">
                <a16:creationId xmlns:a16="http://schemas.microsoft.com/office/drawing/2014/main" id="{E05A7628-2594-4F73-9E12-8183900B331A}"/>
              </a:ext>
            </a:extLst>
          </p:cNvPr>
          <p:cNvPicPr>
            <a:picLocks noChangeAspect="1"/>
          </p:cNvPicPr>
          <p:nvPr/>
        </p:nvPicPr>
        <p:blipFill rotWithShape="1">
          <a:blip r:embed="rId3"/>
          <a:srcRect t="11768"/>
          <a:stretch/>
        </p:blipFill>
        <p:spPr>
          <a:xfrm>
            <a:off x="0" y="1744579"/>
            <a:ext cx="12191999" cy="49653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187"/>
                                        </p:tgtEl>
                                        <p:attrNameLst>
                                          <p:attrName>ppt_x</p:attrName>
                                        </p:attrNameLst>
                                      </p:cBhvr>
                                      <p:tavLst>
                                        <p:tav tm="0">
                                          <p:val>
                                            <p:strVal val="#ppt_x"/>
                                          </p:val>
                                        </p:tav>
                                        <p:tav tm="100000">
                                          <p:val>
                                            <p:strVal val="#ppt_x-1"/>
                                          </p:val>
                                        </p:tav>
                                      </p:tavLst>
                                    </p:anim>
                                    <p:set>
                                      <p:cBhvr>
                                        <p:cTn id="7" dur="1" fill="hold">
                                          <p:stCondLst>
                                            <p:cond delay="19999"/>
                                          </p:stCondLst>
                                        </p:cTn>
                                        <p:tgtEl>
                                          <p:spTgt spid="1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25b3da9196_1_3"/>
          <p:cNvSpPr txBox="1">
            <a:spLocks noGrp="1"/>
          </p:cNvSpPr>
          <p:nvPr>
            <p:ph type="title"/>
          </p:nvPr>
        </p:nvSpPr>
        <p:spPr>
          <a:xfrm>
            <a:off x="646111" y="452718"/>
            <a:ext cx="9404700" cy="1400400"/>
          </a:xfrm>
          <a:prstGeom prst="rect">
            <a:avLst/>
          </a:prstGeom>
        </p:spPr>
        <p:txBody>
          <a:bodyPr spcFirstLastPara="1" wrap="square" lIns="91425" tIns="45700" rIns="91425" bIns="45700" anchor="t" anchorCtr="0">
            <a:noAutofit/>
          </a:bodyPr>
          <a:lstStyle/>
          <a:p>
            <a:pPr lvl="0" algn="ctr">
              <a:buSzPts val="4200"/>
            </a:pPr>
            <a:r>
              <a:rPr lang="en-US" b="1" u="sng" dirty="0" err="1">
                <a:solidFill>
                  <a:schemeClr val="tx1"/>
                </a:solidFill>
              </a:rPr>
              <a:t>Responsabilidades</a:t>
            </a:r>
            <a:r>
              <a:rPr lang="en-US" b="1" u="sng" dirty="0">
                <a:solidFill>
                  <a:schemeClr val="tx1"/>
                </a:solidFill>
              </a:rPr>
              <a:t> en Nexus</a:t>
            </a:r>
            <a:br>
              <a:rPr lang="en-US" b="1" u="sng" dirty="0">
                <a:solidFill>
                  <a:schemeClr val="tx1"/>
                </a:solidFill>
              </a:rPr>
            </a:br>
            <a:r>
              <a:rPr lang="es-AR" b="1" u="sng" dirty="0">
                <a:solidFill>
                  <a:schemeClr val="tx1"/>
                </a:solidFill>
              </a:rPr>
              <a:t>Nexus Integration Team</a:t>
            </a:r>
            <a:endParaRPr b="1" u="sng" dirty="0">
              <a:solidFill>
                <a:schemeClr val="tx1"/>
              </a:solidFill>
            </a:endParaRPr>
          </a:p>
        </p:txBody>
      </p:sp>
      <p:sp>
        <p:nvSpPr>
          <p:cNvPr id="203" name="Google Shape;203;g125b3da9196_1_3"/>
          <p:cNvSpPr txBox="1">
            <a:spLocks noGrp="1"/>
          </p:cNvSpPr>
          <p:nvPr>
            <p:ph type="body" idx="1"/>
          </p:nvPr>
        </p:nvSpPr>
        <p:spPr>
          <a:xfrm>
            <a:off x="1103312" y="2052918"/>
            <a:ext cx="8946600" cy="4195500"/>
          </a:xfrm>
          <a:prstGeom prst="rect">
            <a:avLst/>
          </a:prstGeom>
        </p:spPr>
        <p:txBody>
          <a:bodyPr spcFirstLastPara="1" wrap="square" lIns="91425" tIns="45700" rIns="91425" bIns="45700" anchor="t" anchorCtr="0">
            <a:normAutofit/>
          </a:bodyPr>
          <a:lstStyle/>
          <a:p>
            <a:pPr marL="0" lvl="0" indent="0">
              <a:buNone/>
            </a:pPr>
            <a:endParaRPr dirty="0">
              <a:latin typeface="Calibri" panose="020F0502020204030204" pitchFamily="34" charset="0"/>
            </a:endParaRPr>
          </a:p>
        </p:txBody>
      </p:sp>
      <p:sp>
        <p:nvSpPr>
          <p:cNvPr id="4" name="Google Shape;238;p11">
            <a:extLst>
              <a:ext uri="{FF2B5EF4-FFF2-40B4-BE49-F238E27FC236}">
                <a16:creationId xmlns:a16="http://schemas.microsoft.com/office/drawing/2014/main" id="{D8276D2E-015D-4256-9D1A-0A26BB0870E4}"/>
              </a:ext>
            </a:extLst>
          </p:cNvPr>
          <p:cNvSpPr/>
          <p:nvPr/>
        </p:nvSpPr>
        <p:spPr>
          <a:xfrm>
            <a:off x="0" y="6723761"/>
            <a:ext cx="12192000" cy="148094"/>
          </a:xfrm>
          <a:prstGeom prst="rect">
            <a:avLst/>
          </a:prstGeom>
          <a:solidFill>
            <a:schemeClr val="accent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4"/>
                                        </p:tgtEl>
                                        <p:attrNameLst>
                                          <p:attrName>ppt_x</p:attrName>
                                        </p:attrNameLst>
                                      </p:cBhvr>
                                      <p:tavLst>
                                        <p:tav tm="0">
                                          <p:val>
                                            <p:strVal val="#ppt_x"/>
                                          </p:val>
                                        </p:tav>
                                        <p:tav tm="100000">
                                          <p:val>
                                            <p:strVal val="#ppt_x-1"/>
                                          </p:val>
                                        </p:tav>
                                      </p:tavLst>
                                    </p:anim>
                                    <p:set>
                                      <p:cBhvr>
                                        <p:cTn id="7" dur="1" fill="hold">
                                          <p:stCondLst>
                                            <p:cond delay="19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lvl="0" algn="ctr">
              <a:buSzPts val="4200"/>
            </a:pPr>
            <a:r>
              <a:rPr lang="en-US" b="1" u="sng" dirty="0" err="1">
                <a:solidFill>
                  <a:schemeClr val="tx1"/>
                </a:solidFill>
              </a:rPr>
              <a:t>Responsabilidades</a:t>
            </a:r>
            <a:r>
              <a:rPr lang="en-US" b="1" u="sng" dirty="0">
                <a:solidFill>
                  <a:schemeClr val="tx1"/>
                </a:solidFill>
              </a:rPr>
              <a:t> en Nexus</a:t>
            </a:r>
            <a:br>
              <a:rPr lang="es-AR" b="1" u="sng" dirty="0">
                <a:solidFill>
                  <a:schemeClr val="tx1"/>
                </a:solidFill>
              </a:rPr>
            </a:br>
            <a:r>
              <a:rPr lang="es-AR" b="1" u="sng" dirty="0">
                <a:solidFill>
                  <a:schemeClr val="tx1"/>
                </a:solidFill>
              </a:rPr>
              <a:t>El Product Owner</a:t>
            </a:r>
            <a:endParaRPr b="1" u="sng" dirty="0">
              <a:solidFill>
                <a:schemeClr val="tx1"/>
              </a:solidFill>
            </a:endParaRPr>
          </a:p>
        </p:txBody>
      </p:sp>
      <p:sp>
        <p:nvSpPr>
          <p:cNvPr id="237" name="Google Shape;237;p11"/>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0" lvl="0" indent="0">
              <a:buNone/>
            </a:pPr>
            <a:endParaRPr dirty="0"/>
          </a:p>
        </p:txBody>
      </p:sp>
      <p:sp>
        <p:nvSpPr>
          <p:cNvPr id="238" name="Google Shape;238;p11"/>
          <p:cNvSpPr/>
          <p:nvPr/>
        </p:nvSpPr>
        <p:spPr>
          <a:xfrm>
            <a:off x="0" y="6709906"/>
            <a:ext cx="12192000" cy="148094"/>
          </a:xfrm>
          <a:prstGeom prst="rect">
            <a:avLst/>
          </a:prstGeom>
          <a:solidFill>
            <a:schemeClr val="accent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38"/>
                                        </p:tgtEl>
                                        <p:attrNameLst>
                                          <p:attrName>ppt_x</p:attrName>
                                        </p:attrNameLst>
                                      </p:cBhvr>
                                      <p:tavLst>
                                        <p:tav tm="0">
                                          <p:val>
                                            <p:strVal val="#ppt_x"/>
                                          </p:val>
                                        </p:tav>
                                        <p:tav tm="100000">
                                          <p:val>
                                            <p:strVal val="#ppt_x-1"/>
                                          </p:val>
                                        </p:tav>
                                      </p:tavLst>
                                    </p:anim>
                                    <p:set>
                                      <p:cBhvr>
                                        <p:cTn id="7" dur="1" fill="hold">
                                          <p:stCondLst>
                                            <p:cond delay="19999"/>
                                          </p:stCondLst>
                                        </p:cTn>
                                        <p:tgtEl>
                                          <p:spTgt spid="2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lvl="0" algn="ctr">
              <a:buSzPts val="4200"/>
            </a:pPr>
            <a:r>
              <a:rPr lang="en-US" b="1" u="sng" dirty="0" err="1">
                <a:solidFill>
                  <a:schemeClr val="tx1"/>
                </a:solidFill>
              </a:rPr>
              <a:t>Responsabilidades</a:t>
            </a:r>
            <a:r>
              <a:rPr lang="en-US" b="1" u="sng" dirty="0">
                <a:solidFill>
                  <a:schemeClr val="tx1"/>
                </a:solidFill>
              </a:rPr>
              <a:t> en Nexus</a:t>
            </a:r>
            <a:br>
              <a:rPr lang="es-AR" b="1" u="sng" dirty="0">
                <a:solidFill>
                  <a:schemeClr val="tx1"/>
                </a:solidFill>
              </a:rPr>
            </a:br>
            <a:r>
              <a:rPr lang="es-AR" b="1" u="sng" dirty="0">
                <a:solidFill>
                  <a:schemeClr val="tx1"/>
                </a:solidFill>
              </a:rPr>
              <a:t>Un Scrum Master</a:t>
            </a:r>
            <a:endParaRPr b="1" u="sng" dirty="0">
              <a:solidFill>
                <a:schemeClr val="tx1"/>
              </a:solidFill>
            </a:endParaRPr>
          </a:p>
        </p:txBody>
      </p:sp>
      <p:sp>
        <p:nvSpPr>
          <p:cNvPr id="244" name="Google Shape;244;p12"/>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p>
            <a:pPr marL="0" lvl="0" indent="0">
              <a:buNone/>
            </a:pPr>
            <a:endParaRPr dirty="0"/>
          </a:p>
        </p:txBody>
      </p:sp>
      <p:sp>
        <p:nvSpPr>
          <p:cNvPr id="245" name="Google Shape;245;p12"/>
          <p:cNvSpPr/>
          <p:nvPr/>
        </p:nvSpPr>
        <p:spPr>
          <a:xfrm>
            <a:off x="0" y="6709906"/>
            <a:ext cx="12192000" cy="148094"/>
          </a:xfrm>
          <a:prstGeom prst="rect">
            <a:avLst/>
          </a:prstGeom>
          <a:solidFill>
            <a:schemeClr val="accent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3" name="Imagen 2">
            <a:extLst>
              <a:ext uri="{FF2B5EF4-FFF2-40B4-BE49-F238E27FC236}">
                <a16:creationId xmlns:a16="http://schemas.microsoft.com/office/drawing/2014/main" id="{D4AE3B47-18D3-4582-8DD3-5291E7AE3828}"/>
              </a:ext>
            </a:extLst>
          </p:cNvPr>
          <p:cNvPicPr>
            <a:picLocks noChangeAspect="1"/>
          </p:cNvPicPr>
          <p:nvPr/>
        </p:nvPicPr>
        <p:blipFill>
          <a:blip r:embed="rId3"/>
          <a:stretch>
            <a:fillRect/>
          </a:stretch>
        </p:blipFill>
        <p:spPr>
          <a:xfrm>
            <a:off x="0" y="1953082"/>
            <a:ext cx="12192000" cy="475682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45"/>
                                        </p:tgtEl>
                                        <p:attrNameLst>
                                          <p:attrName>ppt_x</p:attrName>
                                        </p:attrNameLst>
                                      </p:cBhvr>
                                      <p:tavLst>
                                        <p:tav tm="0">
                                          <p:val>
                                            <p:strVal val="#ppt_x"/>
                                          </p:val>
                                        </p:tav>
                                        <p:tav tm="100000">
                                          <p:val>
                                            <p:strVal val="#ppt_x-1"/>
                                          </p:val>
                                        </p:tav>
                                      </p:tavLst>
                                    </p:anim>
                                    <p:set>
                                      <p:cBhvr>
                                        <p:cTn id="7" dur="1" fill="hold">
                                          <p:stCondLst>
                                            <p:cond delay="19999"/>
                                          </p:stCondLst>
                                        </p:cTn>
                                        <p:tgtEl>
                                          <p:spTgt spid="2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3"/>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p>
            <a:pPr lvl="0" algn="ctr">
              <a:buSzPts val="4200"/>
            </a:pPr>
            <a:r>
              <a:rPr lang="en-US" b="1" u="sng" dirty="0" err="1">
                <a:solidFill>
                  <a:schemeClr val="tx1"/>
                </a:solidFill>
              </a:rPr>
              <a:t>Responsabilidades</a:t>
            </a:r>
            <a:r>
              <a:rPr lang="en-US" b="1" u="sng" dirty="0">
                <a:solidFill>
                  <a:schemeClr val="tx1"/>
                </a:solidFill>
              </a:rPr>
              <a:t> en Nexus</a:t>
            </a:r>
            <a:br>
              <a:rPr lang="es-AR" b="1" u="sng" dirty="0">
                <a:solidFill>
                  <a:schemeClr val="tx1"/>
                </a:solidFill>
              </a:rPr>
            </a:br>
            <a:r>
              <a:rPr lang="es-AR" b="1" u="sng" dirty="0">
                <a:solidFill>
                  <a:schemeClr val="tx1"/>
                </a:solidFill>
              </a:rPr>
              <a:t>Uno o más Miembros del Nexus Integration Team</a:t>
            </a:r>
            <a:endParaRPr b="1" u="sng" dirty="0">
              <a:solidFill>
                <a:schemeClr val="tx1"/>
              </a:solidFill>
            </a:endParaRPr>
          </a:p>
        </p:txBody>
      </p:sp>
      <p:sp>
        <p:nvSpPr>
          <p:cNvPr id="251" name="Google Shape;251;p13"/>
          <p:cNvSpPr txBox="1">
            <a:spLocks noGrp="1"/>
          </p:cNvSpPr>
          <p:nvPr>
            <p:ph type="body" idx="1"/>
          </p:nvPr>
        </p:nvSpPr>
        <p:spPr>
          <a:xfrm>
            <a:off x="1103312" y="2538663"/>
            <a:ext cx="8946541" cy="3709736"/>
          </a:xfrm>
          <a:prstGeom prst="rect">
            <a:avLst/>
          </a:prstGeom>
          <a:noFill/>
          <a:ln>
            <a:noFill/>
          </a:ln>
        </p:spPr>
        <p:txBody>
          <a:bodyPr spcFirstLastPara="1" wrap="square" lIns="91425" tIns="45700" rIns="91425" bIns="45700" anchor="t" anchorCtr="0">
            <a:normAutofit/>
          </a:bodyPr>
          <a:lstStyle/>
          <a:p>
            <a:pPr marL="0" lvl="0" indent="0">
              <a:buNone/>
            </a:pPr>
            <a:endParaRPr dirty="0"/>
          </a:p>
        </p:txBody>
      </p:sp>
      <p:sp>
        <p:nvSpPr>
          <p:cNvPr id="252" name="Google Shape;252;p13"/>
          <p:cNvSpPr/>
          <p:nvPr/>
        </p:nvSpPr>
        <p:spPr>
          <a:xfrm>
            <a:off x="0" y="6709906"/>
            <a:ext cx="12192000" cy="148094"/>
          </a:xfrm>
          <a:prstGeom prst="rect">
            <a:avLst/>
          </a:prstGeom>
          <a:solidFill>
            <a:schemeClr val="accent1"/>
          </a:solidFill>
          <a:ln w="19050" cap="rnd" cmpd="sng">
            <a:solidFill>
              <a:srgbClr val="7D9A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spd="slow" p14:dur="20000" advClick="0" advTm="20000"/>
    </mc:Choice>
    <mc:Fallback xmlns="">
      <p:transition spd="slow"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19996"/>
                                        <p:tgtEl>
                                          <p:spTgt spid="252"/>
                                        </p:tgtEl>
                                        <p:attrNameLst>
                                          <p:attrName>ppt_x</p:attrName>
                                        </p:attrNameLst>
                                      </p:cBhvr>
                                      <p:tavLst>
                                        <p:tav tm="0">
                                          <p:val>
                                            <p:strVal val="#ppt_x"/>
                                          </p:val>
                                        </p:tav>
                                        <p:tav tm="100000">
                                          <p:val>
                                            <p:strVal val="#ppt_x-1"/>
                                          </p:val>
                                        </p:tav>
                                      </p:tavLst>
                                    </p:anim>
                                    <p:set>
                                      <p:cBhvr>
                                        <p:cTn id="7" dur="1" fill="hold">
                                          <p:stCondLst>
                                            <p:cond delay="19999"/>
                                          </p:stCondLst>
                                        </p:cTn>
                                        <p:tgtEl>
                                          <p:spTgt spid="2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1253</Words>
  <Application>Microsoft Office PowerPoint</Application>
  <PresentationFormat>Panorámica</PresentationFormat>
  <Paragraphs>95</Paragraphs>
  <Slides>20</Slides>
  <Notes>20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Noto Sans Symbols</vt:lpstr>
      <vt:lpstr>Arial</vt:lpstr>
      <vt:lpstr>Calibri</vt:lpstr>
      <vt:lpstr>Century Gothic</vt:lpstr>
      <vt:lpstr>Ion</vt:lpstr>
      <vt:lpstr>Catedra: Ingeniería de Software Tema: Nexus Grupo 7  </vt:lpstr>
      <vt:lpstr>Agenda </vt:lpstr>
      <vt:lpstr>Definicion</vt:lpstr>
      <vt:lpstr>Teoría de Nexus</vt:lpstr>
      <vt:lpstr>Marco de Trabajo</vt:lpstr>
      <vt:lpstr>Responsabilidades en Nexus Nexus Integration Team</vt:lpstr>
      <vt:lpstr>Responsabilidades en Nexus El Product Owner</vt:lpstr>
      <vt:lpstr>Responsabilidades en Nexus Un Scrum Master</vt:lpstr>
      <vt:lpstr>Responsabilidades en Nexus Uno o más Miembros del Nexus Integration Team</vt:lpstr>
      <vt:lpstr>Eventos de Nexus El Sprint</vt:lpstr>
      <vt:lpstr>Eventos de Nexus Refinamiento Entre Equipos</vt:lpstr>
      <vt:lpstr>Eventos de Nexus Nexus Sprint Planning</vt:lpstr>
      <vt:lpstr>Eventos de Nexus Nexus Daily Scrum </vt:lpstr>
      <vt:lpstr>Eventos de Nexus Nexus Sprint Review</vt:lpstr>
      <vt:lpstr>Eventos de Nexus Nexus Sprint Retrospective</vt:lpstr>
      <vt:lpstr>Artefactos y compromisos Product Backlog </vt:lpstr>
      <vt:lpstr>Artefactos y compromisos Nexus Sprint Backlog</vt:lpstr>
      <vt:lpstr> Artefactos y compromisos Integrated Increment </vt:lpstr>
      <vt:lpstr>Presentación de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Catedra: Ingeniería de Software Tema: Nexus Grupo 7  </dc:title>
  <dc:creator>Fran Borquez</dc:creator>
  <cp:lastModifiedBy>Fran Borquez</cp:lastModifiedBy>
  <cp:revision>41</cp:revision>
  <dcterms:created xsi:type="dcterms:W3CDTF">2022-04-22T17:01:25Z</dcterms:created>
  <dcterms:modified xsi:type="dcterms:W3CDTF">2022-05-11T19:44:26Z</dcterms:modified>
</cp:coreProperties>
</file>