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embeddedFontLst>
    <p:embeddedFont>
      <p:font typeface="Architects Daughter" charset="0"/>
      <p:regular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Tahoma" pitchFamily="34" charset="0"/>
      <p:regular r:id="rId32"/>
      <p:bold r:id="rId33"/>
    </p:embeddedFont>
    <p:embeddedFont>
      <p:font typeface="Montserrat" charset="0"/>
      <p:regular r:id="rId34"/>
      <p:bold r:id="rId35"/>
      <p:italic r:id="rId36"/>
      <p:boldItalic r:id="rId37"/>
    </p:embeddedFont>
    <p:embeddedFont>
      <p:font typeface="Montserrat Light" charset="0"/>
      <p:regular r:id="rId38"/>
      <p:bold r:id="rId39"/>
      <p:italic r:id="rId40"/>
      <p:boldItalic r:id="rId41"/>
    </p:embeddedFont>
    <p:embeddedFont>
      <p:font typeface="Montserrat ExtraBold" charset="0"/>
      <p:bold r:id="rId42"/>
      <p:boldItalic r:id="rId43"/>
    </p:embeddedFont>
    <p:embeddedFont>
      <p:font typeface="Comic Sans MS" pitchFamily="66" charset="0"/>
      <p:regular r:id="rId44"/>
      <p:bold r:id="rId45"/>
    </p:embeddedFont>
    <p:embeddedFont>
      <p:font typeface="Consolas" pitchFamily="49" charset="0"/>
      <p:regular r:id="rId46"/>
      <p:bold r:id="rId47"/>
      <p:italic r:id="rId48"/>
      <p:boldItalic r:id="rId49"/>
    </p:embeddedFont>
    <p:embeddedFont>
      <p:font typeface="Century Schoolbook" pitchFamily="18" charset="0"/>
      <p:regular r:id="rId50"/>
      <p:bold r:id="rId51"/>
      <p:italic r:id="rId52"/>
      <p:boldItalic r:id="rId53"/>
    </p:embeddedFont>
    <p:embeddedFont>
      <p:font typeface="Cambria" pitchFamily="18" charset="0"/>
      <p:regular r:id="rId54"/>
      <p:bold r:id="rId55"/>
      <p:italic r:id="rId56"/>
      <p:boldItalic r:id="rId57"/>
    </p:embeddedFont>
    <p:embeddedFont>
      <p:font typeface="Trebuchet MS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DBEF605-0E58-463E-A471-8F5E7A4CFB97}">
  <a:tblStyle styleId="{0DBEF605-0E58-463E-A471-8F5E7A4CFB97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DE7"/>
          </a:solidFill>
        </a:fill>
      </a:tcStyle>
    </a:wholeTbl>
    <a:band1H>
      <a:tcTxStyle/>
      <a:tcStyle>
        <a:tcBdr/>
        <a:fill>
          <a:solidFill>
            <a:srgbClr val="FFD8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8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582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55" Type="http://schemas.openxmlformats.org/officeDocument/2006/relationships/font" Target="fonts/font2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54" Type="http://schemas.openxmlformats.org/officeDocument/2006/relationships/font" Target="fonts/font28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3" Type="http://schemas.openxmlformats.org/officeDocument/2006/relationships/font" Target="fonts/font27.fntdata"/><Relationship Id="rId58" Type="http://schemas.openxmlformats.org/officeDocument/2006/relationships/font" Target="fonts/font3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Relationship Id="rId57" Type="http://schemas.openxmlformats.org/officeDocument/2006/relationships/font" Target="fonts/font31.fntdata"/><Relationship Id="rId61" Type="http://schemas.openxmlformats.org/officeDocument/2006/relationships/font" Target="fonts/font3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font" Target="fonts/font26.fntdata"/><Relationship Id="rId60" Type="http://schemas.openxmlformats.org/officeDocument/2006/relationships/font" Target="fonts/font3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56" Type="http://schemas.openxmlformats.org/officeDocument/2006/relationships/font" Target="fonts/font3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59" Type="http://schemas.openxmlformats.org/officeDocument/2006/relationships/font" Target="fonts/font3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20339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6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7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9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29" name="Google Shape;29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 flipH="1">
            <a:off x="-7" y="5146661"/>
            <a:ext cx="2429755" cy="1715573"/>
            <a:chOff x="6714243" y="3860093"/>
            <a:chExt cx="2429755" cy="1286712"/>
          </a:xfrm>
        </p:grpSpPr>
        <p:sp>
          <p:nvSpPr>
            <p:cNvPr id="84" name="Google Shape;84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11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501" name="Google Shape;501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1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514" name="Google Shape;514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2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6"/>
          </a:xfrm>
        </p:grpSpPr>
        <p:sp>
          <p:nvSpPr>
            <p:cNvPr id="540" name="Google Shape;540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3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578" name="Google Shape;578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TITLE_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4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29" name="Google Shape;629;p14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0" name="Google Shape;630;p1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1" name="Google Shape;631;p14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0"/>
              </a:srgbClr>
            </a:solidFill>
            <a:ln>
              <a:noFill/>
            </a:ln>
          </p:spPr>
        </p:sp>
        <p:sp>
          <p:nvSpPr>
            <p:cNvPr id="635" name="Google Shape;635;p14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639" name="Google Shape;639;p14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3" name="Google Shape;653;p16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17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Google Shape;660;p17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1" name="Google Shape;661;p17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2" name="Google Shape;662;p17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663;p1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4" name="Google Shape;664;p17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17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p1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7" name="Google Shape;667;p1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1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17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p17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1" name="Google Shape;671;p17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2" name="Google Shape;672;p17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3" name="Google Shape;673;p17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4" name="Google Shape;674;p1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17"/>
          <p:cNvSpPr txBox="1">
            <a:spLocks noGrp="1"/>
          </p:cNvSpPr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7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dt" idx="10"/>
          </p:nvPr>
        </p:nvSpPr>
        <p:spPr>
          <a:xfrm rot="5400000">
            <a:off x="7588913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ftr" idx="11"/>
          </p:nvPr>
        </p:nvSpPr>
        <p:spPr>
          <a:xfrm rot="5400000">
            <a:off x="6989776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 1">
  <p:cSld name="TITLE_3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7" name="Google Shape;687;p19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0" name="Google Shape;690;p19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691;p1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p1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1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1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19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6" name="Google Shape;696;p1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1309688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19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9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9"/>
          <p:cNvSpPr txBox="1">
            <a:spLocks noGrp="1"/>
          </p:cNvSpPr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9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100" name="Google Shape;100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"/>
          <p:cNvGrpSpPr/>
          <p:nvPr/>
        </p:nvGrpSpPr>
        <p:grpSpPr>
          <a:xfrm>
            <a:off x="900" y="0"/>
            <a:ext cx="9143992" cy="3419630"/>
            <a:chOff x="900" y="0"/>
            <a:chExt cx="9143992" cy="2564787"/>
          </a:xfrm>
        </p:grpSpPr>
        <p:sp>
          <p:nvSpPr>
            <p:cNvPr id="156" name="Google Shape;156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5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212" name="Google Shape;212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225" name="Google Shape;225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5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6"/>
          </a:xfrm>
        </p:grpSpPr>
        <p:sp>
          <p:nvSpPr>
            <p:cNvPr id="253" name="Google Shape;253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291" name="Google Shape;291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body" idx="1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8538692" y="6434658"/>
            <a:ext cx="607856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09" name="Google Shape;309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7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33" name="Google Shape;333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8" name="Google Shape;348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51" name="Google Shape;351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64" name="Google Shape;364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8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1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body" idx="2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0" name="Google Shape;390;p8"/>
          <p:cNvSpPr txBox="1">
            <a:spLocks noGrp="1"/>
          </p:cNvSpPr>
          <p:nvPr>
            <p:ph type="body" idx="3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1" name="Google Shape;391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9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394" name="Google Shape;394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0"/>
          <p:cNvGrpSpPr/>
          <p:nvPr/>
        </p:nvGrpSpPr>
        <p:grpSpPr>
          <a:xfrm>
            <a:off x="4283712" y="5142251"/>
            <a:ext cx="4860278" cy="1715597"/>
            <a:chOff x="4283712" y="3856784"/>
            <a:chExt cx="4860278" cy="1286730"/>
          </a:xfrm>
        </p:grpSpPr>
        <p:sp>
          <p:nvSpPr>
            <p:cNvPr id="446" name="Google Shape;446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10"/>
          <p:cNvSpPr txBox="1">
            <a:spLocks noGrp="1"/>
          </p:cNvSpPr>
          <p:nvPr>
            <p:ph type="body" idx="1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9" name="Google Shape;469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470" name="Google Shape;470;p10"/>
          <p:cNvGrpSpPr/>
          <p:nvPr/>
        </p:nvGrpSpPr>
        <p:grpSpPr>
          <a:xfrm>
            <a:off x="892" y="-15"/>
            <a:ext cx="5467280" cy="1716767"/>
            <a:chOff x="892" y="-11"/>
            <a:chExt cx="5467280" cy="1287607"/>
          </a:xfrm>
        </p:grpSpPr>
        <p:sp>
          <p:nvSpPr>
            <p:cNvPr id="471" name="Google Shape;471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 txBox="1">
            <a:spLocks noGrp="1"/>
          </p:cNvSpPr>
          <p:nvPr>
            <p:ph type="body" idx="4294967295"/>
          </p:nvPr>
        </p:nvSpPr>
        <p:spPr>
          <a:xfrm>
            <a:off x="2555875" y="4581525"/>
            <a:ext cx="54721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 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</a:t>
            </a:r>
            <a:endParaRPr/>
          </a:p>
        </p:txBody>
      </p:sp>
      <p:pic>
        <p:nvPicPr>
          <p:cNvPr id="712" name="Google Shape;7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50" y="-18700"/>
            <a:ext cx="3445250" cy="5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1</a:t>
            </a:r>
            <a:endParaRPr/>
          </a:p>
        </p:txBody>
      </p:sp>
      <p:pic>
        <p:nvPicPr>
          <p:cNvPr id="821" name="Google Shape;821;p2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9"/>
          <p:cNvSpPr txBox="1"/>
          <p:nvPr/>
        </p:nvSpPr>
        <p:spPr>
          <a:xfrm>
            <a:off x="107950" y="2217738"/>
            <a:ext cx="8677275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5738" marR="0" lvl="0" indent="-185738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Char char="▪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Descargue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programaCalculoDeFactorial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b="1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parte del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endParaRPr sz="2400" b="1" dirty="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lea un valor X, invoque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X!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muestre el resultado.</a:t>
            </a:r>
            <a:endParaRPr dirty="0"/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  <p:sp>
        <p:nvSpPr>
          <p:cNvPr id="823" name="Google Shape;823;p29"/>
          <p:cNvSpPr txBox="1"/>
          <p:nvPr/>
        </p:nvSpPr>
        <p:spPr>
          <a:xfrm>
            <a:off x="3238950" y="-96825"/>
            <a:ext cx="5779500" cy="23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6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6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6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6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6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2</a:t>
            </a:r>
            <a:endParaRPr/>
          </a:p>
        </p:txBody>
      </p:sp>
      <p:pic>
        <p:nvPicPr>
          <p:cNvPr id="829" name="Google Shape;829;p3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0"/>
          <p:cNvSpPr txBox="1"/>
          <p:nvPr/>
        </p:nvSpPr>
        <p:spPr>
          <a:xfrm>
            <a:off x="215900" y="1581150"/>
            <a:ext cx="8712200" cy="44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None/>
            </a:pP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programaCalculoDePotencia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CalculoDePotencia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función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dirty="0"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0"/>
          <p:cNvSpPr txBox="1"/>
          <p:nvPr/>
        </p:nvSpPr>
        <p:spPr>
          <a:xfrm>
            <a:off x="1944703" y="3211525"/>
            <a:ext cx="6532800" cy="126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potencia1 := x * potencia1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1"/>
          <p:cNvSpPr txBox="1"/>
          <p:nvPr/>
        </p:nvSpPr>
        <p:spPr>
          <a:xfrm>
            <a:off x="269875" y="1016000"/>
            <a:ext cx="871220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CalculoDePotencia,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4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3</a:t>
            </a:r>
            <a:endParaRPr/>
          </a:p>
        </p:txBody>
      </p:sp>
      <p:pic>
        <p:nvPicPr>
          <p:cNvPr id="838" name="Google Shape;838;p3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1"/>
          <p:cNvSpPr txBox="1"/>
          <p:nvPr/>
        </p:nvSpPr>
        <p:spPr>
          <a:xfrm>
            <a:off x="1800225" y="2816225"/>
            <a:ext cx="6011863" cy="256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x * potencia2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 idx="4294967295"/>
          </p:nvPr>
        </p:nvSpPr>
        <p:spPr>
          <a:xfrm>
            <a:off x="576263" y="368300"/>
            <a:ext cx="7886700" cy="10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cxnSp>
        <p:nvCxnSpPr>
          <p:cNvPr id="845" name="Google Shape;845;p32"/>
          <p:cNvCxnSpPr/>
          <p:nvPr/>
        </p:nvCxnSpPr>
        <p:spPr>
          <a:xfrm rot="10800000">
            <a:off x="7308850" y="3573463"/>
            <a:ext cx="1511300" cy="0"/>
          </a:xfrm>
          <a:prstGeom prst="straightConnector1">
            <a:avLst/>
          </a:prstGeom>
          <a:noFill/>
          <a:ln w="317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32"/>
          <p:cNvSpPr txBox="1"/>
          <p:nvPr/>
        </p:nvSpPr>
        <p:spPr>
          <a:xfrm>
            <a:off x="-12" y="2903525"/>
            <a:ext cx="5040300" cy="39546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7410397" y="327029"/>
            <a:ext cx="1519343" cy="1230309"/>
            <a:chOff x="7410107" y="327036"/>
            <a:chExt cx="1519343" cy="1230302"/>
          </a:xfrm>
        </p:grpSpPr>
        <p:sp>
          <p:nvSpPr>
            <p:cNvPr id="848" name="Google Shape;848;p32"/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p32"/>
          <p:cNvGrpSpPr/>
          <p:nvPr/>
        </p:nvGrpSpPr>
        <p:grpSpPr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851" name="Google Shape;851;p32"/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/>
            </a:p>
          </p:txBody>
        </p:sp>
        <p:sp>
          <p:nvSpPr>
            <p:cNvPr id="852" name="Google Shape;852;p32"/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/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5030788" y="2781300"/>
            <a:ext cx="4078287" cy="1204913"/>
            <a:chOff x="5030787" y="2781808"/>
            <a:chExt cx="4078287" cy="1204405"/>
          </a:xfrm>
        </p:grpSpPr>
        <p:sp>
          <p:nvSpPr>
            <p:cNvPr id="854" name="Google Shape;854;p32"/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32"/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/>
            </a:p>
          </p:txBody>
        </p:sp>
      </p:grpSp>
      <p:grpSp>
        <p:nvGrpSpPr>
          <p:cNvPr id="857" name="Google Shape;857;p32"/>
          <p:cNvGrpSpPr/>
          <p:nvPr/>
        </p:nvGrpSpPr>
        <p:grpSpPr>
          <a:xfrm>
            <a:off x="5030788" y="4021138"/>
            <a:ext cx="4078287" cy="1279525"/>
            <a:chOff x="5030788" y="4021488"/>
            <a:chExt cx="4078285" cy="1279720"/>
          </a:xfrm>
        </p:grpSpPr>
        <p:sp>
          <p:nvSpPr>
            <p:cNvPr id="858" name="Google Shape;858;p32"/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lang="es-ES" sz="2400" dirty="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 dirty="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sz="2400" b="1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0" name="Google Shape;860;p32"/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5030788" y="5300663"/>
            <a:ext cx="4078287" cy="1189037"/>
            <a:chOff x="5030788" y="5301010"/>
            <a:chExt cx="4078285" cy="1188330"/>
          </a:xfrm>
        </p:grpSpPr>
        <p:sp>
          <p:nvSpPr>
            <p:cNvPr id="862" name="Google Shape;862;p32"/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/>
            </a:p>
          </p:txBody>
        </p:sp>
        <p:sp>
          <p:nvSpPr>
            <p:cNvPr id="863" name="Google Shape;863;p32"/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8531225" y="2246313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875" name="Google Shape;875;p32"/>
          <p:cNvSpPr/>
          <p:nvPr/>
        </p:nvSpPr>
        <p:spPr>
          <a:xfrm>
            <a:off x="8459788" y="35004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8459788" y="48339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 dirty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 dirty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 dirty="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 idx="4294967295"/>
          </p:nvPr>
        </p:nvSpPr>
        <p:spPr>
          <a:xfrm>
            <a:off x="576263" y="368300"/>
            <a:ext cx="7886700" cy="10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cxnSp>
        <p:nvCxnSpPr>
          <p:cNvPr id="845" name="Google Shape;845;p32"/>
          <p:cNvCxnSpPr/>
          <p:nvPr/>
        </p:nvCxnSpPr>
        <p:spPr>
          <a:xfrm rot="10800000">
            <a:off x="7308850" y="3573463"/>
            <a:ext cx="1511300" cy="0"/>
          </a:xfrm>
          <a:prstGeom prst="straightConnector1">
            <a:avLst/>
          </a:prstGeom>
          <a:noFill/>
          <a:ln w="317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32"/>
          <p:cNvSpPr txBox="1"/>
          <p:nvPr/>
        </p:nvSpPr>
        <p:spPr>
          <a:xfrm>
            <a:off x="-12" y="2903525"/>
            <a:ext cx="5040300" cy="39546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7410397" y="327029"/>
            <a:ext cx="1519343" cy="1230309"/>
            <a:chOff x="7410107" y="327036"/>
            <a:chExt cx="1519343" cy="1230302"/>
          </a:xfrm>
        </p:grpSpPr>
        <p:sp>
          <p:nvSpPr>
            <p:cNvPr id="848" name="Google Shape;848;p32"/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p32"/>
          <p:cNvGrpSpPr/>
          <p:nvPr/>
        </p:nvGrpSpPr>
        <p:grpSpPr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851" name="Google Shape;851;p32"/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/>
            </a:p>
          </p:txBody>
        </p:sp>
        <p:sp>
          <p:nvSpPr>
            <p:cNvPr id="852" name="Google Shape;852;p32"/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/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5030788" y="2781300"/>
            <a:ext cx="4078287" cy="1204913"/>
            <a:chOff x="5030787" y="2781808"/>
            <a:chExt cx="4078287" cy="1204405"/>
          </a:xfrm>
        </p:grpSpPr>
        <p:sp>
          <p:nvSpPr>
            <p:cNvPr id="854" name="Google Shape;854;p32"/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32"/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/>
            </a:p>
          </p:txBody>
        </p:sp>
      </p:grpSp>
      <p:grpSp>
        <p:nvGrpSpPr>
          <p:cNvPr id="857" name="Google Shape;857;p32"/>
          <p:cNvGrpSpPr/>
          <p:nvPr/>
        </p:nvGrpSpPr>
        <p:grpSpPr>
          <a:xfrm>
            <a:off x="5030788" y="4021138"/>
            <a:ext cx="4078287" cy="1279525"/>
            <a:chOff x="5030788" y="4021488"/>
            <a:chExt cx="4078285" cy="1279720"/>
          </a:xfrm>
        </p:grpSpPr>
        <p:sp>
          <p:nvSpPr>
            <p:cNvPr id="858" name="Google Shape;858;p32"/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sz="2400" b="1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0" name="Google Shape;860;p32"/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5030788" y="5300663"/>
            <a:ext cx="4078287" cy="1189037"/>
            <a:chOff x="5030788" y="5301010"/>
            <a:chExt cx="4078285" cy="1188330"/>
          </a:xfrm>
        </p:grpSpPr>
        <p:sp>
          <p:nvSpPr>
            <p:cNvPr id="862" name="Google Shape;862;p32"/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/>
            </a:p>
          </p:txBody>
        </p:sp>
        <p:sp>
          <p:nvSpPr>
            <p:cNvPr id="863" name="Google Shape;863;p32"/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8531225" y="2246313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866" name="Google Shape;866;p32"/>
          <p:cNvGrpSpPr/>
          <p:nvPr/>
        </p:nvGrpSpPr>
        <p:grpSpPr>
          <a:xfrm>
            <a:off x="6875463" y="2205038"/>
            <a:ext cx="1803400" cy="1187450"/>
            <a:chOff x="6875987" y="2204497"/>
            <a:chExt cx="1803831" cy="1188499"/>
          </a:xfrm>
        </p:grpSpPr>
        <p:sp>
          <p:nvSpPr>
            <p:cNvPr id="867" name="Google Shape;867;p32"/>
            <p:cNvSpPr/>
            <p:nvPr/>
          </p:nvSpPr>
          <p:spPr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875987" y="2204497"/>
              <a:ext cx="1803831" cy="4433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869" name="Google Shape;869;p32"/>
          <p:cNvGrpSpPr/>
          <p:nvPr/>
        </p:nvGrpSpPr>
        <p:grpSpPr>
          <a:xfrm>
            <a:off x="6875463" y="3525838"/>
            <a:ext cx="1803400" cy="1063625"/>
            <a:chOff x="6876719" y="3526696"/>
            <a:chExt cx="1802166" cy="1062440"/>
          </a:xfrm>
        </p:grpSpPr>
        <p:sp>
          <p:nvSpPr>
            <p:cNvPr id="870" name="Google Shape;870;p32"/>
            <p:cNvSpPr/>
            <p:nvPr/>
          </p:nvSpPr>
          <p:spPr>
            <a:xfrm>
              <a:off x="6876719" y="3526696"/>
              <a:ext cx="1802166" cy="4424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2" name="Google Shape;872;p32"/>
          <p:cNvGrpSpPr/>
          <p:nvPr/>
        </p:nvGrpSpPr>
        <p:grpSpPr>
          <a:xfrm>
            <a:off x="6875463" y="4857750"/>
            <a:ext cx="1803400" cy="1055688"/>
            <a:chOff x="6875981" y="4858872"/>
            <a:chExt cx="1803831" cy="1054404"/>
          </a:xfrm>
        </p:grpSpPr>
        <p:sp>
          <p:nvSpPr>
            <p:cNvPr id="873" name="Google Shape;873;p32"/>
            <p:cNvSpPr/>
            <p:nvPr/>
          </p:nvSpPr>
          <p:spPr>
            <a:xfrm>
              <a:off x="6875981" y="4858872"/>
              <a:ext cx="1803831" cy="44237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5" name="Google Shape;875;p32"/>
          <p:cNvSpPr/>
          <p:nvPr/>
        </p:nvSpPr>
        <p:spPr>
          <a:xfrm>
            <a:off x="8459788" y="35004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8459788" y="48339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41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4</a:t>
            </a:r>
            <a:endParaRPr/>
          </a:p>
        </p:txBody>
      </p:sp>
      <p:pic>
        <p:nvPicPr>
          <p:cNvPr id="882" name="Google Shape;882;p33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33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Responder: 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caso base en el procedimiento </a:t>
            </a:r>
            <a:r>
              <a:rPr lang="es-E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acerca al caso base?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>
            <a:spLocks noGrp="1"/>
          </p:cNvSpPr>
          <p:nvPr>
            <p:ph type="title" idx="4294967295"/>
          </p:nvPr>
        </p:nvSpPr>
        <p:spPr>
          <a:xfrm>
            <a:off x="3059063" y="1420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¿Cómo funciona?</a:t>
            </a:r>
            <a:endParaRPr sz="3200"/>
          </a:p>
        </p:txBody>
      </p:sp>
      <p:sp>
        <p:nvSpPr>
          <p:cNvPr id="889" name="Google Shape;889;p34"/>
          <p:cNvSpPr/>
          <p:nvPr/>
        </p:nvSpPr>
        <p:spPr>
          <a:xfrm>
            <a:off x="323850" y="1968500"/>
            <a:ext cx="2411413" cy="10779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2981325" y="1933575"/>
            <a:ext cx="186690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2" name="Google Shape;892;p34"/>
          <p:cNvSpPr txBox="1"/>
          <p:nvPr/>
        </p:nvSpPr>
        <p:spPr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digitoMaximo(132, max)</a:t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5019675" y="1933575"/>
            <a:ext cx="169545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4" name="Google Shape;894;p34"/>
          <p:cNvSpPr txBox="1"/>
          <p:nvPr/>
        </p:nvSpPr>
        <p:spPr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digitoMaximo(13, max)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6875463" y="1935163"/>
            <a:ext cx="1697037" cy="18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digitoMaximo(1, max)</a:t>
            </a:r>
            <a:endParaRPr/>
          </a:p>
        </p:txBody>
      </p:sp>
      <p:cxnSp>
        <p:nvCxnSpPr>
          <p:cNvPr id="897" name="Google Shape;897;p34"/>
          <p:cNvCxnSpPr/>
          <p:nvPr/>
        </p:nvCxnSpPr>
        <p:spPr>
          <a:xfrm rot="10800000">
            <a:off x="5543550" y="2473325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8" name="Google Shape;898;p34"/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9" name="Google Shape;899;p34"/>
          <p:cNvCxnSpPr>
            <a:endCxn id="900" idx="3"/>
          </p:cNvCxnSpPr>
          <p:nvPr/>
        </p:nvCxnSpPr>
        <p:spPr>
          <a:xfrm rot="10800000">
            <a:off x="1223963" y="21963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00" name="Google Shape;900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01" name="Google Shape;901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 rot="-152658">
            <a:off x="123825" y="4057650"/>
            <a:ext cx="5834063" cy="26304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cxnSp>
        <p:nvCxnSpPr>
          <p:cNvPr id="903" name="Google Shape;903;p34"/>
          <p:cNvCxnSpPr>
            <a:stCxn id="891" idx="1"/>
            <a:endCxn id="891" idx="3"/>
          </p:cNvCxnSpPr>
          <p:nvPr/>
        </p:nvCxnSpPr>
        <p:spPr>
          <a:xfrm>
            <a:off x="2981325" y="2778125"/>
            <a:ext cx="18669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4" name="Google Shape;904;p34"/>
          <p:cNvCxnSpPr>
            <a:stCxn id="893" idx="1"/>
            <a:endCxn id="893" idx="3"/>
          </p:cNvCxnSpPr>
          <p:nvPr/>
        </p:nvCxnSpPr>
        <p:spPr>
          <a:xfrm>
            <a:off x="5019675" y="2778125"/>
            <a:ext cx="16956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5" name="Google Shape;905;p34"/>
          <p:cNvSpPr txBox="1"/>
          <p:nvPr/>
        </p:nvSpPr>
        <p:spPr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906" name="Google Shape;906;p34"/>
          <p:cNvSpPr txBox="1"/>
          <p:nvPr/>
        </p:nvSpPr>
        <p:spPr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07" name="Google Shape;907;p34"/>
          <p:cNvSpPr txBox="1"/>
          <p:nvPr/>
        </p:nvSpPr>
        <p:spPr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910" name="Google Shape;910;p34"/>
          <p:cNvCxnSpPr>
            <a:stCxn id="895" idx="1"/>
            <a:endCxn id="895" idx="3"/>
          </p:cNvCxnSpPr>
          <p:nvPr/>
        </p:nvCxnSpPr>
        <p:spPr>
          <a:xfrm>
            <a:off x="6875463" y="2843213"/>
            <a:ext cx="16971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5</a:t>
            </a:r>
            <a:endParaRPr/>
          </a:p>
        </p:txBody>
      </p:sp>
      <p:pic>
        <p:nvPicPr>
          <p:cNvPr id="917" name="Google Shape;917;p35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35"/>
          <p:cNvSpPr txBox="1"/>
          <p:nvPr/>
        </p:nvSpPr>
        <p:spPr>
          <a:xfrm>
            <a:off x="287338" y="1052513"/>
            <a:ext cx="8461375" cy="62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digitoMaximo. Debe colocarse la instrucción </a:t>
            </a:r>
            <a:r>
              <a:rPr lang="es-ES" sz="24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max);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última instrucción del procedimiento.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/>
          <p:nvPr/>
        </p:nvSpPr>
        <p:spPr>
          <a:xfrm>
            <a:off x="323850" y="1627188"/>
            <a:ext cx="2411413" cy="1447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 (max)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4" name="Google Shape;924;p36"/>
          <p:cNvSpPr txBox="1"/>
          <p:nvPr/>
        </p:nvSpPr>
        <p:spPr>
          <a:xfrm>
            <a:off x="323850" y="1231900"/>
            <a:ext cx="10255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81325" y="1592263"/>
            <a:ext cx="186690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2906713" y="1195388"/>
            <a:ext cx="1954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5019675" y="1592263"/>
            <a:ext cx="169545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8" name="Google Shape;928;p36"/>
          <p:cNvSpPr txBox="1"/>
          <p:nvPr/>
        </p:nvSpPr>
        <p:spPr>
          <a:xfrm>
            <a:off x="4967288" y="1195388"/>
            <a:ext cx="18049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6875463" y="1593850"/>
            <a:ext cx="1697037" cy="18176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6840538" y="1195388"/>
            <a:ext cx="1700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cxnSp>
        <p:nvCxnSpPr>
          <p:cNvPr id="931" name="Google Shape;931;p36"/>
          <p:cNvCxnSpPr/>
          <p:nvPr/>
        </p:nvCxnSpPr>
        <p:spPr>
          <a:xfrm rot="10800000">
            <a:off x="5543550" y="2132013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2" name="Google Shape;932;p36"/>
          <p:cNvCxnSpPr/>
          <p:nvPr/>
        </p:nvCxnSpPr>
        <p:spPr>
          <a:xfrm flipH="1">
            <a:off x="3527425" y="2132013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3" name="Google Shape;933;p36"/>
          <p:cNvCxnSpPr>
            <a:endCxn id="934" idx="3"/>
          </p:cNvCxnSpPr>
          <p:nvPr/>
        </p:nvCxnSpPr>
        <p:spPr>
          <a:xfrm rot="10800000">
            <a:off x="1223963" y="18407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34" name="Google Shape;934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8" name="Google Shape;938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39" name="Google Shape;939;p36"/>
          <p:cNvSpPr txBox="1">
            <a:spLocks noGrp="1"/>
          </p:cNvSpPr>
          <p:nvPr>
            <p:ph type="title" idx="4294967295"/>
          </p:nvPr>
        </p:nvSpPr>
        <p:spPr>
          <a:xfrm>
            <a:off x="358775" y="203200"/>
            <a:ext cx="7886700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sp>
        <p:nvSpPr>
          <p:cNvPr id="940" name="Google Shape;940;p36"/>
          <p:cNvSpPr txBox="1"/>
          <p:nvPr/>
        </p:nvSpPr>
        <p:spPr>
          <a:xfrm rot="-518469">
            <a:off x="6938963" y="3498850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1" name="Google Shape;941;p36"/>
          <p:cNvSpPr txBox="1"/>
          <p:nvPr/>
        </p:nvSpPr>
        <p:spPr>
          <a:xfrm rot="-518469">
            <a:off x="5032375" y="3536950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2" name="Google Shape;942;p36"/>
          <p:cNvSpPr txBox="1"/>
          <p:nvPr/>
        </p:nvSpPr>
        <p:spPr>
          <a:xfrm rot="-518469">
            <a:off x="3076575" y="3517900"/>
            <a:ext cx="1525588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3" name="Google Shape;943;p36"/>
          <p:cNvSpPr txBox="1"/>
          <p:nvPr/>
        </p:nvSpPr>
        <p:spPr>
          <a:xfrm rot="-518469">
            <a:off x="612775" y="3155950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 rot="-152738">
            <a:off x="207039" y="4294513"/>
            <a:ext cx="5565692" cy="26765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 6</a:t>
            </a:r>
            <a:endParaRPr/>
          </a:p>
        </p:txBody>
      </p:sp>
      <p:pic>
        <p:nvPicPr>
          <p:cNvPr id="950" name="Google Shape;950;p37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7"/>
          <p:cNvSpPr txBox="1"/>
          <p:nvPr/>
        </p:nvSpPr>
        <p:spPr>
          <a:xfrm>
            <a:off x="539750" y="1196975"/>
            <a:ext cx="8208963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pasarse el parámetro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valor.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Temas de la clase</a:t>
            </a:r>
            <a:endParaRPr/>
          </a:p>
        </p:txBody>
      </p:sp>
      <p:sp>
        <p:nvSpPr>
          <p:cNvPr id="718" name="Google Shape;718;p21"/>
          <p:cNvSpPr/>
          <p:nvPr/>
        </p:nvSpPr>
        <p:spPr>
          <a:xfrm>
            <a:off x="741375" y="1828800"/>
            <a:ext cx="8100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Ejemplos de Recursión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 de búsqueda dicotómica en vectores. Una aplicación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"/>
          <p:cNvSpPr/>
          <p:nvPr/>
        </p:nvSpPr>
        <p:spPr>
          <a:xfrm>
            <a:off x="323850" y="2384425"/>
            <a:ext cx="2484438" cy="9540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/>
          </a:p>
        </p:txBody>
      </p:sp>
      <p:sp>
        <p:nvSpPr>
          <p:cNvPr id="957" name="Google Shape;957;p38"/>
          <p:cNvSpPr txBox="1"/>
          <p:nvPr/>
        </p:nvSpPr>
        <p:spPr>
          <a:xfrm>
            <a:off x="323850" y="1989138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2981325" y="2349500"/>
            <a:ext cx="186690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 dirty="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dirty="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</a:t>
            </a:r>
            <a:r>
              <a:rPr lang="es-ES" sz="1400" dirty="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 = 2 </a:t>
            </a:r>
            <a:endParaRPr dirty="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 dirty="0" err="1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</a:t>
            </a:r>
            <a:r>
              <a:rPr lang="es-ES" sz="1400" dirty="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(13, </a:t>
            </a:r>
            <a:r>
              <a:rPr lang="es-ES" sz="1400" dirty="0" err="1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s-ES" sz="1400" dirty="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dirty="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 txBox="1"/>
          <p:nvPr/>
        </p:nvSpPr>
        <p:spPr>
          <a:xfrm>
            <a:off x="2906713" y="1952625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5019675" y="2349500"/>
            <a:ext cx="169545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8"/>
          <p:cNvSpPr txBox="1"/>
          <p:nvPr/>
        </p:nvSpPr>
        <p:spPr>
          <a:xfrm>
            <a:off x="4967288" y="1952625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6875463" y="2351088"/>
            <a:ext cx="1697037" cy="127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6840538" y="1952625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sp>
        <p:nvSpPr>
          <p:cNvPr id="965" name="Google Shape;965;p38"/>
          <p:cNvSpPr txBox="1"/>
          <p:nvPr/>
        </p:nvSpPr>
        <p:spPr>
          <a:xfrm>
            <a:off x="3635375" y="2700338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5651500" y="2708275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67" name="Google Shape;967;p38"/>
          <p:cNvSpPr txBox="1">
            <a:spLocks noGrp="1"/>
          </p:cNvSpPr>
          <p:nvPr>
            <p:ph type="title" idx="4294967295"/>
          </p:nvPr>
        </p:nvSpPr>
        <p:spPr>
          <a:xfrm>
            <a:off x="3856825" y="3333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¿Cómo funciona?</a:t>
            </a:r>
            <a:endParaRPr sz="3600"/>
          </a:p>
        </p:txBody>
      </p:sp>
      <p:sp>
        <p:nvSpPr>
          <p:cNvPr id="968" name="Google Shape;968;p38"/>
          <p:cNvSpPr txBox="1"/>
          <p:nvPr/>
        </p:nvSpPr>
        <p:spPr>
          <a:xfrm rot="-518469">
            <a:off x="7037388" y="4081463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69" name="Google Shape;969;p38"/>
          <p:cNvSpPr txBox="1"/>
          <p:nvPr/>
        </p:nvSpPr>
        <p:spPr>
          <a:xfrm rot="-518469">
            <a:off x="5164138" y="42973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70" name="Google Shape;970;p38"/>
          <p:cNvSpPr txBox="1"/>
          <p:nvPr/>
        </p:nvSpPr>
        <p:spPr>
          <a:xfrm rot="-518469">
            <a:off x="3148013" y="4333875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/>
          </a:p>
        </p:txBody>
      </p:sp>
      <p:sp>
        <p:nvSpPr>
          <p:cNvPr id="971" name="Google Shape;971;p38"/>
          <p:cNvSpPr txBox="1"/>
          <p:nvPr/>
        </p:nvSpPr>
        <p:spPr>
          <a:xfrm rot="-518469">
            <a:off x="596900" y="3649663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7</a:t>
            </a:r>
            <a:endParaRPr/>
          </a:p>
        </p:txBody>
      </p:sp>
      <p:pic>
        <p:nvPicPr>
          <p:cNvPr id="979" name="Google Shape;979;p3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9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Escribir el procedimiento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función.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programa, leer un número, invocar a la función y mostrar el resultado.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8</a:t>
            </a:r>
            <a:endParaRPr/>
          </a:p>
        </p:txBody>
      </p:sp>
      <p:pic>
        <p:nvPicPr>
          <p:cNvPr id="986" name="Google Shape;986;p4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0"/>
          <p:cNvSpPr txBox="1"/>
          <p:nvPr/>
        </p:nvSpPr>
        <p:spPr>
          <a:xfrm>
            <a:off x="431800" y="1196975"/>
            <a:ext cx="8389938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método de búsqueda dicotómica.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método implementado para buscar un valor que se lee de teclado y  mostrar el resultado.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9</a:t>
            </a:r>
            <a:endParaRPr/>
          </a:p>
        </p:txBody>
      </p:sp>
      <p:pic>
        <p:nvPicPr>
          <p:cNvPr id="993" name="Google Shape;993;p4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1"/>
          <p:cNvSpPr txBox="1"/>
          <p:nvPr/>
        </p:nvSpPr>
        <p:spPr>
          <a:xfrm>
            <a:off x="287338" y="1300163"/>
            <a:ext cx="8713787" cy="555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Máximo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máximo valor del vector.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la suma de los valores contenidos en el vector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máximo y la suma.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10</a:t>
            </a:r>
            <a:endParaRPr/>
          </a:p>
        </p:txBody>
      </p:sp>
      <p:pic>
        <p:nvPicPr>
          <p:cNvPr id="1000" name="Google Shape;1000;p42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2"/>
          <p:cNvSpPr txBox="1"/>
          <p:nvPr/>
        </p:nvSpPr>
        <p:spPr>
          <a:xfrm>
            <a:off x="287338" y="1458913"/>
            <a:ext cx="8748712" cy="55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</a:t>
            </a:r>
            <a:r>
              <a:rPr lang="es-E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</a:t>
            </a: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Mínimo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mínimo valor de la lista.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imprima los valores contenidos en la lista.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mínimo y la impresión.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"/>
          <p:cNvSpPr txBox="1">
            <a:spLocks noGrp="1"/>
          </p:cNvSpPr>
          <p:nvPr>
            <p:ph type="title" idx="4294967295"/>
          </p:nvPr>
        </p:nvSpPr>
        <p:spPr>
          <a:xfrm>
            <a:off x="970763" y="2349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40">
                <a:solidFill>
                  <a:srgbClr val="000000"/>
                </a:solidFill>
              </a:rPr>
              <a:t>Motivación</a:t>
            </a:r>
            <a:br>
              <a:rPr lang="es-ES" sz="3240">
                <a:solidFill>
                  <a:srgbClr val="000000"/>
                </a:solidFill>
              </a:rPr>
            </a:br>
            <a:r>
              <a:rPr lang="es-ES" sz="3240">
                <a:solidFill>
                  <a:srgbClr val="000000"/>
                </a:solidFill>
              </a:rPr>
              <a:t>Búsqueda dicotómica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4" name="Google Shape;724;p22"/>
          <p:cNvGraphicFramePr/>
          <p:nvPr/>
        </p:nvGraphicFramePr>
        <p:xfrm>
          <a:off x="719138" y="281622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5" name="Google Shape;725;p22"/>
          <p:cNvSpPr txBox="1"/>
          <p:nvPr/>
        </p:nvSpPr>
        <p:spPr>
          <a:xfrm rot="-379729">
            <a:off x="1848966" y="1582902"/>
            <a:ext cx="2169019" cy="39993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Busco el 56 </a:t>
            </a:r>
            <a:endParaRPr sz="1900" b="1"/>
          </a:p>
        </p:txBody>
      </p:sp>
      <p:sp>
        <p:nvSpPr>
          <p:cNvPr id="726" name="Google Shape;726;p22"/>
          <p:cNvSpPr txBox="1"/>
          <p:nvPr/>
        </p:nvSpPr>
        <p:spPr>
          <a:xfrm>
            <a:off x="4211638" y="4149725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27" name="Google Shape;727;p22"/>
          <p:cNvCxnSpPr>
            <a:stCxn id="726" idx="0"/>
          </p:cNvCxnSpPr>
          <p:nvPr/>
        </p:nvCxnSpPr>
        <p:spPr>
          <a:xfrm rot="10800000" flipH="1">
            <a:off x="4634706" y="3573425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28" name="Google Shape;728;p22"/>
          <p:cNvSpPr txBox="1"/>
          <p:nvPr/>
        </p:nvSpPr>
        <p:spPr>
          <a:xfrm rot="-324689">
            <a:off x="3106738" y="4521200"/>
            <a:ext cx="47212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29" name="Google Shape;729;p22"/>
          <p:cNvSpPr txBox="1"/>
          <p:nvPr/>
        </p:nvSpPr>
        <p:spPr>
          <a:xfrm>
            <a:off x="3802063" y="5005388"/>
            <a:ext cx="53070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0" name="Google Shape;730;p22"/>
          <p:cNvSpPr txBox="1"/>
          <p:nvPr/>
        </p:nvSpPr>
        <p:spPr>
          <a:xfrm>
            <a:off x="1597025" y="4264025"/>
            <a:ext cx="8461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1" name="Google Shape;731;p22"/>
          <p:cNvCxnSpPr>
            <a:stCxn id="730" idx="0"/>
          </p:cNvCxnSpPr>
          <p:nvPr/>
        </p:nvCxnSpPr>
        <p:spPr>
          <a:xfrm rot="10800000" flipH="1">
            <a:off x="2020094" y="3689225"/>
            <a:ext cx="7800" cy="57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2" name="Google Shape;732;p22"/>
          <p:cNvSpPr txBox="1"/>
          <p:nvPr/>
        </p:nvSpPr>
        <p:spPr>
          <a:xfrm rot="-324689">
            <a:off x="492125" y="4637088"/>
            <a:ext cx="4721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3" name="Google Shape;733;p22"/>
          <p:cNvSpPr txBox="1"/>
          <p:nvPr/>
        </p:nvSpPr>
        <p:spPr>
          <a:xfrm>
            <a:off x="1187450" y="5121275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6" name="Google Shape;736;p22"/>
          <p:cNvSpPr txBox="1"/>
          <p:nvPr/>
        </p:nvSpPr>
        <p:spPr>
          <a:xfrm>
            <a:off x="2462213" y="4229100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7" name="Google Shape;737;p22"/>
          <p:cNvCxnSpPr>
            <a:stCxn id="736" idx="0"/>
          </p:cNvCxnSpPr>
          <p:nvPr/>
        </p:nvCxnSpPr>
        <p:spPr>
          <a:xfrm rot="10800000" flipH="1">
            <a:off x="2885282" y="3652800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8" name="Google Shape;738;p22"/>
          <p:cNvSpPr txBox="1"/>
          <p:nvPr/>
        </p:nvSpPr>
        <p:spPr>
          <a:xfrm rot="-324689">
            <a:off x="1357313" y="4602163"/>
            <a:ext cx="47212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9" name="Google Shape;739;p22"/>
          <p:cNvSpPr txBox="1"/>
          <p:nvPr/>
        </p:nvSpPr>
        <p:spPr>
          <a:xfrm>
            <a:off x="2051050" y="5084763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40" name="Google Shape;740;p22"/>
          <p:cNvSpPr txBox="1"/>
          <p:nvPr/>
        </p:nvSpPr>
        <p:spPr>
          <a:xfrm rot="-880960">
            <a:off x="3255963" y="4891088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Encontré el 56!!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Motivación</a:t>
            </a:r>
            <a:br>
              <a:rPr lang="es-ES" sz="3200">
                <a:solidFill>
                  <a:srgbClr val="E65C01"/>
                </a:solidFill>
              </a:rPr>
            </a:br>
            <a:r>
              <a:rPr lang="es-ES" sz="3200">
                <a:solidFill>
                  <a:srgbClr val="E65C01"/>
                </a:solidFill>
              </a:rPr>
              <a:t>Búsqueda dicotómica</a:t>
            </a:r>
            <a:endParaRPr/>
          </a:p>
        </p:txBody>
      </p:sp>
      <p:graphicFrame>
        <p:nvGraphicFramePr>
          <p:cNvPr id="747" name="Google Shape;747;p23"/>
          <p:cNvGraphicFramePr/>
          <p:nvPr/>
        </p:nvGraphicFramePr>
        <p:xfrm>
          <a:off x="719138" y="206057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48" name="Google Shape;748;p23"/>
          <p:cNvSpPr txBox="1"/>
          <p:nvPr/>
        </p:nvSpPr>
        <p:spPr>
          <a:xfrm>
            <a:off x="142875" y="3268663"/>
            <a:ext cx="82581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Observemos que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1. La primera vez se trabaja con el vector completo para determinar el punto medio </a:t>
            </a:r>
            <a:endParaRPr/>
          </a:p>
        </p:txBody>
      </p:sp>
      <p:grpSp>
        <p:nvGrpSpPr>
          <p:cNvPr id="749" name="Google Shape;749;p23"/>
          <p:cNvGrpSpPr/>
          <p:nvPr/>
        </p:nvGrpSpPr>
        <p:grpSpPr>
          <a:xfrm>
            <a:off x="142875" y="1881188"/>
            <a:ext cx="8821738" cy="3743325"/>
            <a:chOff x="142903" y="1880828"/>
            <a:chExt cx="8821710" cy="3743017"/>
          </a:xfrm>
        </p:grpSpPr>
        <p:sp>
          <p:nvSpPr>
            <p:cNvPr id="750" name="Google Shape;750;p23"/>
            <p:cNvSpPr/>
            <p:nvPr/>
          </p:nvSpPr>
          <p:spPr>
            <a:xfrm>
              <a:off x="4211653" y="1880828"/>
              <a:ext cx="4752960" cy="1620704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751" name="Google Shape;751;p23"/>
            <p:cNvSpPr txBox="1"/>
            <p:nvPr/>
          </p:nvSpPr>
          <p:spPr>
            <a:xfrm>
              <a:off x="142903" y="5100013"/>
              <a:ext cx="8461348" cy="523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2. La siguiente vez, el vector se reduce a la mitad </a:t>
              </a:r>
              <a:endParaRPr/>
            </a:p>
          </p:txBody>
        </p:sp>
      </p:grpSp>
      <p:grpSp>
        <p:nvGrpSpPr>
          <p:cNvPr id="752" name="Google Shape;752;p23"/>
          <p:cNvGrpSpPr/>
          <p:nvPr/>
        </p:nvGrpSpPr>
        <p:grpSpPr>
          <a:xfrm>
            <a:off x="144463" y="1665288"/>
            <a:ext cx="8604250" cy="4913312"/>
            <a:chOff x="640" y="1772816"/>
            <a:chExt cx="8603808" cy="4915552"/>
          </a:xfrm>
        </p:grpSpPr>
        <p:sp>
          <p:nvSpPr>
            <p:cNvPr id="753" name="Google Shape;753;p23"/>
            <p:cNvSpPr txBox="1"/>
            <p:nvPr/>
          </p:nvSpPr>
          <p:spPr>
            <a:xfrm>
              <a:off x="640" y="5733846"/>
              <a:ext cx="8603808" cy="954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3. La siguiente vez, el vector se reduce a la mitad de la mitad </a:t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143508" y="1772816"/>
              <a:ext cx="2341442" cy="1621576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755" name="Google Shape;755;p23"/>
          <p:cNvSpPr txBox="1"/>
          <p:nvPr/>
        </p:nvSpPr>
        <p:spPr>
          <a:xfrm rot="-880960">
            <a:off x="6256338" y="3619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Medio??</a:t>
            </a:r>
            <a:endParaRPr/>
          </a:p>
        </p:txBody>
      </p:sp>
      <p:sp>
        <p:nvSpPr>
          <p:cNvPr id="756" name="Google Shape;756;p23"/>
          <p:cNvSpPr txBox="1"/>
          <p:nvPr/>
        </p:nvSpPr>
        <p:spPr>
          <a:xfrm rot="-880960">
            <a:off x="5722938" y="1012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Primera mitad??</a:t>
            </a:r>
            <a:endParaRPr/>
          </a:p>
        </p:txBody>
      </p:sp>
      <p:sp>
        <p:nvSpPr>
          <p:cNvPr id="757" name="Google Shape;757;p23"/>
          <p:cNvSpPr txBox="1"/>
          <p:nvPr/>
        </p:nvSpPr>
        <p:spPr>
          <a:xfrm rot="-880960">
            <a:off x="6605588" y="1300163"/>
            <a:ext cx="2552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Segunda mitad??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4"/>
          <p:cNvSpPr txBox="1">
            <a:spLocks noGrp="1"/>
          </p:cNvSpPr>
          <p:nvPr>
            <p:ph type="body" idx="1"/>
          </p:nvPr>
        </p:nvSpPr>
        <p:spPr>
          <a:xfrm>
            <a:off x="674550" y="1155375"/>
            <a:ext cx="7645200" cy="559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 b="1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(vector, datoABuscar)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  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el vector “no tiene elementos”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no lo encontré y termino la búsqueda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Determinar el punto medio del vector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Comparar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con el contenido del punto medio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coincide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“Lo encontré”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&lt; contenido del punto medio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(en la 1era mitad del vector, datoABuscar) 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>
                <a:latin typeface="Calibri"/>
                <a:ea typeface="Calibri"/>
                <a:cs typeface="Calibri"/>
                <a:sym typeface="Calibri"/>
              </a:rPr>
              <a:t>(en la 2da mitad del vector, datoABuscar)</a:t>
            </a:r>
            <a:endParaRPr sz="2200"/>
          </a:p>
        </p:txBody>
      </p:sp>
      <p:sp>
        <p:nvSpPr>
          <p:cNvPr id="763" name="Google Shape;763;p24"/>
          <p:cNvSpPr txBox="1"/>
          <p:nvPr/>
        </p:nvSpPr>
        <p:spPr>
          <a:xfrm>
            <a:off x="2522438" y="-1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Búsqueda dicotómica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5"/>
          <p:cNvSpPr/>
          <p:nvPr/>
        </p:nvSpPr>
        <p:spPr>
          <a:xfrm>
            <a:off x="395288" y="3105150"/>
            <a:ext cx="8316912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Observaciones importantes de esta solución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El módulo realiza invocaciones a si mismo. En cada llamada, el tamaño del vector se reduce a la mitad.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Existen 2 casos distintos que se resuelven de manera particular y directa: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Cuando el vector “no contiene elementos”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b) Cuando encuentro el datoABuscar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>
            <a:off x="690623" y="1423950"/>
            <a:ext cx="3300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Búsqueda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dicotómica</a:t>
            </a:r>
            <a:endParaRPr/>
          </a:p>
        </p:txBody>
      </p:sp>
      <p:sp>
        <p:nvSpPr>
          <p:cNvPr id="770" name="Google Shape;770;p25"/>
          <p:cNvSpPr txBox="1"/>
          <p:nvPr/>
        </p:nvSpPr>
        <p:spPr>
          <a:xfrm>
            <a:off x="3887788" y="0"/>
            <a:ext cx="5114925" cy="31051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1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(vector, datoABuscar)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 vector “no tiene elementos”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 lo encontré y termino la búsqueda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Determinar el punto medio del vector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Comparar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con el contenido del punto medio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coincide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“Lo encontré”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&lt; contenido del punto medio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1era mitad del vector, datoABuscar)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6699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2da mitad del vector, datoABuscar)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 txBox="1"/>
          <p:nvPr/>
        </p:nvSpPr>
        <p:spPr>
          <a:xfrm>
            <a:off x="107950" y="285750"/>
            <a:ext cx="903605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</p:txBody>
      </p:sp>
      <p:sp>
        <p:nvSpPr>
          <p:cNvPr id="776" name="Google Shape;776;p26"/>
          <p:cNvSpPr txBox="1"/>
          <p:nvPr/>
        </p:nvSpPr>
        <p:spPr>
          <a:xfrm rot="-195957">
            <a:off x="966788" y="998538"/>
            <a:ext cx="6973887" cy="13985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Una </a:t>
            </a:r>
            <a:r>
              <a:rPr lang="es-ES" sz="2400" b="1" i="0" u="none" strike="noStrike" cap="none">
                <a:solidFill>
                  <a:srgbClr val="C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solución recursiva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resuelve un problema por resolución de instancias </a:t>
            </a:r>
            <a:r>
              <a:rPr lang="es-ES" sz="2400" b="1" i="0" u="sng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más pequeñas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mismo problema.</a:t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>
            <a:off x="250825" y="2852738"/>
            <a:ext cx="8569325" cy="3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algoritmo recursivo involucra: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Alguna condición de terminación (implícita/explícita)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 b="1" u="sng"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</a:t>
            </a: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s-ES" sz="2400" b="1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auto-invocación</a:t>
            </a:r>
            <a:r>
              <a:rPr lang="es-ES" sz="2400" b="0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 debe garantizar que en un nro finito de autoinvocaciones se alcanza la condición de terminación.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achica el espacio del problema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 cada llamada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7"/>
          <p:cNvSpPr txBox="1">
            <a:spLocks noGrp="1"/>
          </p:cNvSpPr>
          <p:nvPr>
            <p:ph type="title" idx="4294967295"/>
          </p:nvPr>
        </p:nvSpPr>
        <p:spPr>
          <a:xfrm>
            <a:off x="323850" y="260350"/>
            <a:ext cx="85328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sp>
        <p:nvSpPr>
          <p:cNvPr id="783" name="Google Shape;783;p27"/>
          <p:cNvSpPr txBox="1">
            <a:spLocks noGrp="1"/>
          </p:cNvSpPr>
          <p:nvPr>
            <p:ph type="body" idx="4294967295"/>
          </p:nvPr>
        </p:nvSpPr>
        <p:spPr>
          <a:xfrm>
            <a:off x="738188" y="1698625"/>
            <a:ext cx="824388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b="1">
                <a:latin typeface="Century Schoolbook"/>
                <a:ea typeface="Century Schoolbook"/>
                <a:cs typeface="Century Schoolbook"/>
                <a:sym typeface="Century Schoolbook"/>
              </a:rPr>
              <a:t>Factorial de un número</a:t>
            </a:r>
            <a:endParaRPr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449693" y="2276483"/>
            <a:ext cx="8533090" cy="1631880"/>
            <a:chOff x="-296821" y="2181352"/>
            <a:chExt cx="8532900" cy="1632000"/>
          </a:xfrm>
        </p:grpSpPr>
        <p:sp>
          <p:nvSpPr>
            <p:cNvPr id="785" name="Google Shape;785;p27"/>
            <p:cNvSpPr/>
            <p:nvPr/>
          </p:nvSpPr>
          <p:spPr>
            <a:xfrm>
              <a:off x="1937196" y="2456893"/>
              <a:ext cx="331341" cy="1080120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-296821" y="2181352"/>
              <a:ext cx="8532900" cy="1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1								      si X &lt;=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000"/>
                <a:buFont typeface="Noto Sans Symbols"/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</a:t>
              </a:r>
              <a:r>
                <a:rPr lang="es-ES" sz="2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X * (X-1)!</a:t>
              </a:r>
              <a:r>
                <a:rPr lang="es-ES" sz="2000" baseline="30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si X &gt;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Noto Sans Symbols"/>
                <a:buNone/>
              </a:pPr>
              <a:endParaRPr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87" name="Google Shape;787;p27"/>
          <p:cNvSpPr txBox="1"/>
          <p:nvPr/>
        </p:nvSpPr>
        <p:spPr>
          <a:xfrm rot="-226886">
            <a:off x="106363" y="4078288"/>
            <a:ext cx="8964612" cy="164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</a:t>
            </a: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4!</a:t>
            </a:r>
            <a:r>
              <a:rPr lang="es-ES" sz="20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800" b="0" u="none">
              <a:solidFill>
                <a:srgbClr val="993D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8" name="Google Shape;788;p27"/>
          <p:cNvSpPr txBox="1"/>
          <p:nvPr/>
        </p:nvSpPr>
        <p:spPr>
          <a:xfrm>
            <a:off x="6705613" y="1450951"/>
            <a:ext cx="122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/>
          </a:p>
        </p:txBody>
      </p:sp>
      <p:sp>
        <p:nvSpPr>
          <p:cNvPr id="789" name="Google Shape;789;p27"/>
          <p:cNvSpPr txBox="1"/>
          <p:nvPr/>
        </p:nvSpPr>
        <p:spPr>
          <a:xfrm>
            <a:off x="7450963" y="3465538"/>
            <a:ext cx="1206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6852354" y="1978825"/>
            <a:ext cx="342900" cy="908685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1" name="Google Shape;791;p27"/>
          <p:cNvSpPr/>
          <p:nvPr/>
        </p:nvSpPr>
        <p:spPr>
          <a:xfrm rot="1244693">
            <a:off x="4426257" y="3206433"/>
            <a:ext cx="3084938" cy="1007962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27"/>
          <p:cNvSpPr txBox="1"/>
          <p:nvPr/>
        </p:nvSpPr>
        <p:spPr>
          <a:xfrm rot="-226886">
            <a:off x="935038" y="4792663"/>
            <a:ext cx="1281112" cy="10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*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3" name="Google Shape;793;p27"/>
          <p:cNvGrpSpPr/>
          <p:nvPr/>
        </p:nvGrpSpPr>
        <p:grpSpPr>
          <a:xfrm>
            <a:off x="2214888" y="4638465"/>
            <a:ext cx="1855137" cy="1146596"/>
            <a:chOff x="1036677" y="2227406"/>
            <a:chExt cx="1888321" cy="1148326"/>
          </a:xfrm>
        </p:grpSpPr>
        <p:sp>
          <p:nvSpPr>
            <p:cNvPr id="794" name="Google Shape;794;p27"/>
            <p:cNvSpPr txBox="1"/>
            <p:nvPr/>
          </p:nvSpPr>
          <p:spPr>
            <a:xfrm rot="-226886">
              <a:off x="1068664" y="2286443"/>
              <a:ext cx="1824347" cy="103025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= 4* 3* 2!</a:t>
              </a:r>
              <a:r>
                <a:rPr lang="es-ES" sz="2800" b="0" u="none" baseline="30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 rot="-5646261">
              <a:off x="2038153" y="2623181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4105403" y="4503200"/>
            <a:ext cx="2184143" cy="1166300"/>
            <a:chOff x="4459288" y="5118355"/>
            <a:chExt cx="2185241" cy="1167179"/>
          </a:xfrm>
        </p:grpSpPr>
        <p:sp>
          <p:nvSpPr>
            <p:cNvPr id="797" name="Google Shape;797;p27"/>
            <p:cNvSpPr txBox="1"/>
            <p:nvPr/>
          </p:nvSpPr>
          <p:spPr>
            <a:xfrm rot="-226886">
              <a:off x="4490925" y="5187207"/>
              <a:ext cx="2121966" cy="102947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=4* 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1!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 rot="-5646261">
              <a:off x="5890581" y="5490669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9" name="Google Shape;799;p27"/>
          <p:cNvGrpSpPr/>
          <p:nvPr/>
        </p:nvGrpSpPr>
        <p:grpSpPr>
          <a:xfrm>
            <a:off x="6257063" y="4317023"/>
            <a:ext cx="2721113" cy="1203691"/>
            <a:chOff x="2697585" y="622891"/>
            <a:chExt cx="2721157" cy="1201795"/>
          </a:xfrm>
        </p:grpSpPr>
        <p:sp>
          <p:nvSpPr>
            <p:cNvPr id="800" name="Google Shape;800;p27"/>
            <p:cNvSpPr txBox="1"/>
            <p:nvPr/>
          </p:nvSpPr>
          <p:spPr>
            <a:xfrm rot="-226886">
              <a:off x="2728611" y="709456"/>
              <a:ext cx="2659105" cy="10286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 4*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1= 24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 rot="-5646261">
              <a:off x="4385602" y="1244487"/>
              <a:ext cx="331348" cy="304946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02" name="Google Shape;802;p27"/>
          <p:cNvSpPr txBox="1"/>
          <p:nvPr/>
        </p:nvSpPr>
        <p:spPr>
          <a:xfrm>
            <a:off x="3227388" y="5791200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>
            <a:off x="5578475" y="5622925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2!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4" name="Google Shape;804;p27"/>
          <p:cNvSpPr txBox="1"/>
          <p:nvPr/>
        </p:nvSpPr>
        <p:spPr>
          <a:xfrm>
            <a:off x="7929563" y="5478463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1!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8"/>
          <p:cNvSpPr txBox="1"/>
          <p:nvPr/>
        </p:nvSpPr>
        <p:spPr>
          <a:xfrm>
            <a:off x="1292900" y="4328325"/>
            <a:ext cx="7422600" cy="24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810" name="Google Shape;810;p28"/>
          <p:cNvSpPr txBox="1">
            <a:spLocks noGrp="1"/>
          </p:cNvSpPr>
          <p:nvPr>
            <p:ph type="title" idx="4294967295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grpSp>
        <p:nvGrpSpPr>
          <p:cNvPr id="811" name="Google Shape;811;p28"/>
          <p:cNvGrpSpPr/>
          <p:nvPr/>
        </p:nvGrpSpPr>
        <p:grpSpPr>
          <a:xfrm>
            <a:off x="323841" y="1478991"/>
            <a:ext cx="5564959" cy="2849325"/>
            <a:chOff x="1165292" y="2180759"/>
            <a:chExt cx="5652000" cy="2756700"/>
          </a:xfrm>
        </p:grpSpPr>
        <p:sp>
          <p:nvSpPr>
            <p:cNvPr id="812" name="Google Shape;812;p28"/>
            <p:cNvSpPr/>
            <p:nvPr/>
          </p:nvSpPr>
          <p:spPr>
            <a:xfrm>
              <a:off x="1165292" y="2180759"/>
              <a:ext cx="5652000" cy="2756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1					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X&lt;=1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1800"/>
                <a:buFont typeface="Noto Sans Symbols"/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</a:t>
              </a:r>
              <a:r>
                <a:rPr lang="es-ES" sz="18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X * (X-1)!</a:t>
              </a: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X&gt;1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Noto Sans Symbols"/>
                <a:buNone/>
              </a:pPr>
              <a:endParaRPr sz="18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633353" y="2469527"/>
              <a:ext cx="144013" cy="900572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14" name="Google Shape;814;p28"/>
          <p:cNvSpPr/>
          <p:nvPr/>
        </p:nvSpPr>
        <p:spPr>
          <a:xfrm rot="-592133" flipH="1">
            <a:off x="2343631" y="2382807"/>
            <a:ext cx="3483220" cy="2301678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28"/>
          <p:cNvSpPr/>
          <p:nvPr/>
        </p:nvSpPr>
        <p:spPr>
          <a:xfrm>
            <a:off x="3756026" y="2713626"/>
            <a:ext cx="1228867" cy="3094887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1614</Words>
  <Application>Microsoft Office PowerPoint</Application>
  <PresentationFormat>Presentación en pantalla (4:3)</PresentationFormat>
  <Paragraphs>384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41" baseType="lpstr">
      <vt:lpstr>Arial</vt:lpstr>
      <vt:lpstr>Times New Roman</vt:lpstr>
      <vt:lpstr>Architects Daughter</vt:lpstr>
      <vt:lpstr>Calibri</vt:lpstr>
      <vt:lpstr>Tahoma</vt:lpstr>
      <vt:lpstr>Montserrat</vt:lpstr>
      <vt:lpstr>Courier New</vt:lpstr>
      <vt:lpstr>Montserrat Light</vt:lpstr>
      <vt:lpstr>Montserrat ExtraBold</vt:lpstr>
      <vt:lpstr>Courier</vt:lpstr>
      <vt:lpstr>Comic Sans MS</vt:lpstr>
      <vt:lpstr>Consolas</vt:lpstr>
      <vt:lpstr>Noto Sans Symbols</vt:lpstr>
      <vt:lpstr>Century Schoolbook</vt:lpstr>
      <vt:lpstr>Cambria</vt:lpstr>
      <vt:lpstr>Trebuchet MS</vt:lpstr>
      <vt:lpstr>Wart template</vt:lpstr>
      <vt:lpstr>Presentación de PowerPoint</vt:lpstr>
      <vt:lpstr>Temas de la clase</vt:lpstr>
      <vt:lpstr>Motivación Búsqueda dicotómica</vt:lpstr>
      <vt:lpstr>Motivación Búsqueda dicotómica</vt:lpstr>
      <vt:lpstr>Presentación de PowerPoint</vt:lpstr>
      <vt:lpstr>Presentación de PowerPoint</vt:lpstr>
      <vt:lpstr>Presentación de PowerPoint</vt:lpstr>
      <vt:lpstr>Ejemplo de Recursión</vt:lpstr>
      <vt:lpstr>Ejemplo de Recursión</vt:lpstr>
      <vt:lpstr>Presentación de PowerPoint</vt:lpstr>
      <vt:lpstr>Presentación de PowerPoint</vt:lpstr>
      <vt:lpstr>Presentación de PowerPoint</vt:lpstr>
      <vt:lpstr>¿Cómo funciona?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Luffi</cp:lastModifiedBy>
  <cp:revision>4</cp:revision>
  <dcterms:modified xsi:type="dcterms:W3CDTF">2023-12-09T19:17:48Z</dcterms:modified>
</cp:coreProperties>
</file>