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Anton"/>
      <p:regular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Lato Light"/>
      <p:regular r:id="rId53"/>
      <p:bold r:id="rId54"/>
      <p:italic r:id="rId55"/>
      <p:boldItalic r:id="rId56"/>
    </p:embeddedFont>
    <p:embeddedFont>
      <p:font typeface="Helvetica Neue"/>
      <p:regular r:id="rId57"/>
      <p:bold r:id="rId58"/>
      <p:italic r:id="rId59"/>
      <p:boldItalic r:id="rId60"/>
    </p:embeddedFont>
    <p:embeddedFont>
      <p:font typeface="Helvetica Neue Light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A04F19-9F13-48EF-B96E-042DDFD1BE28}">
  <a:tblStyle styleId="{B3A04F19-9F13-48EF-B96E-042DDFD1BE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nton-regular.fntdata"/><Relationship Id="rId47" Type="http://schemas.openxmlformats.org/officeDocument/2006/relationships/slide" Target="slides/slide42.xml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Light-bold.fntdata"/><Relationship Id="rId61" Type="http://schemas.openxmlformats.org/officeDocument/2006/relationships/font" Target="fonts/HelveticaNeueLight-regular.fntdata"/><Relationship Id="rId20" Type="http://schemas.openxmlformats.org/officeDocument/2006/relationships/slide" Target="slides/slide15.xml"/><Relationship Id="rId64" Type="http://schemas.openxmlformats.org/officeDocument/2006/relationships/font" Target="fonts/HelveticaNeueLight-boldItalic.fntdata"/><Relationship Id="rId63" Type="http://schemas.openxmlformats.org/officeDocument/2006/relationships/font" Target="fonts/HelveticaNeue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LatoLight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55" Type="http://schemas.openxmlformats.org/officeDocument/2006/relationships/font" Target="fonts/LatoLight-italic.fntdata"/><Relationship Id="rId10" Type="http://schemas.openxmlformats.org/officeDocument/2006/relationships/slide" Target="slides/slide5.xml"/><Relationship Id="rId54" Type="http://schemas.openxmlformats.org/officeDocument/2006/relationships/font" Target="fonts/LatoLight-bold.fntdata"/><Relationship Id="rId13" Type="http://schemas.openxmlformats.org/officeDocument/2006/relationships/slide" Target="slides/slide8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56" Type="http://schemas.openxmlformats.org/officeDocument/2006/relationships/font" Target="fonts/LatoLight-boldItalic.fntdata"/><Relationship Id="rId15" Type="http://schemas.openxmlformats.org/officeDocument/2006/relationships/slide" Target="slides/slide10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51dff1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e51dff1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Espacio para compartir pantalla y mostrar la consola del navegador. </a:t>
            </a:r>
            <a:r>
              <a:rPr b="1" lang="en-GB">
                <a:solidFill>
                  <a:schemeClr val="dk1"/>
                </a:solidFill>
              </a:rPr>
              <a:t>IMPORTANTE! Lo van a necesitar para el desafío entregable.</a:t>
            </a:r>
            <a:endParaRPr b="1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Espacio para compartir pantalla y cargar el servidor del desafío anterior a glitch.com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9bc478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9bc478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9bc478b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f9bc478b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localhost:3000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5.png"/><Relationship Id="rId6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glitch.com" TargetMode="External"/><Relationship Id="rId4" Type="http://schemas.openxmlformats.org/officeDocument/2006/relationships/hyperlink" Target="https://glitch.com/edit/#!/hello-express" TargetMode="External"/><Relationship Id="rId5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hyperlink" Target="https://glitch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hyperlink" Target="https://glitch.com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hyperlink" Target="https://glitch.com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hyperlink" Target="https://glitch.com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5" Type="http://schemas.openxmlformats.org/officeDocument/2006/relationships/hyperlink" Target="https://glitch.com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hyperlink" Target="https://glitch.com/" TargetMode="External"/><Relationship Id="rId5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32.png"/><Relationship Id="rId5" Type="http://schemas.openxmlformats.org/officeDocument/2006/relationships/hyperlink" Target="https://glitch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15.jpg"/><Relationship Id="rId7" Type="http://schemas.openxmlformats.org/officeDocument/2006/relationships/image" Target="../media/image6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58600" y="1968100"/>
            <a:ext cx="3826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Servidores Web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66700" y="3656000"/>
            <a:ext cx="88392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es el código completo. En muy pocas líneas de código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generamos un servidor web que está escuchando en un puerto dado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Ahora podemos guardar ese archivo con extensión .js, por ejemplo “servidor.js”.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2186338" y="470050"/>
            <a:ext cx="5343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HTTP paso a paso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91" y="383300"/>
            <a:ext cx="1947800" cy="8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345550" y="1391438"/>
            <a:ext cx="8281500" cy="2192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peticion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'Hola mundo'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connectedServer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(8</a:t>
            </a:r>
            <a:r>
              <a:rPr b="0" i="0" lang="en-GB" sz="11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080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Http escuchando en el puerto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connectedServer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06700" y="76200"/>
            <a:ext cx="87306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Ahora: ¡Poner en ejecución el archivo con Node.JS para iniciar el servidor!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31125" y="1316100"/>
            <a:ext cx="89280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desde la línea de comandos a la carpeta donde guardamos el archivo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servidor.js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ejecutamos el comando "node" seguido del nombre del archivo que pretendemos ejecutar: </a:t>
            </a:r>
            <a:r>
              <a:rPr b="1" i="1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servidor.js</a:t>
            </a:r>
            <a:endParaRPr b="1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consola de comandos aparecerá el mensaje que informa que nuestro servidor está escuchando en el puerto 8080.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modo de comprobar si realmente el servidor está escuchando a solicitudes de clientes en dicho puerto es acceder con un navegador a la dirección: </a:t>
            </a:r>
            <a:r>
              <a:rPr b="0" i="0" lang="en-GB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 http://localhost:8080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vista del navegador se mostrará el mensaje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"Hola mundo!”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devuelto por el servidor.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en Node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222850" y="2592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MENSAJE SEGÚN LA HORA</a:t>
            </a:r>
            <a:endParaRPr b="0" i="0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416325" y="1247400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un servidor en node.js que escuche peticiones en el puerto 8080 y responda un mensaje de acuerdo a la hora actual: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hora actual se encuentra entre las 6 y las 12 hs será 'Buenos días!'.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Entre las 13 y las 19 hs será 'Buenas tardes!'.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20 a 5 hs será 'Buenas noches!'.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mostrará por consola cuando el servidor esté listo para operar y en qué puerto lo está haciendo.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GB" sz="16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5/10 minutos</a:t>
            </a:r>
            <a:endParaRPr b="0" i="1" sz="16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1398000" y="74642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Implementación de un servidor http en Express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8728" y="1982925"/>
            <a:ext cx="3826544" cy="28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Introducción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496400" y="1151550"/>
            <a:ext cx="8157000" cy="3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NodeJS cuenta con módulos nativos para manejar el envío y recepción de peticiones de tipo http/s, sin embargo, usaremos para nuestra aplicación un módulo externo llamado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Algunas de sus principales características son:</a:t>
            </a:r>
            <a:endParaRPr b="0" i="1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★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muy popular y fácil de usar.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★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facilitará la tarea de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los distintos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puntos de entrada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nuestro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servidor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★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permite personalizar la manera en que se maneja cada petición en forma más simple y rápida.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441750" y="1497787"/>
            <a:ext cx="81048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Express es un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framework web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minimalista, con posibilidad de ser utilizado tanto para aplicaciones/páginas web como para aplicaciones de servicios. Como todo módulo, lo primero que debemos realizar es agregarlo como dependencia en nuestro proyecto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Instalación desde la consola: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install express</a:t>
            </a:r>
            <a:endParaRPr b="1" i="1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26365" l="0" r="0" t="21385"/>
          <a:stretch/>
        </p:blipFill>
        <p:spPr>
          <a:xfrm>
            <a:off x="4131325" y="3155925"/>
            <a:ext cx="4623124" cy="10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2480950" y="454225"/>
            <a:ext cx="4442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Express.js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025" y="291400"/>
            <a:ext cx="2444450" cy="10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/>
        </p:nvSpPr>
        <p:spPr>
          <a:xfrm>
            <a:off x="1398000" y="89522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Express como framework soporte para servidores REST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2425" y="2189125"/>
            <a:ext cx="3715037" cy="24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519650" y="1087575"/>
            <a:ext cx="82347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Express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permite definir, para cada tipo de petición HTTP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llegue a una determinada URL, qué acciones debe tomar, mediante la definición de un callback para cada caso que consideremos necesario incluir en nuestra API.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126" y="2743625"/>
            <a:ext cx="4103150" cy="21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800400" y="161475"/>
            <a:ext cx="67674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Introducción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76350" y="2525955"/>
            <a:ext cx="3492475" cy="205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686825" y="296650"/>
            <a:ext cx="7548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Uso del módulo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712500" y="819550"/>
            <a:ext cx="76230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usar el módulo, lo primero que debemos hacer es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importarlo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comienzo de nuestro archivo. El objeto obtenido luego del import es una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función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Al ejecutarla, nos devolverá la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aplicación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servidor que configuraremos posteriormente con los detalles de nuestra aplicación.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inicialización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864900" y="3251625"/>
            <a:ext cx="4729800" cy="1042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5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5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5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5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5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 de un servidor web usando el módulo HTTP.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 de un servidor web usando el módulo Express.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el despliegue de nuestra aplicación backend en la nube.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686825" y="296650"/>
            <a:ext cx="76488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Conexión del servidor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712500" y="2365850"/>
            <a:ext cx="76230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conexión</a:t>
            </a:r>
            <a:endParaRPr b="1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puerto elegido es el cero (0), express elegirá un puerto al azar entre los disponibles del sistema operativo en ese momento.</a:t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712500" y="795575"/>
            <a:ext cx="78411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indicar en qué puerto de nuestra computadora queremos que nuestra aplicación comience a escuchar peticiones. Este puerto será de uso exclusivo de nuestro servidor, y no podrá ser compartido con otras aplicaciones.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812900" y="2759295"/>
            <a:ext cx="7342800" cy="1273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endParaRPr b="0" i="0" sz="1100" u="none" cap="none" strike="noStrike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http escuchando en el puerto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/>
        </p:nvSpPr>
        <p:spPr>
          <a:xfrm>
            <a:off x="686825" y="296650"/>
            <a:ext cx="76488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Manejo de errores de conexión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 txBox="1"/>
          <p:nvPr/>
        </p:nvSpPr>
        <p:spPr>
          <a:xfrm>
            <a:off x="760500" y="1979450"/>
            <a:ext cx="7623000" cy="27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conexión (con evento de error)</a:t>
            </a:r>
            <a:endParaRPr b="1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argumento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error 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callback configurado para el </a:t>
            </a: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evento error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nos da la descripción del error ocurrido.</a:t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712500" y="795575"/>
            <a:ext cx="78411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una situación de error en la puesta en marcha del servidor, podemos configurar el evento ‘error’ a través del método ‘on’ sobre la salida de ‘listen’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886800" y="2421650"/>
            <a:ext cx="7342800" cy="1503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endParaRPr b="0" i="0" sz="1100" u="none" cap="none" strike="noStrike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http escuchando en el puerto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`Error en servidor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/>
        </p:nvSpPr>
        <p:spPr>
          <a:xfrm>
            <a:off x="686825" y="296650"/>
            <a:ext cx="73272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Configuración petición Get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 txBox="1"/>
          <p:nvPr/>
        </p:nvSpPr>
        <p:spPr>
          <a:xfrm>
            <a:off x="610575" y="871775"/>
            <a:ext cx="75204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queremos obtener algún tipo de información del servidor utilizamos peticiones de tipo </a:t>
            </a: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Este tipo de peticiones son las más comunes. Entonces, configuraremos en nuestro servidor un manejador para estas peticiones. Como respuesta, devolveremos el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deseado en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de objeto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manejador de peticiones GET a la ruta raiz del servidor</a:t>
            </a:r>
            <a:endParaRPr b="1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665100" y="3473350"/>
            <a:ext cx="7342800" cy="985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4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4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0" i="0" lang="en-GB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GB" sz="14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4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4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0" i="0" lang="en-GB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mensaje: </a:t>
            </a:r>
            <a:r>
              <a:rPr b="0" i="0" lang="en-GB" sz="14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'hola mundo'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b="0" i="0" sz="14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618475" y="4619300"/>
            <a:ext cx="7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 = request (petición) / res = response (respuesta)</a:t>
            </a:r>
            <a:endParaRPr b="0" i="1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con express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proyecto de servidor http en node.js que utilice la dependencia express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10/15 minutos</a:t>
            </a:r>
            <a:endParaRPr b="0" i="0" sz="2000" u="none" cap="none" strike="noStrik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/>
        </p:nvSpPr>
        <p:spPr>
          <a:xfrm>
            <a:off x="442500" y="6024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proyecto de servidor http en node.js que utilice la dependencia express, escuche en el puerto 8080 y tenga tres rutas get configuradas: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A)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'/' en esta ruta raíz, el servidor enviará string con un elemento de título nivel 1 (un h1 en formato HTML) que contenga el mensaje: 'Bienvenidos al servidor express' en color azul.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'/visitas' donde con cada request, el servidor devolverá un mensaje con la cantidad de visitas que se hayan realizado a este endpoint. Por ej. 'La cantidad de visitas es 10'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C)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'/fyh' donde se devolverá la fecha y hora actual en formato objeto: 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 fyh: '11/1/2021 11:36:04' }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Mostrar por consola el puerto de escucha del servidor al momento de realizar el listen. En caso de error, representar el detalle.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2" name="Google Shape;27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 txBox="1"/>
          <p:nvPr/>
        </p:nvSpPr>
        <p:spPr>
          <a:xfrm>
            <a:off x="809552" y="18702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Nuestro primer Despliegue en un servidor en la nube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0" y="62075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Despliegue en la nube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326975" y="943350"/>
            <a:ext cx="86532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Tomaremos el servidor del desafío anterior y lo desplegaremos en la nube.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Utilizaremos el servicio gratuito provisto por </a:t>
            </a:r>
            <a:r>
              <a:rPr b="0" i="0" lang="en-GB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Glitch.com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basaremos en un proyecto base provisto por el sitio, que contiene algunas carpetas y archivos para arrancar un proyecto ExpressJS desde cero. Podemos acceder a este proyecto en la siguiente URL: </a:t>
            </a:r>
            <a:r>
              <a:rPr b="0" i="0" lang="en-GB" sz="1800" u="sng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https://glitch.com/edit/#!/hello-express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necesario crear una cuenta (gratuita) para que nuestros proyectos persistan por más de 5 días desplegados. Utilizaremos esta funcionalidad en próximos desafíos durante el curso.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2" name="Google Shape;29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0300" y="1056825"/>
            <a:ext cx="3889270" cy="39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/>
        </p:nvSpPr>
        <p:spPr>
          <a:xfrm>
            <a:off x="430750" y="148875"/>
            <a:ext cx="8044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Despliegue del servidor en glitch.com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0" name="Google Shape;300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750" y="2402150"/>
            <a:ext cx="4422474" cy="259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61375" y="1334325"/>
            <a:ext cx="2179250" cy="6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0750" y="1056825"/>
            <a:ext cx="1920957" cy="118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377" y="152400"/>
            <a:ext cx="8521245" cy="43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1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61125" y="1758000"/>
            <a:ext cx="18549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Servidores Web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Administradores de Paquetes - NPM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1" i="0" lang="en-GB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vanzado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132" y="152400"/>
            <a:ext cx="8573735" cy="435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2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27" y="152400"/>
            <a:ext cx="8500746" cy="43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3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539" y="152400"/>
            <a:ext cx="8268921" cy="43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4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88" y="152400"/>
            <a:ext cx="8447824" cy="43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5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6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4" name="Google Shape;344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228" y="152400"/>
            <a:ext cx="8205544" cy="42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858" y="152400"/>
            <a:ext cx="8748285" cy="43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7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CON EXPRESS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7" name="Google Shape;35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8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49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{B3A04F19-9F13-48EF-B96E-042DDFD1BE28}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Servidor con express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y url de proyecto subido a glitch</a:t>
                      </a:r>
                      <a:b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Observación: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la carpeta </a:t>
                      </a:r>
                      <a:r>
                        <a:rPr i="1"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node_modules</a:t>
                      </a:r>
                      <a:endParaRPr i="1"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700"/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endParaRPr sz="17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rabicParenR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un proyecto de servidor basado en node.js que utilice el módulo express e implemente los siguientes endpoints en el puerto 8080: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lphaLcParenR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 get '/productos' que devuelva un array con todos los productos disponibles en el servidor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lphaLcParenR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 get '/productoRandom' que devuelva un producto elegido al azar entre todos los productos disponibles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rabicParenR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Incluir un archivo de texto 'productos.txt' y utilizar la clase Contenedor del desafío anterior para acceder a los datos persistidos del servidor.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Antes de iniciar el servidor, colocar en el archivo 'productos.txt' tres productos como en el ejemplo del desafío anterior.</a:t>
                      </a:r>
                      <a:endParaRPr sz="19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65" name="Google Shape;3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2" name="Google Shape;372;p50"/>
          <p:cNvGraphicFramePr/>
          <p:nvPr/>
        </p:nvGraphicFramePr>
        <p:xfrm>
          <a:off x="153263" y="11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{B3A04F19-9F13-48EF-B96E-042DDFD1BE28}</a:tableStyleId>
              </a:tblPr>
              <a:tblGrid>
                <a:gridCol w="2945825"/>
                <a:gridCol w="3822275"/>
                <a:gridCol w="2069375"/>
              </a:tblGrid>
              <a:tr h="5733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Servidor con express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6318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y url de proyecto subido a glitch</a:t>
                      </a:r>
                      <a:b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Observación: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la carpeta </a:t>
                      </a:r>
                      <a:r>
                        <a:rPr i="1"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54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73" name="Google Shape;3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387" y="6546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0"/>
          <p:cNvSpPr txBox="1"/>
          <p:nvPr/>
        </p:nvSpPr>
        <p:spPr>
          <a:xfrm>
            <a:off x="269675" y="1523675"/>
            <a:ext cx="8484900" cy="3276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"Escuadra"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123.45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"thumbnail"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"https://cdn3.iconfinder.com/data/icons/education-209/64/ruler-triangle-stationary-school-256.png"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7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"Calculadora"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234.56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"thumbnail"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"https://cdn3.iconfinder.com/data/icons/education-209/64/calculator-math-tool-school-256.png"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7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"Globo Terráqueo"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345.67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"thumbnail"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"https://cdn3.iconfinder.com/data/icons/education-209/64/globe-earth-geograhy-planet-school-256.png"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7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80" name="Google Shape;38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2291725" y="275425"/>
            <a:ext cx="6177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Nuestro primer servidor HTTP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575" y="1762775"/>
            <a:ext cx="6177081" cy="32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5300" y="1612675"/>
            <a:ext cx="2091225" cy="15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3325" y="1134625"/>
            <a:ext cx="2985400" cy="22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8575" y="378250"/>
            <a:ext cx="2310300" cy="14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/>
        </p:nvSpPr>
        <p:spPr>
          <a:xfrm>
            <a:off x="1956450" y="10244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6" name="Google Shape;386;p52"/>
          <p:cNvSpPr txBox="1"/>
          <p:nvPr/>
        </p:nvSpPr>
        <p:spPr>
          <a:xfrm>
            <a:off x="1586100" y="2013575"/>
            <a:ext cx="5971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-Servidores con módulo HTTP y Express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-Despliegue en Glitch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92" name="Google Shape;39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8" name="Google Shape;39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249300" y="1654225"/>
            <a:ext cx="8645400" cy="30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instalar la dependencia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nodemon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global usando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Nodemon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ayuda en el desarrollo relanzando la ejecución de Node.js en el caso de que algún archivo de nuestro proyecto cambie.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Instalamos la librería desde una terminal ejecutando: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npm i -g nodemon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606400" y="531225"/>
            <a:ext cx="4589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Instalar Nodemon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110312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9875" y="238874"/>
            <a:ext cx="1186525" cy="135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464125" y="470050"/>
            <a:ext cx="5666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Módulo HTTP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20175" y="1388050"/>
            <a:ext cx="78990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HTTP es un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módulo nativo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Node.js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Trabaja con el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protocolo HTTP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que es el que se utiliza en Internet para transferir datos en la Web.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va a servir para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un servidor HTTP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acepte solicitudes desde un cliente web.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utilizarlo en nuestro código, tenemos que requerirlo mediante la instrucción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require('http')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guardarlo en una variable para su posterior uso.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2186338" y="470050"/>
            <a:ext cx="5343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HTTP paso a paso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12625" y="2340975"/>
            <a:ext cx="8839200" cy="22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este momento tenemos una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variable http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(que en realidad es un objeto) sobre la que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podemos invocar métodos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estaban en el módulo requerido.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una de las tareas implementadas en el módulo HTTP es la de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un servidor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que se hace con el módulo "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createServer()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método recibirá un callback que se ejecutará cada vez que el servidor reciba una petición.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91" y="383300"/>
            <a:ext cx="1947800" cy="8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843700" y="1626800"/>
            <a:ext cx="5343900" cy="48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GB" sz="195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9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95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n-GB" sz="19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9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0" i="0" lang="en-GB" sz="19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9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b="0" i="0" lang="en-GB" sz="19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112625" y="2721975"/>
            <a:ext cx="8839200" cy="19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callback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enviamos a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createServer()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recibe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dos parámetros que son la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petición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respuesta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petición por ahora no la usamos, pero contiene datos de la petición realizada.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respuesta la usaremos para enviarle datos al cliente que hizo la petición.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modo que "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respuesta.end()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sirve para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terminar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petición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enviarle datos al cliente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186338" y="470050"/>
            <a:ext cx="5343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HTTP paso a paso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91" y="383300"/>
            <a:ext cx="1947800" cy="8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561650" y="1586075"/>
            <a:ext cx="7342800" cy="956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35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35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35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3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i="0" lang="en-GB" sz="13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peticion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GB" sz="135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3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3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3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3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'Hola mundo'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3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112625" y="2340975"/>
            <a:ext cx="88392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esto le decimos al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escuche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puerto 8080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aunque podríamos haber puesto cualquier otro puerto que nos hubiera gustado.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listen()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recibe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una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función callback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realmente no sería necesaria, pero que nos sirve para hacer cosas cuando el servidor se haya iniciado y esté listo. Simplemente, en esa función callback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indico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estoy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listo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escuchando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puerto configurado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Listen, además, devuelve un objeto que contiene los datos del servidor conectado.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2186338" y="470050"/>
            <a:ext cx="5343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HTTP paso a paso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91" y="383300"/>
            <a:ext cx="1947800" cy="8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369500" y="1443850"/>
            <a:ext cx="8385000" cy="870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connectedServer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0" i="0" lang="en-GB" sz="12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2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2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Http escuchando en el puerto </a:t>
            </a:r>
            <a:r>
              <a:rPr b="0" i="0" lang="en-GB" sz="12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connectedServer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-GB" sz="12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2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2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2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