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5143500" cx="9144000"/>
  <p:notesSz cx="6858000" cy="9144000"/>
  <p:embeddedFontLst>
    <p:embeddedFont>
      <p:font typeface="Anton"/>
      <p:regular r:id="rId45"/>
    </p:embeddedFont>
    <p:embeddedFont>
      <p:font typeface="Lato"/>
      <p:regular r:id="rId46"/>
      <p:bold r:id="rId47"/>
      <p:italic r:id="rId48"/>
      <p:boldItalic r:id="rId49"/>
    </p:embeddedFont>
    <p:embeddedFont>
      <p:font typeface="Lato Light"/>
      <p:regular r:id="rId50"/>
      <p:bold r:id="rId51"/>
      <p:italic r:id="rId52"/>
      <p:boldItalic r:id="rId53"/>
    </p:embeddedFont>
    <p:embeddedFont>
      <p:font typeface="Helvetica Neue"/>
      <p:regular r:id="rId54"/>
      <p:bold r:id="rId55"/>
      <p:italic r:id="rId56"/>
      <p:boldItalic r:id="rId57"/>
    </p:embeddedFont>
    <p:embeddedFont>
      <p:font typeface="Helvetica Neue Light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Lato-regular.fntdata"/><Relationship Id="rId45" Type="http://schemas.openxmlformats.org/officeDocument/2006/relationships/font" Target="fonts/Anton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Lato-italic.fntdata"/><Relationship Id="rId47" Type="http://schemas.openxmlformats.org/officeDocument/2006/relationships/font" Target="fonts/Lato-bold.fntdata"/><Relationship Id="rId49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1" Type="http://schemas.openxmlformats.org/officeDocument/2006/relationships/font" Target="fonts/HelveticaNeueLight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HelveticaNeueLight-italic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LatoLight-bold.fntdata"/><Relationship Id="rId50" Type="http://schemas.openxmlformats.org/officeDocument/2006/relationships/font" Target="fonts/LatoLight-regular.fntdata"/><Relationship Id="rId53" Type="http://schemas.openxmlformats.org/officeDocument/2006/relationships/font" Target="fonts/LatoLight-boldItalic.fntdata"/><Relationship Id="rId52" Type="http://schemas.openxmlformats.org/officeDocument/2006/relationships/font" Target="fonts/LatoLight-italic.fntdata"/><Relationship Id="rId11" Type="http://schemas.openxmlformats.org/officeDocument/2006/relationships/slide" Target="slides/slide7.xml"/><Relationship Id="rId55" Type="http://schemas.openxmlformats.org/officeDocument/2006/relationships/font" Target="fonts/HelveticaNeue-bold.fntdata"/><Relationship Id="rId10" Type="http://schemas.openxmlformats.org/officeDocument/2006/relationships/slide" Target="slides/slide6.xml"/><Relationship Id="rId54" Type="http://schemas.openxmlformats.org/officeDocument/2006/relationships/font" Target="fonts/HelveticaNeue-regular.fntdata"/><Relationship Id="rId13" Type="http://schemas.openxmlformats.org/officeDocument/2006/relationships/slide" Target="slides/slide9.xml"/><Relationship Id="rId57" Type="http://schemas.openxmlformats.org/officeDocument/2006/relationships/font" Target="fonts/HelveticaNeue-boldItalic.fntdata"/><Relationship Id="rId12" Type="http://schemas.openxmlformats.org/officeDocument/2006/relationships/slide" Target="slides/slide8.xml"/><Relationship Id="rId56" Type="http://schemas.openxmlformats.org/officeDocument/2006/relationships/font" Target="fonts/HelveticaNeue-italic.fntdata"/><Relationship Id="rId15" Type="http://schemas.openxmlformats.org/officeDocument/2006/relationships/slide" Target="slides/slide11.xml"/><Relationship Id="rId59" Type="http://schemas.openxmlformats.org/officeDocument/2006/relationships/font" Target="fonts/HelveticaNeueLight-bold.fntdata"/><Relationship Id="rId14" Type="http://schemas.openxmlformats.org/officeDocument/2006/relationships/slide" Target="slides/slide10.xml"/><Relationship Id="rId58" Type="http://schemas.openxmlformats.org/officeDocument/2006/relationships/font" Target="fonts/HelveticaNeueLight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Continúa en la siguiente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Ver como sera la organizacion de los ejercicios: salas o individual. Tiempo estimado?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2.png"/><Relationship Id="rId6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8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9.png"/><Relationship Id="rId5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nodejs.org/es/" TargetMode="External"/><Relationship Id="rId4" Type="http://schemas.openxmlformats.org/officeDocument/2006/relationships/hyperlink" Target="https://code.visualstudio.com/" TargetMode="External"/><Relationship Id="rId5" Type="http://schemas.openxmlformats.org/officeDocument/2006/relationships/hyperlink" Target="https://git-scm.com/" TargetMode="External"/><Relationship Id="rId6" Type="http://schemas.openxmlformats.org/officeDocument/2006/relationships/hyperlink" Target="https://cmder.net/" TargetMode="External"/><Relationship Id="rId7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658600" y="1968100"/>
            <a:ext cx="38268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Administradores de Paquetes - NPM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022750" y="1163150"/>
            <a:ext cx="4679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Clase </a:t>
            </a:r>
            <a:r>
              <a:rPr b="1" lang="en-GB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r>
              <a:rPr b="1" i="0" lang="en-GB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b="0" i="0" lang="en-GB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Programación Backend</a:t>
            </a:r>
            <a:endParaRPr b="0" i="0" sz="14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/>
        </p:nvSpPr>
        <p:spPr>
          <a:xfrm>
            <a:off x="222850" y="259200"/>
            <a:ext cx="47769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GB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1- NÚMEROS ALEATORIOS</a:t>
            </a:r>
            <a:endParaRPr b="0" i="0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416325" y="1247400"/>
            <a:ext cx="82590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A- Crear un proyecto en node.js que genere 10000 números aleatorios en el rango  de 1 a 20.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B- Crear un objeto cuyas claves sean los números salidos y el valor asociado a cada clave será la cantidad de veces que salió dicho número. Representar por consola los resultados.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GB" sz="16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Tiempo: 5 minutos</a:t>
            </a:r>
            <a:endParaRPr b="0" i="1" sz="1600" u="none" cap="none" strike="noStrike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/>
        </p:nvSpPr>
        <p:spPr>
          <a:xfrm>
            <a:off x="222850" y="259200"/>
            <a:ext cx="47769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GB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2- ARRAY DE OBJETOS</a:t>
            </a:r>
            <a:endParaRPr b="0" i="0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442500" y="911650"/>
            <a:ext cx="82590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Desarrollar un proyecto en node.js que declare un array de objetos de este tipo: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/>
        </p:nvSpPr>
        <p:spPr>
          <a:xfrm>
            <a:off x="1469400" y="1655050"/>
            <a:ext cx="6205200" cy="22359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3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productos</a:t>
            </a: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endParaRPr b="0" i="0" sz="13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{ </a:t>
            </a:r>
            <a:r>
              <a:rPr b="0" i="0" lang="en-GB" sz="13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b="0" i="0" lang="en-GB" sz="13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GB" sz="13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b="0" i="0" lang="en-GB" sz="13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'Escuadra'</a:t>
            </a: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GB" sz="13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precio:</a:t>
            </a:r>
            <a:r>
              <a:rPr b="0" i="0" lang="en-GB" sz="13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323.45</a:t>
            </a: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0" i="0" sz="13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{ </a:t>
            </a:r>
            <a:r>
              <a:rPr b="0" i="0" lang="en-GB" sz="13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b="0" i="0" lang="en-GB" sz="13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GB" sz="13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b="0" i="0" lang="en-GB" sz="13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'Calculadora'</a:t>
            </a: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GB" sz="13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precio:</a:t>
            </a:r>
            <a:r>
              <a:rPr b="0" i="0" lang="en-GB" sz="13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234.56</a:t>
            </a: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0" i="0" sz="13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{ </a:t>
            </a:r>
            <a:r>
              <a:rPr b="0" i="0" lang="en-GB" sz="13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b="0" i="0" lang="en-GB" sz="13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GB" sz="13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b="0" i="0" lang="en-GB" sz="13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'Globo Terráqueo'</a:t>
            </a: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GB" sz="13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precio:</a:t>
            </a:r>
            <a:r>
              <a:rPr b="0" i="0" lang="en-GB" sz="13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45.67</a:t>
            </a: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0" i="0" sz="13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{ </a:t>
            </a:r>
            <a:r>
              <a:rPr b="0" i="0" lang="en-GB" sz="13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b="0" i="0" lang="en-GB" sz="13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GB" sz="13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b="0" i="0" lang="en-GB" sz="13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'Paleta Pintura'</a:t>
            </a: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GB" sz="13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precio:</a:t>
            </a:r>
            <a:r>
              <a:rPr b="0" i="0" lang="en-GB" sz="13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456.78</a:t>
            </a: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0" i="0" sz="13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{ </a:t>
            </a:r>
            <a:r>
              <a:rPr b="0" i="0" lang="en-GB" sz="13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b="0" i="0" lang="en-GB" sz="13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GB" sz="13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b="0" i="0" lang="en-GB" sz="13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'Reloj'</a:t>
            </a: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GB" sz="13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precio:</a:t>
            </a:r>
            <a:r>
              <a:rPr b="0" i="0" lang="en-GB" sz="13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67.89</a:t>
            </a: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0" i="0" sz="13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{ </a:t>
            </a:r>
            <a:r>
              <a:rPr b="0" i="0" lang="en-GB" sz="13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b="0" i="0" lang="en-GB" sz="13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GB" sz="13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b="0" i="0" lang="en-GB" sz="13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'Agenda'</a:t>
            </a: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GB" sz="13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precio:</a:t>
            </a:r>
            <a:r>
              <a:rPr b="0" i="0" lang="en-GB" sz="13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78.90</a:t>
            </a: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0" i="0" sz="13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/>
        </p:nvSpPr>
        <p:spPr>
          <a:xfrm>
            <a:off x="222850" y="259200"/>
            <a:ext cx="47769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GB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2- ARRAY DE OBJETOS</a:t>
            </a:r>
            <a:endParaRPr b="0" i="0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442500" y="911650"/>
            <a:ext cx="82590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obtenga la siguiente información de dicho array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A) Los nombres de los productos en un string separados por comas.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B) El precio total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C) El precio promedio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D) El producto con menor precio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E) El producto con mayor precio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F) Con los datos de los puntos 1 al 5 crear un objeto y representarlo por consola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Aclaración</a:t>
            </a: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todos los valores monetarios serán expresados con 2 decimales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GB" sz="16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Tiempo: 10 minutos</a:t>
            </a:r>
            <a:endParaRPr b="0" i="1" sz="1600" u="none" cap="none" strike="noStrike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60" name="Google Shape;16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/>
        </p:nvSpPr>
        <p:spPr>
          <a:xfrm>
            <a:off x="1296000" y="2077200"/>
            <a:ext cx="6552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Módulos nativos en Node.js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67" name="Google Shape;16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/>
        </p:nvSpPr>
        <p:spPr>
          <a:xfrm>
            <a:off x="622500" y="952525"/>
            <a:ext cx="7899000" cy="37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 módulo es un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conjunto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funciones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objetos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JavaScript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 las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aplicaciones externas pueden usar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Node.js posee varios módulos incorporados (nativos) compilados en binario. Estos módulos básicos están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definidos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el código fuente de Node en la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carpeta lib/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Los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módulos básicos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tienen la preferencia de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cargarse primero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su identificador es pasado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desde require()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Por ejemplo,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require('fs')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siempre devolverá lo construido en el módulo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fs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(FileSystem), incluso si hay un fichero con ese nombre.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73" name="Google Shape;17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/>
        </p:nvSpPr>
        <p:spPr>
          <a:xfrm>
            <a:off x="1038150" y="436475"/>
            <a:ext cx="70677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Administradores de Paquetes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 (Package Managers)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79" name="Google Shape;17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2175" y="1904075"/>
            <a:ext cx="3439650" cy="229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/>
        </p:nvSpPr>
        <p:spPr>
          <a:xfrm>
            <a:off x="435900" y="1180500"/>
            <a:ext cx="8209200" cy="3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Los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Package Managers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(o Administradores de paquetes) sirven para no tener que descargar, instalar y mantener las dependencias de un proyecto a mano. 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Estas aplicaciones facilitan la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descarga e instalación de las librerías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que utiliza el proyecto.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requiere que conozcamos el nombre exacto de la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librería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(y versión deseada si es necesario) y contar con conexión a Internet. 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Mediante un comando se descargará de un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repositorio centralizado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versión correspondiente de la dependencia especificada y se agregará al proyecto.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5" name="Google Shape;185;p28"/>
          <p:cNvSpPr txBox="1"/>
          <p:nvPr/>
        </p:nvSpPr>
        <p:spPr>
          <a:xfrm>
            <a:off x="1464125" y="317650"/>
            <a:ext cx="56661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Concepto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86" name="Google Shape;18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NPM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93" name="Google Shape;19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/>
        </p:nvSpPr>
        <p:spPr>
          <a:xfrm>
            <a:off x="435900" y="1104300"/>
            <a:ext cx="70227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NodeJS cuenta con su propio Administrador de Paquetes: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NPM </a:t>
            </a:r>
            <a:r>
              <a:rPr b="0" i="1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(NodeJS Package Manager)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9" name="Google Shape;199;p30"/>
          <p:cNvSpPr txBox="1"/>
          <p:nvPr/>
        </p:nvSpPr>
        <p:spPr>
          <a:xfrm>
            <a:off x="508500" y="317650"/>
            <a:ext cx="66219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¿Que es NPM?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00" name="Google Shape;20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75813" y="2054700"/>
            <a:ext cx="4942874" cy="277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/>
        </p:nvSpPr>
        <p:spPr>
          <a:xfrm>
            <a:off x="629525" y="470050"/>
            <a:ext cx="65007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Instalando dependencias con NPM 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08" name="Google Shape;208;p31"/>
          <p:cNvSpPr txBox="1"/>
          <p:nvPr/>
        </p:nvSpPr>
        <p:spPr>
          <a:xfrm>
            <a:off x="852150" y="2156600"/>
            <a:ext cx="7581600" cy="26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Las dependencias pueden instalarse en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forma global o local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instalamos una dependencia en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forma global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todos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nuestros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programas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desarrollados en NodeJS contarán con esa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librería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y con la versión que haya sido instalada.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cambio, si instalamos en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forma local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podremos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elegir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exactamente qué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librería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con qué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versión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contará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cada proyecto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 desarrollemos.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09" name="Google Shape;20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31000" y="1235650"/>
            <a:ext cx="4610199" cy="85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4418" y="1213393"/>
            <a:ext cx="899025" cy="89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979775" y="1134750"/>
            <a:ext cx="46248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Comprender qué es Node.js y su uso en un entorno Backend.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Comprender la función que cumple npm en Node.js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Conocer el proceso de instalación de dependencias.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n-GB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b="0" i="1" sz="3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GB" sz="6000" u="none" cap="none" strike="noStrike">
                <a:solidFill>
                  <a:srgbClr val="E8E7E3"/>
                </a:solidFill>
                <a:latin typeface="Arial"/>
                <a:ea typeface="Arial"/>
                <a:cs typeface="Arial"/>
                <a:sym typeface="Arial"/>
              </a:rPr>
              <a:t>☕ </a:t>
            </a:r>
            <a:endParaRPr b="0" i="0" sz="6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1" lang="en-GB" sz="6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b="0" i="1" sz="6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/>
        </p:nvSpPr>
        <p:spPr>
          <a:xfrm>
            <a:off x="900513" y="2094300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3" name="Google Shape;223;p33"/>
          <p:cNvSpPr txBox="1"/>
          <p:nvPr/>
        </p:nvSpPr>
        <p:spPr>
          <a:xfrm>
            <a:off x="1181763" y="55125"/>
            <a:ext cx="6877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¡A tener en cuenta!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24" name="Google Shape;224;p33"/>
          <p:cNvSpPr txBox="1"/>
          <p:nvPr/>
        </p:nvSpPr>
        <p:spPr>
          <a:xfrm>
            <a:off x="544125" y="1044225"/>
            <a:ext cx="7629600" cy="3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●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instalación local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dependencias es la opción es la más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recomendable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para poder tener múltiples proyectos usando distintas versiones de una misma librería sin generar problemas de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compatibilidad 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 actualizar a una nueva versión que no sea retrocompatible con las anteriores.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●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Sin embargo, muchas veces es útil instalar en forma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global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librerías utilitarias 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(por ejemplo librerías de testing) que son usadas para facilitar las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tareas 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programación 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revisión 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durante la etapa de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desarrollo 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pero que no son necesarias para el uso de la aplicación.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25" name="Google Shape;22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/>
        </p:nvSpPr>
        <p:spPr>
          <a:xfrm>
            <a:off x="900513" y="2094300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1" name="Google Shape;231;p34"/>
          <p:cNvSpPr txBox="1"/>
          <p:nvPr/>
        </p:nvSpPr>
        <p:spPr>
          <a:xfrm>
            <a:off x="1181763" y="55125"/>
            <a:ext cx="6877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Por ejemplo...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32" name="Google Shape;232;p34"/>
          <p:cNvSpPr txBox="1"/>
          <p:nvPr/>
        </p:nvSpPr>
        <p:spPr>
          <a:xfrm>
            <a:off x="544125" y="1044225"/>
            <a:ext cx="7903500" cy="3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Char char="➢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programa A usa la librería “fecha” en su versión 1.0, que cuenta con el método </a:t>
            </a:r>
            <a:r>
              <a:rPr b="0" i="1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“dameFecha()”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Char char="➢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programa B usa la librería “fecha” pero en su versión 2.0, que ya no cuenta con el método </a:t>
            </a:r>
            <a:r>
              <a:rPr b="0" i="1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“dameFecha()”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ya que éste fue reemplazado por el nuevo método </a:t>
            </a:r>
            <a:r>
              <a:rPr b="0" i="1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“dameFechaLocal()”.</a:t>
            </a:r>
            <a:endParaRPr b="0" i="1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Char char="➢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instalamos “fecha” en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 global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al actualizar la librería fecha, romperemos el programa A, ya que intentará usar un método que ya no existe.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Char char="➢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realizamos dos instalaciones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locales 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(fecha 1.0 para A, fecha 2.0 para B) al actualizar cada una por separado, cada programa seguirá contando con la versión correspondiente).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33" name="Google Shape;23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/>
        </p:nvSpPr>
        <p:spPr>
          <a:xfrm>
            <a:off x="862650" y="853613"/>
            <a:ext cx="74187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Advertencia</a:t>
            </a:r>
            <a:r>
              <a:rPr b="0" i="0" lang="en-GB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Es posible que al instalar dependencias en forma global se nos solicite tener permisos de administrador, ya que estaremos editando archivos de configuración y agregando contenidos en carpetas del sistema.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39" name="Google Shape;23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17438" y="2557413"/>
            <a:ext cx="3309119" cy="17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El archivo ”package.json” 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46" name="Google Shape;24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/>
        </p:nvSpPr>
        <p:spPr>
          <a:xfrm>
            <a:off x="447800" y="317975"/>
            <a:ext cx="41433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n-GB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Package.json</a:t>
            </a:r>
            <a:endParaRPr b="0" i="1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52" name="Google Shape;25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800" y="999350"/>
            <a:ext cx="4598776" cy="342929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7"/>
          <p:cNvSpPr txBox="1"/>
          <p:nvPr/>
        </p:nvSpPr>
        <p:spPr>
          <a:xfrm>
            <a:off x="5046575" y="923150"/>
            <a:ext cx="3663300" cy="3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un archivo de configuración en formato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JSON 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 es parte de un proyecto Node.js.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crearlo mediante la instrucción: 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npm init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especificar en este archivo la lista de dependencias, que son las librerías que usa el proyecto para funcionar o para realizar distintos tipos de testing.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/>
        </p:nvSpPr>
        <p:spPr>
          <a:xfrm>
            <a:off x="900513" y="2094300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60" name="Google Shape;260;p38"/>
          <p:cNvSpPr txBox="1"/>
          <p:nvPr/>
        </p:nvSpPr>
        <p:spPr>
          <a:xfrm>
            <a:off x="0" y="62075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Manejo automatizado de dependencias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61" name="Google Shape;261;p38"/>
          <p:cNvSpPr txBox="1"/>
          <p:nvPr/>
        </p:nvSpPr>
        <p:spPr>
          <a:xfrm>
            <a:off x="326975" y="943350"/>
            <a:ext cx="8653200" cy="39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❏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Siempre que hayamos especificado nuestras dependencias en el archivo de configuración (package.json) podremos actualizar y mantener de forma fácil y segura las dependencias del proyecto con el comando </a:t>
            </a:r>
            <a:r>
              <a:rPr b="1" i="1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npm install</a:t>
            </a:r>
            <a:endParaRPr b="1" i="1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❏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Además podemos hacer que npm agregue como dependencia al package.json un módulo que estamos instalando. Si lo queremos como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dependencia del proyecto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al comando </a:t>
            </a:r>
            <a:r>
              <a:rPr b="0" i="1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‘install’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le agregamos el nombre del módulo: </a:t>
            </a:r>
            <a:r>
              <a:rPr b="1" i="1" lang="en-GB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npm install &lt;algún-módulo&gt;</a:t>
            </a:r>
            <a:endParaRPr b="1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❏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sólo es una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dependencia del entorno de desarrollo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le agregamos </a:t>
            </a:r>
            <a:r>
              <a:rPr b="0" i="1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--save-dev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ó </a:t>
            </a:r>
            <a:r>
              <a:rPr b="0" i="1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-D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: </a:t>
            </a:r>
            <a:r>
              <a:rPr b="1" i="1" lang="en-GB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npm install --save-dev &lt;algún-módulo-dev&gt;</a:t>
            </a:r>
            <a:r>
              <a:rPr b="1" i="0" lang="en-GB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GB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ó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npm install -D &lt;algún-módulo-dev&gt;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62" name="Google Shape;26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Versionado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68" name="Google Shape;26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0"/>
          <p:cNvSpPr txBox="1"/>
          <p:nvPr/>
        </p:nvSpPr>
        <p:spPr>
          <a:xfrm>
            <a:off x="458250" y="1905350"/>
            <a:ext cx="8380200" cy="29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1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Major Release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primer número corresponde a actualizaciones grandes/significativas que incluyen muchas nuevas características, o que cambian de manera significativa el funcionamiento de las existentes. 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1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Minor Release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segundo número corresponde a actualizaciones pequeñas que agregan pocas cosas nuevas o actualizan algún detalle del funcionamiento de la librería.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Patches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El tercer número corresponde a arreglos o parches que corrigen defectos en las funcionalidades de la librería.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4" name="Google Shape;274;p40"/>
          <p:cNvSpPr txBox="1"/>
          <p:nvPr/>
        </p:nvSpPr>
        <p:spPr>
          <a:xfrm>
            <a:off x="482150" y="169300"/>
            <a:ext cx="82275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Versionado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75" name="Google Shape;27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0"/>
          <p:cNvSpPr txBox="1"/>
          <p:nvPr/>
        </p:nvSpPr>
        <p:spPr>
          <a:xfrm>
            <a:off x="610675" y="934900"/>
            <a:ext cx="6331800" cy="9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Las librerías de NPM siguen un estándar de versionado de tres números, separados entre sí por un punto: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77" name="Google Shape;277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5150" y="865875"/>
            <a:ext cx="2073401" cy="87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1"/>
          <p:cNvSpPr txBox="1"/>
          <p:nvPr/>
        </p:nvSpPr>
        <p:spPr>
          <a:xfrm>
            <a:off x="458250" y="424450"/>
            <a:ext cx="82275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Manejo Avanzado del Versionado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83" name="Google Shape;28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1"/>
          <p:cNvSpPr txBox="1"/>
          <p:nvPr/>
        </p:nvSpPr>
        <p:spPr>
          <a:xfrm>
            <a:off x="334500" y="1973838"/>
            <a:ext cx="8475000" cy="11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Cada una de las versiones de las dependencias está precedida por un símbolo (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~ ^ *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 que indica la forma en la que deseamos que se actualice ese módulo cada vez que ejecutemos npm install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3609625" y="1163625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9193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761125" y="1758000"/>
            <a:ext cx="18549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Administradores de Paquetes - </a:t>
            </a: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NPM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1535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377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highlight>
                  <a:schemeClr val="lt1"/>
                </a:highlight>
              </a:rPr>
              <a:t>Manejo de Archivos en Javascript</a:t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8" name="Google Shape;78;p15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" name="Google Shape;79;p15"/>
          <p:cNvCxnSpPr/>
          <p:nvPr/>
        </p:nvCxnSpPr>
        <p:spPr>
          <a:xfrm>
            <a:off x="1377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" name="Google Shape;80;p15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" name="Google Shape;81;p15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2" name="Google Shape;8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6302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6144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Servidores Web</a:t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7" name="Google Shape;87;p15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" name="Google Shape;88;p15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15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15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1" name="Google Shape;9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/>
        </p:nvSpPr>
        <p:spPr>
          <a:xfrm>
            <a:off x="1398000" y="2320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"/>
          <p:cNvSpPr txBox="1"/>
          <p:nvPr/>
        </p:nvSpPr>
        <p:spPr>
          <a:xfrm>
            <a:off x="614850" y="1525113"/>
            <a:ext cx="7914300" cy="25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escribimos en nuestro package.json: ~0.13.0 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➢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Cuando salga la versión 0.13.1 se actualizará en nuestro proyecto, ya que es un Patch.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➢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Cuando salga la versión 0.14.0 no se actualizará, ya que es una Minor Release.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➢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Cuando salga la versión 1.1.0 no se actualizará, ya que es una Major Release.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0" name="Google Shape;290;p42"/>
          <p:cNvSpPr txBox="1"/>
          <p:nvPr/>
        </p:nvSpPr>
        <p:spPr>
          <a:xfrm>
            <a:off x="482150" y="169300"/>
            <a:ext cx="82275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~ (solo patches)</a:t>
            </a:r>
            <a:endParaRPr b="0" i="0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91" name="Google Shape;29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/>
          <p:nvPr/>
        </p:nvSpPr>
        <p:spPr>
          <a:xfrm>
            <a:off x="552900" y="1201150"/>
            <a:ext cx="8038200" cy="30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escribimos en nuestro package.json: ^0.13.0 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➢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Cuando salga la versión 0.13.1 se actualizará en nuestro proyecto, ya que es un Patch.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➢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Cuando salga la versión 0.14.0 se actualizará, ya que es una Minor Release.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➢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Cuando salga la versión 1.1.0 no se actualizará, ya que es una Major Release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7" name="Google Shape;297;p43"/>
          <p:cNvSpPr txBox="1"/>
          <p:nvPr/>
        </p:nvSpPr>
        <p:spPr>
          <a:xfrm>
            <a:off x="482150" y="169300"/>
            <a:ext cx="82275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^ (patches y actualizaciones menores)</a:t>
            </a:r>
            <a:endParaRPr b="0" i="0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98" name="Google Shape;29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4"/>
          <p:cNvSpPr txBox="1"/>
          <p:nvPr/>
        </p:nvSpPr>
        <p:spPr>
          <a:xfrm>
            <a:off x="552900" y="1201150"/>
            <a:ext cx="8038200" cy="30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escribimos en nuestro package.json: *0.13.0 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➢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Cuando salga la versión 0.13.1 se actualizará en nuestro proyecto, ya que es un Patch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➢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Cuando salga la versión 0.14.0 se actualizará, ya que es una Minor Release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➢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Cuando salga la versión 1.1.0 se actualizará, ya que es una Major Release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4" name="Google Shape;304;p44"/>
          <p:cNvSpPr txBox="1"/>
          <p:nvPr/>
        </p:nvSpPr>
        <p:spPr>
          <a:xfrm>
            <a:off x="482150" y="169300"/>
            <a:ext cx="82275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* (todas las actualizaciones)</a:t>
            </a:r>
            <a:endParaRPr b="0" i="0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05" name="Google Shape;30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/>
          <p:nvPr/>
        </p:nvSpPr>
        <p:spPr>
          <a:xfrm>
            <a:off x="552900" y="1584525"/>
            <a:ext cx="8225400" cy="2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 	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descargar/actualizar a cualquier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versión posterior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 la dada 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&gt;= 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descargar/actualizar a cualquier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versión igual o posterior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 la dada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&lt;= 	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descargar/actualizar a cualquier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versión anterior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la dada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&lt; 	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descargar/actualizar a cualquier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versión igual o anterior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 la dada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1" name="Google Shape;311;p45"/>
          <p:cNvSpPr txBox="1"/>
          <p:nvPr/>
        </p:nvSpPr>
        <p:spPr>
          <a:xfrm>
            <a:off x="484300" y="169300"/>
            <a:ext cx="8225400" cy="12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Más símbolos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12" name="Google Shape;31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6"/>
          <p:cNvSpPr txBox="1"/>
          <p:nvPr/>
        </p:nvSpPr>
        <p:spPr>
          <a:xfrm>
            <a:off x="290675" y="1584525"/>
            <a:ext cx="8532300" cy="2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Finalmente, si no se pone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ningún símbolo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se acepta únicamente la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versión especificada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en lugar de escribir una versión, se escribe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‘latest’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se descargará o actualizará siempre a la última versión disponible. 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Adicionalmente se pueden crear combinaciones con los criterios anteriores. Por ejemplo:</a:t>
            </a:r>
            <a:r>
              <a:rPr b="0" i="1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1.0.0 || &gt;=1.1.0 &lt;1.2.0 </a:t>
            </a:r>
            <a:r>
              <a:rPr b="0" i="0" lang="en-GB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usará la versión 1.0.0 (si la encuentra) o alguna a partir de 1.1.0, pero anteriores a 1.2.0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8" name="Google Shape;318;p46"/>
          <p:cNvSpPr txBox="1"/>
          <p:nvPr/>
        </p:nvSpPr>
        <p:spPr>
          <a:xfrm>
            <a:off x="484300" y="169300"/>
            <a:ext cx="8225400" cy="12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Más opciones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19" name="Google Shape;31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7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Calculadora de edad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Vamos a practicar lo aprendido hasta ahora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-GB" sz="180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Tiemp</a:t>
            </a:r>
            <a:r>
              <a:rPr b="0" i="1" lang="en-GB" sz="180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o: 5/10 mi</a:t>
            </a:r>
            <a:r>
              <a:rPr b="0" i="1" lang="en-GB" sz="180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nutos</a:t>
            </a:r>
            <a:endParaRPr b="0" i="0" sz="2000" u="none" cap="none" strike="noStrike">
              <a:solidFill>
                <a:srgbClr val="000000"/>
              </a:solidFill>
              <a:highlight>
                <a:schemeClr val="accent6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25" name="Google Shape;32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8"/>
          <p:cNvSpPr txBox="1"/>
          <p:nvPr/>
        </p:nvSpPr>
        <p:spPr>
          <a:xfrm>
            <a:off x="442500" y="602475"/>
            <a:ext cx="8259000" cy="42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 un proyecto en node.js que permita calcular </a:t>
            </a:r>
            <a:r>
              <a:rPr b="1"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cuántos años y días totales transcurrieron desde la fecha de tu nacimiento</a:t>
            </a:r>
            <a:r>
              <a:rPr b="0"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Para ello utilizar la dependencia </a:t>
            </a:r>
            <a:r>
              <a:rPr b="1" i="1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moment</a:t>
            </a:r>
            <a:r>
              <a:rPr b="0"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instalándola en forma local desde </a:t>
            </a:r>
            <a:r>
              <a:rPr b="0" i="1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npm</a:t>
            </a:r>
            <a:r>
              <a:rPr b="0"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Imprimir los resultados por consola. Hacer las modificaciones necesarias para que sólo se actualicen los </a:t>
            </a:r>
            <a:r>
              <a:rPr b="1"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patches</a:t>
            </a:r>
            <a:r>
              <a:rPr b="0"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para la librería recién instalada.</a:t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Un ejemplo de salida:</a:t>
            </a:r>
            <a:endParaRPr b="1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Hoy es 11/01/2021</a:t>
            </a:r>
            <a:endParaRPr b="0" i="1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Nací el 29/11/1968</a:t>
            </a:r>
            <a:endParaRPr b="0" i="1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Desde mi nacimiento han pasado 52 años.</a:t>
            </a:r>
            <a:endParaRPr b="0" i="1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Desde mi nacimiento han pasado 19036 días.</a:t>
            </a:r>
            <a:endParaRPr b="0" i="1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Ayuda:</a:t>
            </a:r>
            <a:endParaRPr b="1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Utilizar los métodos diff y format de la librería </a:t>
            </a:r>
            <a:r>
              <a:rPr b="0" i="1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moment.</a:t>
            </a:r>
            <a:endParaRPr b="0" i="1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33" name="Google Shape;333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9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339" name="Google Shape;339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0"/>
          <p:cNvSpPr txBox="1"/>
          <p:nvPr/>
        </p:nvSpPr>
        <p:spPr>
          <a:xfrm>
            <a:off x="1956450" y="10244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n-GB" sz="48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b="0" i="1" sz="48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45" name="Google Shape;345;p50"/>
          <p:cNvSpPr txBox="1"/>
          <p:nvPr/>
        </p:nvSpPr>
        <p:spPr>
          <a:xfrm>
            <a:off x="1586100" y="2013575"/>
            <a:ext cx="59718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GB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GB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-Node.js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GB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-NPM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GB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-Package.json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GB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-Nodemon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1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351" name="Google Shape;351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/>
        </p:nvSpPr>
        <p:spPr>
          <a:xfrm>
            <a:off x="1852500" y="609725"/>
            <a:ext cx="5439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Qué es Node.js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85613" y="1543425"/>
            <a:ext cx="4972776" cy="234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2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57" name="Google Shape;35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/>
        </p:nvSpPr>
        <p:spPr>
          <a:xfrm>
            <a:off x="852150" y="1566327"/>
            <a:ext cx="7439700" cy="3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Node.js es un entorno de tiempo de ejecución de JavaScript.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Node.js fue creado por los desarrolladores originales de JavaScript e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incluye todo lo que se necesita para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ejecutar un programa escrito en JavaScript por fuera del navegador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basa en el motor de tiempo de ejecución JavaScript V8, el mismo que usa Chrome para convertir el Javascript en código máquina.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Node.js está escrito en C++ y dispone de módulos nativos.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981375" y="548150"/>
            <a:ext cx="26634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7358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99812" y="181011"/>
            <a:ext cx="2144376" cy="1312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38100">
              <a:srgbClr val="000000"/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/>
        </p:nvSpPr>
        <p:spPr>
          <a:xfrm>
            <a:off x="1296000" y="603600"/>
            <a:ext cx="6552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Escribir nuestro primer programa en Node.js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199" y="2126100"/>
            <a:ext cx="6178526" cy="245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99551" y="1592701"/>
            <a:ext cx="2185741" cy="145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/>
        </p:nvSpPr>
        <p:spPr>
          <a:xfrm>
            <a:off x="460500" y="989150"/>
            <a:ext cx="8293800" cy="3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➢"/>
            </a:pPr>
            <a:r>
              <a:rPr b="1" i="0" lang="en-GB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Node.js </a:t>
            </a:r>
            <a:r>
              <a:rPr b="1" i="0" lang="en-GB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16.x.x</a:t>
            </a:r>
            <a:r>
              <a:rPr b="0" i="0" lang="en-GB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n-GB" sz="20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https://nodejs.org/es/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➢"/>
            </a:pPr>
            <a:r>
              <a:rPr b="1" i="0" lang="en-GB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Visual Studio code</a:t>
            </a:r>
            <a:r>
              <a:rPr b="0" i="0" lang="en-GB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n-GB" sz="2000" u="sng" cap="none" strike="noStrik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https://code.visualstudio.com/</a:t>
            </a:r>
            <a:endParaRPr b="1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➢"/>
            </a:pPr>
            <a:r>
              <a:rPr b="1" i="0" lang="en-GB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r>
              <a:rPr b="0" i="0" lang="en-GB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n-GB" sz="2000" u="sng" cap="none" strike="noStrik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https://git-scm.com/</a:t>
            </a:r>
            <a:r>
              <a:rPr b="0" i="0" lang="en-GB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(seleccionar la instalación de </a:t>
            </a:r>
            <a:r>
              <a:rPr b="0" i="1" lang="en-GB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git bash</a:t>
            </a:r>
            <a:r>
              <a:rPr b="0" i="0" lang="en-GB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si corresponde, ver próximo punto).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➢"/>
            </a:pPr>
            <a:r>
              <a:rPr b="0" i="0" lang="en-GB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Una consola (elegir una según corresponda):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○"/>
            </a:pPr>
            <a:r>
              <a:rPr b="1" i="0" lang="en-GB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PowerShell</a:t>
            </a:r>
            <a:r>
              <a:rPr b="0" i="0" lang="en-GB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(Windows 10, ya viene instalada)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○"/>
            </a:pPr>
            <a:r>
              <a:rPr b="1" i="0" lang="en-GB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Cmder mini</a:t>
            </a:r>
            <a:r>
              <a:rPr b="0" i="0" lang="en-GB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</a:t>
            </a:r>
            <a:r>
              <a:rPr b="0" i="0" lang="en-GB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Windows &lt; 10</a:t>
            </a:r>
            <a:r>
              <a:rPr b="0" i="0" lang="en-GB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</a:t>
            </a:r>
            <a:r>
              <a:rPr b="0" i="0" lang="en-GB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n-GB" sz="2000" u="sng" cap="none" strike="noStrik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https://cmder.net/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○"/>
            </a:pPr>
            <a:r>
              <a:rPr b="1" i="0" lang="en-GB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Bash</a:t>
            </a:r>
            <a:r>
              <a:rPr b="0" i="0" lang="en-GB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(se descarga junto con </a:t>
            </a:r>
            <a:r>
              <a:rPr b="1" i="0" lang="en-GB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r>
              <a:rPr b="0" i="0" lang="en-GB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1912950" y="320700"/>
            <a:ext cx="5318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Requerimientos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/>
        </p:nvSpPr>
        <p:spPr>
          <a:xfrm>
            <a:off x="356100" y="1416925"/>
            <a:ext cx="8668200" cy="24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AutoNum type="arabicPeriod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Crear una carpeta de proyecto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AutoNum type="arabicPeriod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Abrir la carpeta con el vscode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Crear un archivo llamado </a:t>
            </a:r>
            <a:r>
              <a:rPr b="1" i="1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main.js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dentro de esa carpeta</a:t>
            </a:r>
            <a:endParaRPr b="1" i="1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Escribir código en </a:t>
            </a:r>
            <a:r>
              <a:rPr b="1" i="1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main.js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guardarlo.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Abrir una terminal (la que hayan elegido), ya sea en forma externa o desde dentro del vscode.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AutoNum type="arabicPeriod"/>
            </a:pPr>
            <a:r>
              <a:rPr b="0" i="0" lang="en-GB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Ejecutar el programa desde la terminal corriendo la instrucción: </a:t>
            </a:r>
            <a:r>
              <a:rPr b="1" i="1" lang="en-GB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 main.js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1022000" y="320700"/>
            <a:ext cx="7026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Node.js: ejecución desde archivo js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Proyecto en Node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Vamos a practicar lo aprendido hasta ahora</a:t>
            </a:r>
            <a:endParaRPr b="0" i="1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