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Lato Light"/>
      <p:regular r:id="rId61"/>
      <p:bold r:id="rId62"/>
      <p:italic r:id="rId63"/>
      <p:boldItalic r:id="rId64"/>
    </p:embeddedFont>
    <p:embeddedFont>
      <p:font typeface="Helvetica Neue"/>
      <p:regular r:id="rId65"/>
      <p:bold r:id="rId66"/>
      <p:italic r:id="rId67"/>
      <p:boldItalic r:id="rId68"/>
    </p:embeddedFont>
    <p:embeddedFont>
      <p:font typeface="Helvetica Neue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HelveticaNeueLight-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Light-italic.fntdata"/><Relationship Id="rId70" Type="http://schemas.openxmlformats.org/officeDocument/2006/relationships/font" Target="fonts/HelveticaNeueLight-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Light-bold.fntdata"/><Relationship Id="rId61" Type="http://schemas.openxmlformats.org/officeDocument/2006/relationships/font" Target="fonts/LatoLight-regular.fntdata"/><Relationship Id="rId20" Type="http://schemas.openxmlformats.org/officeDocument/2006/relationships/slide" Target="slides/slide16.xml"/><Relationship Id="rId64" Type="http://schemas.openxmlformats.org/officeDocument/2006/relationships/font" Target="fonts/LatoLight-boldItalic.fntdata"/><Relationship Id="rId63" Type="http://schemas.openxmlformats.org/officeDocument/2006/relationships/font" Target="fonts/LatoLight-italic.fntdata"/><Relationship Id="rId22" Type="http://schemas.openxmlformats.org/officeDocument/2006/relationships/slide" Target="slides/slide18.xml"/><Relationship Id="rId66" Type="http://schemas.openxmlformats.org/officeDocument/2006/relationships/font" Target="fonts/HelveticaNeue-bold.fntdata"/><Relationship Id="rId21" Type="http://schemas.openxmlformats.org/officeDocument/2006/relationships/slide" Target="slides/slide17.xml"/><Relationship Id="rId65" Type="http://schemas.openxmlformats.org/officeDocument/2006/relationships/font" Target="fonts/HelveticaNeue-regular.fntdata"/><Relationship Id="rId24" Type="http://schemas.openxmlformats.org/officeDocument/2006/relationships/slide" Target="slides/slide20.xml"/><Relationship Id="rId68" Type="http://schemas.openxmlformats.org/officeDocument/2006/relationships/font" Target="fonts/HelveticaNeue-boldItalic.fntdata"/><Relationship Id="rId23" Type="http://schemas.openxmlformats.org/officeDocument/2006/relationships/slide" Target="slides/slide19.xml"/><Relationship Id="rId67" Type="http://schemas.openxmlformats.org/officeDocument/2006/relationships/font" Target="fonts/HelveticaNeue-italic.fntdata"/><Relationship Id="rId60" Type="http://schemas.openxmlformats.org/officeDocument/2006/relationships/font" Target="fonts/Lato-bold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HelveticaNeueLight-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Lato-regular.fntdata"/><Relationship Id="rId12" Type="http://schemas.openxmlformats.org/officeDocument/2006/relationships/slide" Target="slides/slide8.xml"/><Relationship Id="rId56" Type="http://schemas.openxmlformats.org/officeDocument/2006/relationships/font" Target="fonts/Anton-regular.fntdata"/><Relationship Id="rId15" Type="http://schemas.openxmlformats.org/officeDocument/2006/relationships/slide" Target="slides/slide11.xml"/><Relationship Id="rId59" Type="http://schemas.openxmlformats.org/officeDocument/2006/relationships/font" Target="fonts/Lato-italic.fntdata"/><Relationship Id="rId14" Type="http://schemas.openxmlformats.org/officeDocument/2006/relationships/slide" Target="slides/slide10.xml"/><Relationship Id="rId58" Type="http://schemas.openxmlformats.org/officeDocument/2006/relationships/font" Target="fonts/Lat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907f683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907f683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894ee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1894ee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1894ee3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1894ee3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1894ee3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1894ee3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99dc31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99dc31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1894ee3a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1894ee3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894ee3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1894ee3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894ee3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1894ee3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1894ee3a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1894ee3a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1894ee3a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1894ee3a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1894ee3a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1894ee3a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1894ee3a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1894ee3a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1894ee3a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1894ee3a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1894ee3a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1894ee3a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a00385d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a00385d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1894ee3a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1894ee3a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1894ee3a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1894ee3a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1894ee3a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1894ee3a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a00385db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a00385db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1894ee3a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1894ee3a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566007fb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566007fb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1894ee3a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1894ee3a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1894ee3a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1894ee3a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1894ee3a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1894ee3a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1894ee3a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1894ee3a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1894ee3a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1894ee3a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1894ee3a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1894ee3a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894ee3a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1894ee3a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6a453b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6a453b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1894ee3a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1894ee3a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1894ee3a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1894ee3a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894ee3a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1894ee3a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1894ee3a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1894ee3a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98ddfd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98ddfd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a00385dbf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ba00385db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a00385d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a00385d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ba00385db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ba00385db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a00385db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a00385db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a00385db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a00385db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566007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566007f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566007f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566007f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cd3f76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cd3f76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566007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566007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566007f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566007f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07f683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907f683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99dc31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99dc31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07f683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907f683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07f683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07f683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jpg"/><Relationship Id="rId6"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35.png"/><Relationship Id="rId6" Type="http://schemas.openxmlformats.org/officeDocument/2006/relationships/image" Target="../media/image4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39.jpg"/><Relationship Id="rId5"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4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4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0.jpg"/><Relationship Id="rId4" Type="http://schemas.openxmlformats.org/officeDocument/2006/relationships/image" Target="../media/image46.png"/><Relationship Id="rId5"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1.jp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2.jp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5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58.jpg"/><Relationship Id="rId5" Type="http://schemas.openxmlformats.org/officeDocument/2006/relationships/image" Target="../media/image47.png"/><Relationship Id="rId6"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5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58.jpg"/><Relationship Id="rId5"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5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55.png"/><Relationship Id="rId5" Type="http://schemas.openxmlformats.org/officeDocument/2006/relationships/image" Target="../media/image6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8.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7.jpg"/><Relationship Id="rId5" Type="http://schemas.openxmlformats.org/officeDocument/2006/relationships/image" Target="../media/image12.jp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41400" y="1727025"/>
            <a:ext cx="6061200" cy="86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Websockets</a:t>
            </a:r>
            <a:endParaRPr i="1" sz="3600">
              <a:solidFill>
                <a:srgbClr val="121212"/>
              </a:solidFill>
              <a:latin typeface="Anton"/>
              <a:ea typeface="Anton"/>
              <a:cs typeface="Anton"/>
              <a:sym typeface="Anton"/>
            </a:endParaRPr>
          </a:p>
          <a:p>
            <a:pPr indent="0" lvl="0" marL="0" rtl="0" algn="ctr">
              <a:spcBef>
                <a:spcPts val="0"/>
              </a:spcBef>
              <a:spcAft>
                <a:spcPts val="0"/>
              </a:spcAft>
              <a:buNone/>
            </a:pPr>
            <a:r>
              <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11.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0" name="Google Shape;150;p22"/>
          <p:cNvSpPr txBox="1"/>
          <p:nvPr/>
        </p:nvSpPr>
        <p:spPr>
          <a:xfrm>
            <a:off x="478350" y="3709825"/>
            <a:ext cx="8352300" cy="110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conexiones </a:t>
            </a:r>
            <a:r>
              <a:rPr b="1" lang="en-GB" sz="2000">
                <a:solidFill>
                  <a:schemeClr val="dk1"/>
                </a:solidFill>
                <a:latin typeface="Helvetica Neue"/>
                <a:ea typeface="Helvetica Neue"/>
                <a:cs typeface="Helvetica Neue"/>
                <a:sym typeface="Helvetica Neue"/>
              </a:rPr>
              <a:t>HTTP</a:t>
            </a:r>
            <a:r>
              <a:rPr lang="en-GB" sz="2000">
                <a:solidFill>
                  <a:schemeClr val="dk1"/>
                </a:solidFill>
                <a:latin typeface="Helvetica Neue Light"/>
                <a:ea typeface="Helvetica Neue Light"/>
                <a:cs typeface="Helvetica Neue Light"/>
                <a:sym typeface="Helvetica Neue Light"/>
              </a:rPr>
              <a:t> se basan en el clásico esquema de pregunta y respuesta, en el que el cliente debe enviar una solicitud al servidor para que este pueda mostrar el contenido solicitado.</a:t>
            </a:r>
            <a:endParaRPr sz="2000">
              <a:solidFill>
                <a:schemeClr val="dk1"/>
              </a:solidFill>
              <a:latin typeface="Helvetica Neue Light"/>
              <a:ea typeface="Helvetica Neue Light"/>
              <a:cs typeface="Helvetica Neue Light"/>
              <a:sym typeface="Helvetica Neue Light"/>
            </a:endParaRPr>
          </a:p>
        </p:txBody>
      </p:sp>
      <p:sp>
        <p:nvSpPr>
          <p:cNvPr id="151" name="Google Shape;151;p22"/>
          <p:cNvSpPr txBox="1"/>
          <p:nvPr/>
        </p:nvSpPr>
        <p:spPr>
          <a:xfrm>
            <a:off x="478350" y="262225"/>
            <a:ext cx="5128800" cy="79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Conexiones HTTP</a:t>
            </a:r>
            <a:endParaRPr i="1" sz="4000">
              <a:latin typeface="Anton"/>
              <a:ea typeface="Anton"/>
              <a:cs typeface="Anton"/>
              <a:sym typeface="Anton"/>
            </a:endParaRPr>
          </a:p>
        </p:txBody>
      </p:sp>
      <p:pic>
        <p:nvPicPr>
          <p:cNvPr id="152" name="Google Shape;152;p22"/>
          <p:cNvPicPr preferRelativeResize="0"/>
          <p:nvPr/>
        </p:nvPicPr>
        <p:blipFill>
          <a:blip r:embed="rId4">
            <a:alphaModFix/>
          </a:blip>
          <a:stretch>
            <a:fillRect/>
          </a:stretch>
        </p:blipFill>
        <p:spPr>
          <a:xfrm>
            <a:off x="556275" y="1333275"/>
            <a:ext cx="4314574" cy="2174150"/>
          </a:xfrm>
          <a:prstGeom prst="rect">
            <a:avLst/>
          </a:prstGeom>
          <a:noFill/>
          <a:ln>
            <a:noFill/>
          </a:ln>
        </p:spPr>
      </p:pic>
      <p:pic>
        <p:nvPicPr>
          <p:cNvPr id="153" name="Google Shape;153;p22"/>
          <p:cNvPicPr preferRelativeResize="0"/>
          <p:nvPr/>
        </p:nvPicPr>
        <p:blipFill>
          <a:blip r:embed="rId5">
            <a:alphaModFix/>
          </a:blip>
          <a:stretch>
            <a:fillRect/>
          </a:stretch>
        </p:blipFill>
        <p:spPr>
          <a:xfrm>
            <a:off x="5230611" y="480575"/>
            <a:ext cx="3384314" cy="1276053"/>
          </a:xfrm>
          <a:prstGeom prst="rect">
            <a:avLst/>
          </a:prstGeom>
          <a:noFill/>
          <a:ln>
            <a:noFill/>
          </a:ln>
        </p:spPr>
      </p:pic>
      <p:pic>
        <p:nvPicPr>
          <p:cNvPr id="154" name="Google Shape;154;p22"/>
          <p:cNvPicPr preferRelativeResize="0"/>
          <p:nvPr/>
        </p:nvPicPr>
        <p:blipFill>
          <a:blip r:embed="rId6">
            <a:alphaModFix/>
          </a:blip>
          <a:stretch>
            <a:fillRect/>
          </a:stretch>
        </p:blipFill>
        <p:spPr>
          <a:xfrm>
            <a:off x="5230600" y="2110748"/>
            <a:ext cx="3384325" cy="13966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0" name="Google Shape;160;p23"/>
          <p:cNvSpPr txBox="1"/>
          <p:nvPr/>
        </p:nvSpPr>
        <p:spPr>
          <a:xfrm>
            <a:off x="505350" y="1148950"/>
            <a:ext cx="7944600" cy="3510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Websocket permitió por primera vez </a:t>
            </a:r>
            <a:r>
              <a:rPr b="1" lang="en-GB" sz="2000">
                <a:solidFill>
                  <a:schemeClr val="dk1"/>
                </a:solidFill>
                <a:highlight>
                  <a:srgbClr val="FFFFFF"/>
                </a:highlight>
                <a:latin typeface="Helvetica Neue"/>
                <a:ea typeface="Helvetica Neue"/>
                <a:cs typeface="Helvetica Neue"/>
                <a:sym typeface="Helvetica Neue"/>
              </a:rPr>
              <a:t>acceder</a:t>
            </a:r>
            <a:r>
              <a:rPr lang="en-GB" sz="2000">
                <a:solidFill>
                  <a:schemeClr val="dk1"/>
                </a:solidFill>
                <a:highlight>
                  <a:srgbClr val="FFFFFF"/>
                </a:highlight>
                <a:latin typeface="Helvetica Neue Light"/>
                <a:ea typeface="Helvetica Neue Light"/>
                <a:cs typeface="Helvetica Neue Light"/>
                <a:sym typeface="Helvetica Neue Light"/>
              </a:rPr>
              <a:t> a una </a:t>
            </a:r>
            <a:r>
              <a:rPr b="1" lang="en-GB" sz="2000">
                <a:solidFill>
                  <a:schemeClr val="dk1"/>
                </a:solidFill>
                <a:highlight>
                  <a:srgbClr val="FFFFFF"/>
                </a:highlight>
                <a:latin typeface="Helvetica Neue"/>
                <a:ea typeface="Helvetica Neue"/>
                <a:cs typeface="Helvetica Neue"/>
                <a:sym typeface="Helvetica Neue"/>
              </a:rPr>
              <a:t>web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forma dinámica </a:t>
            </a:r>
            <a:r>
              <a:rPr lang="en-GB" sz="2000">
                <a:solidFill>
                  <a:schemeClr val="dk1"/>
                </a:solidFill>
                <a:highlight>
                  <a:srgbClr val="FFFFFF"/>
                </a:highlight>
                <a:latin typeface="Helvetica Neue Light"/>
                <a:ea typeface="Helvetica Neue Light"/>
                <a:cs typeface="Helvetica Neue Light"/>
                <a:sym typeface="Helvetica Neue Light"/>
              </a:rPr>
              <a:t>en </a:t>
            </a:r>
            <a:r>
              <a:rPr b="1" lang="en-GB" sz="2000">
                <a:solidFill>
                  <a:schemeClr val="dk1"/>
                </a:solidFill>
                <a:highlight>
                  <a:srgbClr val="FFFFFF"/>
                </a:highlight>
                <a:latin typeface="Helvetica Neue"/>
                <a:ea typeface="Helvetica Neue"/>
                <a:cs typeface="Helvetica Neue"/>
                <a:sym typeface="Helvetica Neue"/>
              </a:rPr>
              <a:t>tiempo real</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Basta con que el </a:t>
            </a:r>
            <a:r>
              <a:rPr b="1" lang="en-GB" sz="2000">
                <a:solidFill>
                  <a:schemeClr val="dk1"/>
                </a:solidFill>
                <a:highlight>
                  <a:srgbClr val="FFFFFF"/>
                </a:highlight>
                <a:latin typeface="Helvetica Neue"/>
                <a:ea typeface="Helvetica Neue"/>
                <a:cs typeface="Helvetica Neue"/>
                <a:sym typeface="Helvetica Neue"/>
              </a:rPr>
              <a:t>cliente establezca </a:t>
            </a:r>
            <a:r>
              <a:rPr lang="en-GB" sz="2000">
                <a:solidFill>
                  <a:schemeClr val="dk1"/>
                </a:solidFill>
                <a:highlight>
                  <a:srgbClr val="FFFFFF"/>
                </a:highlight>
                <a:latin typeface="Helvetica Neue Light"/>
                <a:ea typeface="Helvetica Neue Light"/>
                <a:cs typeface="Helvetica Neue Light"/>
                <a:sym typeface="Helvetica Neue Light"/>
              </a:rPr>
              <a:t>una </a:t>
            </a:r>
            <a:r>
              <a:rPr b="1" lang="en-GB" sz="2000">
                <a:solidFill>
                  <a:schemeClr val="dk1"/>
                </a:solidFill>
                <a:highlight>
                  <a:srgbClr val="FFFFFF"/>
                </a:highlight>
                <a:latin typeface="Helvetica Neue"/>
                <a:ea typeface="Helvetica Neue"/>
                <a:cs typeface="Helvetica Neue"/>
                <a:sym typeface="Helvetica Neue"/>
              </a:rPr>
              <a:t>conexión </a:t>
            </a:r>
            <a:r>
              <a:rPr lang="en-GB" sz="2000">
                <a:solidFill>
                  <a:schemeClr val="dk1"/>
                </a:solidFill>
                <a:highlight>
                  <a:srgbClr val="FFFFFF"/>
                </a:highlight>
                <a:latin typeface="Helvetica Neue Light"/>
                <a:ea typeface="Helvetica Neue Light"/>
                <a:cs typeface="Helvetica Neue Light"/>
                <a:sym typeface="Helvetica Neue Light"/>
              </a:rPr>
              <a:t>con el </a:t>
            </a:r>
            <a:r>
              <a:rPr b="1" lang="en-GB" sz="2000">
                <a:solidFill>
                  <a:schemeClr val="dk1"/>
                </a:solidFill>
                <a:highlight>
                  <a:srgbClr val="FFFFFF"/>
                </a:highlight>
                <a:latin typeface="Helvetica Neue"/>
                <a:ea typeface="Helvetica Neue"/>
                <a:cs typeface="Helvetica Neue"/>
                <a:sym typeface="Helvetica Neue"/>
              </a:rPr>
              <a:t>servidor</a:t>
            </a:r>
            <a:r>
              <a:rPr lang="en-GB" sz="2000">
                <a:solidFill>
                  <a:schemeClr val="dk1"/>
                </a:solidFill>
                <a:highlight>
                  <a:srgbClr val="FFFFFF"/>
                </a:highlight>
                <a:latin typeface="Helvetica Neue Light"/>
                <a:ea typeface="Helvetica Neue Light"/>
                <a:cs typeface="Helvetica Neue Light"/>
                <a:sym typeface="Helvetica Neue Light"/>
              </a:rPr>
              <a:t>, que se confirma mediante el llamado </a:t>
            </a:r>
            <a:r>
              <a:rPr i="1" lang="en-GB" sz="2000">
                <a:solidFill>
                  <a:schemeClr val="dk1"/>
                </a:solidFill>
                <a:highlight>
                  <a:srgbClr val="FFFFFF"/>
                </a:highlight>
                <a:latin typeface="Helvetica Neue Light"/>
                <a:ea typeface="Helvetica Neue Light"/>
                <a:cs typeface="Helvetica Neue Light"/>
                <a:sym typeface="Helvetica Neue Light"/>
              </a:rPr>
              <a:t>apretón de manos</a:t>
            </a:r>
            <a:r>
              <a:rPr lang="en-GB" sz="2000">
                <a:solidFill>
                  <a:schemeClr val="dk1"/>
                </a:solidFill>
                <a:highlight>
                  <a:srgbClr val="FFFFFF"/>
                </a:highlight>
                <a:latin typeface="Helvetica Neue Light"/>
                <a:ea typeface="Helvetica Neue Light"/>
                <a:cs typeface="Helvetica Neue Light"/>
                <a:sym typeface="Helvetica Neue Light"/>
              </a:rPr>
              <a:t> o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Protocol Handshake.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 él, el </a:t>
            </a:r>
            <a:r>
              <a:rPr b="1" lang="en-GB" sz="2000">
                <a:solidFill>
                  <a:schemeClr val="dk1"/>
                </a:solidFill>
                <a:highlight>
                  <a:srgbClr val="FFFFFF"/>
                </a:highlight>
                <a:latin typeface="Helvetica Neue"/>
                <a:ea typeface="Helvetica Neue"/>
                <a:cs typeface="Helvetica Neue"/>
                <a:sym typeface="Helvetica Neue"/>
              </a:rPr>
              <a:t>cliente envía </a:t>
            </a:r>
            <a:r>
              <a:rPr lang="en-GB" sz="2000">
                <a:solidFill>
                  <a:schemeClr val="dk1"/>
                </a:solidFill>
                <a:highlight>
                  <a:srgbClr val="FFFFFF"/>
                </a:highlight>
                <a:latin typeface="Helvetica Neue Light"/>
                <a:ea typeface="Helvetica Neue Light"/>
                <a:cs typeface="Helvetica Neue Light"/>
                <a:sym typeface="Helvetica Neue Light"/>
              </a:rPr>
              <a:t>al </a:t>
            </a:r>
            <a:r>
              <a:rPr b="1" lang="en-GB" sz="2000">
                <a:solidFill>
                  <a:schemeClr val="dk1"/>
                </a:solidFill>
                <a:highlight>
                  <a:srgbClr val="FFFFFF"/>
                </a:highlight>
                <a:latin typeface="Helvetica Neue"/>
                <a:ea typeface="Helvetica Neue"/>
                <a:cs typeface="Helvetica Neue"/>
                <a:sym typeface="Helvetica Neue"/>
              </a:rPr>
              <a:t>servidor </a:t>
            </a:r>
            <a:r>
              <a:rPr lang="en-GB" sz="2000">
                <a:solidFill>
                  <a:schemeClr val="dk1"/>
                </a:solidFill>
                <a:highlight>
                  <a:srgbClr val="FFFFFF"/>
                </a:highlight>
                <a:latin typeface="Helvetica Neue Light"/>
                <a:ea typeface="Helvetica Neue Light"/>
                <a:cs typeface="Helvetica Neue Light"/>
                <a:sym typeface="Helvetica Neue Light"/>
              </a:rPr>
              <a:t>todos los </a:t>
            </a:r>
            <a:r>
              <a:rPr b="1" lang="en-GB" sz="2000">
                <a:solidFill>
                  <a:schemeClr val="dk1"/>
                </a:solidFill>
                <a:highlight>
                  <a:srgbClr val="FFFFFF"/>
                </a:highlight>
                <a:latin typeface="Helvetica Neue"/>
                <a:ea typeface="Helvetica Neue"/>
                <a:cs typeface="Helvetica Neue"/>
                <a:sym typeface="Helvetica Neue"/>
              </a:rPr>
              <a:t>datos de identificación </a:t>
            </a:r>
            <a:r>
              <a:rPr lang="en-GB" sz="2000">
                <a:solidFill>
                  <a:schemeClr val="dk1"/>
                </a:solidFill>
                <a:highlight>
                  <a:srgbClr val="FFFFFF"/>
                </a:highlight>
                <a:latin typeface="Helvetica Neue Light"/>
                <a:ea typeface="Helvetica Neue Light"/>
                <a:cs typeface="Helvetica Neue Light"/>
                <a:sym typeface="Helvetica Neue Light"/>
              </a:rPr>
              <a:t>necesarios para el intercambio de información.</a:t>
            </a:r>
            <a:endParaRPr sz="2000">
              <a:solidFill>
                <a:schemeClr val="dk1"/>
              </a:solidFill>
              <a:highlight>
                <a:srgbClr val="FFFFFF"/>
              </a:highlight>
              <a:latin typeface="Helvetica Neue Light"/>
              <a:ea typeface="Helvetica Neue Light"/>
              <a:cs typeface="Helvetica Neue Light"/>
              <a:sym typeface="Helvetica Neue Light"/>
            </a:endParaRPr>
          </a:p>
          <a:p>
            <a:pPr indent="457200" lvl="0" marL="2286000" rtl="0" algn="l">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p:txBody>
      </p:sp>
      <p:sp>
        <p:nvSpPr>
          <p:cNvPr id="161" name="Google Shape;161;p23"/>
          <p:cNvSpPr txBox="1"/>
          <p:nvPr/>
        </p:nvSpPr>
        <p:spPr>
          <a:xfrm>
            <a:off x="605075" y="268600"/>
            <a:ext cx="76269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El protocolo </a:t>
            </a:r>
            <a:r>
              <a:rPr i="1" lang="en-GB" sz="3600">
                <a:latin typeface="Anton"/>
                <a:ea typeface="Anton"/>
                <a:cs typeface="Anton"/>
                <a:sym typeface="Anton"/>
              </a:rPr>
              <a:t>Websocket</a:t>
            </a:r>
            <a:r>
              <a:rPr i="1" lang="en-GB" sz="3600">
                <a:solidFill>
                  <a:schemeClr val="dk1"/>
                </a:solidFill>
                <a:latin typeface="Anton"/>
                <a:ea typeface="Anton"/>
                <a:cs typeface="Anton"/>
                <a:sym typeface="Anton"/>
              </a:rPr>
              <a:t>: principios</a:t>
            </a:r>
            <a:endParaRPr i="1" sz="3600">
              <a:latin typeface="Anton"/>
              <a:ea typeface="Anton"/>
              <a:cs typeface="Anton"/>
              <a:sym typeface="Anton"/>
            </a:endParaRPr>
          </a:p>
        </p:txBody>
      </p:sp>
      <p:pic>
        <p:nvPicPr>
          <p:cNvPr id="162" name="Google Shape;162;p23"/>
          <p:cNvPicPr preferRelativeResize="0"/>
          <p:nvPr/>
        </p:nvPicPr>
        <p:blipFill>
          <a:blip r:embed="rId4">
            <a:alphaModFix/>
          </a:blip>
          <a:stretch>
            <a:fillRect/>
          </a:stretch>
        </p:blipFill>
        <p:spPr>
          <a:xfrm>
            <a:off x="7610900" y="15175"/>
            <a:ext cx="1186525" cy="11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605075" y="268600"/>
            <a:ext cx="76269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El protocolo </a:t>
            </a:r>
            <a:r>
              <a:rPr i="1" lang="en-GB" sz="3600">
                <a:latin typeface="Anton"/>
                <a:ea typeface="Anton"/>
                <a:cs typeface="Anton"/>
                <a:sym typeface="Anton"/>
              </a:rPr>
              <a:t>Websocket</a:t>
            </a:r>
            <a:r>
              <a:rPr i="1" lang="en-GB" sz="3600">
                <a:solidFill>
                  <a:schemeClr val="dk1"/>
                </a:solidFill>
                <a:latin typeface="Anton"/>
                <a:ea typeface="Anton"/>
                <a:cs typeface="Anton"/>
                <a:sym typeface="Anton"/>
              </a:rPr>
              <a:t>: principios</a:t>
            </a:r>
            <a:endParaRPr i="1" sz="3600">
              <a:latin typeface="Anton"/>
              <a:ea typeface="Anton"/>
              <a:cs typeface="Anton"/>
              <a:sym typeface="Anton"/>
            </a:endParaRPr>
          </a:p>
        </p:txBody>
      </p:sp>
      <p:pic>
        <p:nvPicPr>
          <p:cNvPr id="168" name="Google Shape;168;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9" name="Google Shape;169;p24"/>
          <p:cNvSpPr txBox="1"/>
          <p:nvPr/>
        </p:nvSpPr>
        <p:spPr>
          <a:xfrm>
            <a:off x="493875" y="1148950"/>
            <a:ext cx="8186100" cy="3841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canal </a:t>
            </a:r>
            <a:r>
              <a:rPr lang="en-GB" sz="2000">
                <a:solidFill>
                  <a:schemeClr val="dk1"/>
                </a:solidFill>
                <a:highlight>
                  <a:srgbClr val="FFFFFF"/>
                </a:highlight>
                <a:latin typeface="Helvetica Neue Light"/>
                <a:ea typeface="Helvetica Neue Light"/>
                <a:cs typeface="Helvetica Neue Light"/>
                <a:sym typeface="Helvetica Neue Light"/>
              </a:rPr>
              <a:t>de comunicación queda </a:t>
            </a:r>
            <a:r>
              <a:rPr b="1" lang="en-GB" sz="2000">
                <a:solidFill>
                  <a:schemeClr val="dk1"/>
                </a:solidFill>
                <a:highlight>
                  <a:srgbClr val="FFFFFF"/>
                </a:highlight>
                <a:latin typeface="Helvetica Neue"/>
                <a:ea typeface="Helvetica Neue"/>
                <a:cs typeface="Helvetica Neue"/>
                <a:sym typeface="Helvetica Neue"/>
              </a:rPr>
              <a:t>“abierto”</a:t>
            </a:r>
            <a:r>
              <a:rPr lang="en-GB" sz="2000">
                <a:solidFill>
                  <a:schemeClr val="dk1"/>
                </a:solidFill>
                <a:highlight>
                  <a:srgbClr val="FFFFFF"/>
                </a:highlight>
                <a:latin typeface="Helvetica Neue Light"/>
                <a:ea typeface="Helvetica Neue Light"/>
                <a:cs typeface="Helvetica Neue Light"/>
                <a:sym typeface="Helvetica Neue Light"/>
              </a:rPr>
              <a:t> tras el handshake.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servidor </a:t>
            </a:r>
            <a:r>
              <a:rPr lang="en-GB" sz="2000">
                <a:solidFill>
                  <a:schemeClr val="dk1"/>
                </a:solidFill>
                <a:highlight>
                  <a:srgbClr val="FFFFFF"/>
                </a:highlight>
                <a:latin typeface="Helvetica Neue Light"/>
                <a:ea typeface="Helvetica Neue Light"/>
                <a:cs typeface="Helvetica Neue Light"/>
                <a:sym typeface="Helvetica Neue Light"/>
              </a:rPr>
              <a:t>puede </a:t>
            </a:r>
            <a:r>
              <a:rPr b="1" lang="en-GB" sz="2000">
                <a:solidFill>
                  <a:schemeClr val="dk1"/>
                </a:solidFill>
                <a:highlight>
                  <a:srgbClr val="FFFFFF"/>
                </a:highlight>
                <a:latin typeface="Helvetica Neue"/>
                <a:ea typeface="Helvetica Neue"/>
                <a:cs typeface="Helvetica Neue"/>
                <a:sym typeface="Helvetica Neue"/>
              </a:rPr>
              <a:t>activarse por sí mismo </a:t>
            </a:r>
            <a:r>
              <a:rPr lang="en-GB" sz="2000">
                <a:solidFill>
                  <a:schemeClr val="dk1"/>
                </a:solidFill>
                <a:highlight>
                  <a:srgbClr val="FFFFFF"/>
                </a:highlight>
                <a:latin typeface="Helvetica Neue Light"/>
                <a:ea typeface="Helvetica Neue Light"/>
                <a:cs typeface="Helvetica Neue Light"/>
                <a:sym typeface="Helvetica Neue Light"/>
              </a:rPr>
              <a:t>y poner toda la información a disposición del cliente, sin que este tenga que pedírselo</a:t>
            </a:r>
            <a:r>
              <a:rPr lang="en-GB" sz="2000">
                <a:solidFill>
                  <a:schemeClr val="dk1"/>
                </a:solidFill>
                <a:highlight>
                  <a:srgbClr val="FFFFFF"/>
                </a:highlight>
                <a:latin typeface="Helvetica Neue Light"/>
                <a:ea typeface="Helvetica Neue Light"/>
                <a:cs typeface="Helvetica Neue Light"/>
                <a:sym typeface="Helvetica Neue Light"/>
              </a:rPr>
              <a:t>. Si dispone de nueva información, se lo comunica al cliente, </a:t>
            </a:r>
            <a:r>
              <a:rPr b="1" lang="en-GB" sz="2000">
                <a:solidFill>
                  <a:schemeClr val="dk1"/>
                </a:solidFill>
                <a:highlight>
                  <a:srgbClr val="FFFFFF"/>
                </a:highlight>
                <a:latin typeface="Helvetica Neue"/>
                <a:ea typeface="Helvetica Neue"/>
                <a:cs typeface="Helvetica Neue"/>
                <a:sym typeface="Helvetica Neue"/>
              </a:rPr>
              <a:t>sin necesidad de recibir una solicitud </a:t>
            </a:r>
            <a:r>
              <a:rPr lang="en-GB" sz="2000">
                <a:solidFill>
                  <a:schemeClr val="dk1"/>
                </a:solidFill>
                <a:highlight>
                  <a:srgbClr val="FFFFFF"/>
                </a:highlight>
                <a:latin typeface="Helvetica Neue Light"/>
                <a:ea typeface="Helvetica Neue Light"/>
                <a:cs typeface="Helvetica Neue Light"/>
                <a:sym typeface="Helvetica Neue Light"/>
              </a:rPr>
              <a:t>específica para ello.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a:t>
            </a:r>
            <a:r>
              <a:rPr b="1" lang="en-GB" sz="2000">
                <a:solidFill>
                  <a:schemeClr val="dk1"/>
                </a:solidFill>
                <a:highlight>
                  <a:srgbClr val="FFFFFF"/>
                </a:highlight>
                <a:latin typeface="Helvetica Neue"/>
                <a:ea typeface="Helvetica Neue"/>
                <a:cs typeface="Helvetica Neue"/>
                <a:sym typeface="Helvetica Neue"/>
              </a:rPr>
              <a:t>notificaciones push</a:t>
            </a:r>
            <a:r>
              <a:rPr lang="en-GB" sz="2000">
                <a:solidFill>
                  <a:schemeClr val="dk1"/>
                </a:solidFill>
                <a:highlight>
                  <a:srgbClr val="FFFFFF"/>
                </a:highlight>
                <a:latin typeface="Helvetica Neue Light"/>
                <a:ea typeface="Helvetica Neue Light"/>
                <a:cs typeface="Helvetica Neue Light"/>
                <a:sym typeface="Helvetica Neue Light"/>
              </a:rPr>
              <a:t> de las páginas web funcionan según este principio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457200" lvl="0" marL="2286000" rtl="0" algn="l">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p:txBody>
      </p:sp>
      <p:pic>
        <p:nvPicPr>
          <p:cNvPr id="170" name="Google Shape;170;p24"/>
          <p:cNvPicPr preferRelativeResize="0"/>
          <p:nvPr/>
        </p:nvPicPr>
        <p:blipFill>
          <a:blip r:embed="rId4">
            <a:alphaModFix/>
          </a:blip>
          <a:stretch>
            <a:fillRect/>
          </a:stretch>
        </p:blipFill>
        <p:spPr>
          <a:xfrm>
            <a:off x="7610900" y="15175"/>
            <a:ext cx="1186525" cy="11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4" name="Shape 174"/>
        <p:cNvGrpSpPr/>
        <p:nvPr/>
      </p:nvGrpSpPr>
      <p:grpSpPr>
        <a:xfrm>
          <a:off x="0" y="0"/>
          <a:ext cx="0" cy="0"/>
          <a:chOff x="0" y="0"/>
          <a:chExt cx="0" cy="0"/>
        </a:xfrm>
      </p:grpSpPr>
      <p:pic>
        <p:nvPicPr>
          <p:cNvPr id="175" name="Google Shape;175;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6" name="Google Shape;176;p25"/>
          <p:cNvSpPr txBox="1"/>
          <p:nvPr/>
        </p:nvSpPr>
        <p:spPr>
          <a:xfrm>
            <a:off x="466300" y="3211900"/>
            <a:ext cx="8106000" cy="178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puede entenderse como un </a:t>
            </a:r>
            <a:r>
              <a:rPr b="1" lang="en-GB" sz="2000">
                <a:solidFill>
                  <a:schemeClr val="dk1"/>
                </a:solidFill>
                <a:latin typeface="Helvetica Neue"/>
                <a:ea typeface="Helvetica Neue"/>
                <a:cs typeface="Helvetica Neue"/>
                <a:sym typeface="Helvetica Neue"/>
              </a:rPr>
              <a:t>canal de comunicación abierto</a:t>
            </a:r>
            <a:r>
              <a:rPr lang="en-GB" sz="2000">
                <a:solidFill>
                  <a:schemeClr val="dk1"/>
                </a:solidFill>
                <a:latin typeface="Helvetica Neue Light"/>
                <a:ea typeface="Helvetica Neue Light"/>
                <a:cs typeface="Helvetica Neue Light"/>
                <a:sym typeface="Helvetica Neue Light"/>
              </a:rPr>
              <a:t>, en el cual queda abierta una </a:t>
            </a:r>
            <a:r>
              <a:rPr b="1" lang="en-GB" sz="2000">
                <a:solidFill>
                  <a:schemeClr val="dk1"/>
                </a:solidFill>
                <a:latin typeface="Helvetica Neue"/>
                <a:ea typeface="Helvetica Neue"/>
                <a:cs typeface="Helvetica Neue"/>
                <a:sym typeface="Helvetica Neue"/>
              </a:rPr>
              <a:t>conexión activa tras el handshake </a:t>
            </a:r>
            <a:r>
              <a:rPr lang="en-GB" sz="2000">
                <a:solidFill>
                  <a:schemeClr val="dk1"/>
                </a:solidFill>
                <a:latin typeface="Helvetica Neue Light"/>
                <a:ea typeface="Helvetica Neue Light"/>
                <a:cs typeface="Helvetica Neue Light"/>
                <a:sym typeface="Helvetica Neue Light"/>
              </a:rPr>
              <a:t>inicial entre el cliente y el servidor. Así, el servidor también puede enviar información nueva al cliente sin que este tenga que solicitarlo previamente cada vez.</a:t>
            </a:r>
            <a:endParaRPr sz="2000">
              <a:solidFill>
                <a:schemeClr val="dk1"/>
              </a:solidFill>
              <a:latin typeface="Helvetica Neue Light"/>
              <a:ea typeface="Helvetica Neue Light"/>
              <a:cs typeface="Helvetica Neue Light"/>
              <a:sym typeface="Helvetica Neue Light"/>
            </a:endParaRPr>
          </a:p>
        </p:txBody>
      </p:sp>
      <p:sp>
        <p:nvSpPr>
          <p:cNvPr id="177" name="Google Shape;177;p25"/>
          <p:cNvSpPr txBox="1"/>
          <p:nvPr/>
        </p:nvSpPr>
        <p:spPr>
          <a:xfrm>
            <a:off x="478350" y="262225"/>
            <a:ext cx="8187300" cy="79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Conexiones Websocket</a:t>
            </a:r>
            <a:endParaRPr i="1" sz="4000">
              <a:latin typeface="Anton"/>
              <a:ea typeface="Anton"/>
              <a:cs typeface="Anton"/>
              <a:sym typeface="Anton"/>
            </a:endParaRPr>
          </a:p>
        </p:txBody>
      </p:sp>
      <p:pic>
        <p:nvPicPr>
          <p:cNvPr id="178" name="Google Shape;178;p25"/>
          <p:cNvPicPr preferRelativeResize="0"/>
          <p:nvPr/>
        </p:nvPicPr>
        <p:blipFill>
          <a:blip r:embed="rId4">
            <a:alphaModFix/>
          </a:blip>
          <a:stretch>
            <a:fillRect/>
          </a:stretch>
        </p:blipFill>
        <p:spPr>
          <a:xfrm>
            <a:off x="390100" y="1089499"/>
            <a:ext cx="3958249" cy="1978101"/>
          </a:xfrm>
          <a:prstGeom prst="rect">
            <a:avLst/>
          </a:prstGeom>
          <a:noFill/>
          <a:ln>
            <a:noFill/>
          </a:ln>
        </p:spPr>
      </p:pic>
      <p:pic>
        <p:nvPicPr>
          <p:cNvPr id="179" name="Google Shape;179;p25"/>
          <p:cNvPicPr preferRelativeResize="0"/>
          <p:nvPr/>
        </p:nvPicPr>
        <p:blipFill>
          <a:blip r:embed="rId5">
            <a:alphaModFix/>
          </a:blip>
          <a:stretch>
            <a:fillRect/>
          </a:stretch>
        </p:blipFill>
        <p:spPr>
          <a:xfrm>
            <a:off x="4488675" y="1089500"/>
            <a:ext cx="4303540" cy="197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497050" y="165250"/>
            <a:ext cx="69600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Detalle de intercambio de datos</a:t>
            </a:r>
            <a:endParaRPr i="1" sz="2600">
              <a:latin typeface="Anton"/>
              <a:ea typeface="Anton"/>
              <a:cs typeface="Anton"/>
              <a:sym typeface="Anton"/>
            </a:endParaRPr>
          </a:p>
        </p:txBody>
      </p:sp>
      <p:pic>
        <p:nvPicPr>
          <p:cNvPr id="185" name="Google Shape;185;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6" name="Google Shape;186;p26"/>
          <p:cNvSpPr txBox="1"/>
          <p:nvPr/>
        </p:nvSpPr>
        <p:spPr>
          <a:xfrm>
            <a:off x="596175" y="899925"/>
            <a:ext cx="8106000" cy="15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Para iniciar el intercambio con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el </a:t>
            </a:r>
            <a:r>
              <a:rPr b="1" lang="en-GB" sz="2000">
                <a:solidFill>
                  <a:schemeClr val="dk1"/>
                </a:solidFill>
                <a:latin typeface="Helvetica Neue"/>
                <a:ea typeface="Helvetica Neue"/>
                <a:cs typeface="Helvetica Neue"/>
                <a:sym typeface="Helvetica Neue"/>
              </a:rPr>
              <a:t>cliente envía una solicitud</a:t>
            </a:r>
            <a:r>
              <a:rPr lang="en-GB" sz="2000">
                <a:solidFill>
                  <a:schemeClr val="dk1"/>
                </a:solidFill>
                <a:latin typeface="Helvetica Neue Light"/>
                <a:ea typeface="Helvetica Neue Light"/>
                <a:cs typeface="Helvetica Neue Light"/>
                <a:sym typeface="Helvetica Neue Light"/>
              </a:rPr>
              <a:t>, al igual que en el clásico HTTP. Sin embargo, la </a:t>
            </a:r>
            <a:r>
              <a:rPr b="1" lang="en-GB" sz="2000">
                <a:solidFill>
                  <a:schemeClr val="dk1"/>
                </a:solidFill>
                <a:latin typeface="Helvetica Neue"/>
                <a:ea typeface="Helvetica Neue"/>
                <a:cs typeface="Helvetica Neue"/>
                <a:sym typeface="Helvetica Neue"/>
              </a:rPr>
              <a:t>conexión</a:t>
            </a:r>
            <a:r>
              <a:rPr lang="en-GB" sz="2000">
                <a:solidFill>
                  <a:schemeClr val="dk1"/>
                </a:solidFill>
                <a:latin typeface="Helvetica Neue Light"/>
                <a:ea typeface="Helvetica Neue Light"/>
                <a:cs typeface="Helvetica Neue Light"/>
                <a:sym typeface="Helvetica Neue Light"/>
              </a:rPr>
              <a:t> se establece </a:t>
            </a:r>
            <a:r>
              <a:rPr b="1" lang="en-GB" sz="2000">
                <a:solidFill>
                  <a:schemeClr val="dk1"/>
                </a:solidFill>
                <a:latin typeface="Helvetica Neue"/>
                <a:ea typeface="Helvetica Neue"/>
                <a:cs typeface="Helvetica Neue"/>
                <a:sym typeface="Helvetica Neue"/>
              </a:rPr>
              <a:t>mediante TCP </a:t>
            </a:r>
            <a:r>
              <a:rPr lang="en-GB" sz="2000">
                <a:solidFill>
                  <a:schemeClr val="dk1"/>
                </a:solidFill>
                <a:latin typeface="Helvetica Neue Light"/>
                <a:ea typeface="Helvetica Neue Light"/>
                <a:cs typeface="Helvetica Neue Light"/>
                <a:sym typeface="Helvetica Neue Light"/>
              </a:rPr>
              <a:t>y </a:t>
            </a:r>
            <a:r>
              <a:rPr b="1" lang="en-GB" sz="2000">
                <a:solidFill>
                  <a:schemeClr val="dk1"/>
                </a:solidFill>
                <a:latin typeface="Helvetica Neue"/>
                <a:ea typeface="Helvetica Neue"/>
                <a:cs typeface="Helvetica Neue"/>
                <a:sym typeface="Helvetica Neue"/>
              </a:rPr>
              <a:t>permanece abierta </a:t>
            </a:r>
            <a:r>
              <a:rPr lang="en-GB" sz="2000">
                <a:solidFill>
                  <a:schemeClr val="dk1"/>
                </a:solidFill>
                <a:latin typeface="Helvetica Neue Light"/>
                <a:ea typeface="Helvetica Neue Light"/>
                <a:cs typeface="Helvetica Neue Light"/>
                <a:sym typeface="Helvetica Neue Light"/>
              </a:rPr>
              <a:t>tras el handshake entre el cliente y el servidor.</a:t>
            </a:r>
            <a:endParaRPr sz="2000">
              <a:solidFill>
                <a:schemeClr val="dk1"/>
              </a:solidFill>
              <a:latin typeface="Helvetica Neue Light"/>
              <a:ea typeface="Helvetica Neue Light"/>
              <a:cs typeface="Helvetica Neue Light"/>
              <a:sym typeface="Helvetica Neue Light"/>
            </a:endParaRPr>
          </a:p>
        </p:txBody>
      </p:sp>
      <p:pic>
        <p:nvPicPr>
          <p:cNvPr id="187" name="Google Shape;187;p26"/>
          <p:cNvPicPr preferRelativeResize="0"/>
          <p:nvPr/>
        </p:nvPicPr>
        <p:blipFill>
          <a:blip r:embed="rId4">
            <a:alphaModFix/>
          </a:blip>
          <a:stretch>
            <a:fillRect/>
          </a:stretch>
        </p:blipFill>
        <p:spPr>
          <a:xfrm>
            <a:off x="552763" y="2558600"/>
            <a:ext cx="6848576" cy="228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497050" y="165250"/>
            <a:ext cx="69600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Detalle de intercambio de datos</a:t>
            </a:r>
            <a:endParaRPr i="1" sz="2600">
              <a:latin typeface="Anton"/>
              <a:ea typeface="Anton"/>
              <a:cs typeface="Anton"/>
              <a:sym typeface="Anton"/>
            </a:endParaRPr>
          </a:p>
        </p:txBody>
      </p:sp>
      <p:pic>
        <p:nvPicPr>
          <p:cNvPr id="193" name="Google Shape;193;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4" name="Google Shape;194;p27"/>
          <p:cNvSpPr txBox="1"/>
          <p:nvPr/>
        </p:nvSpPr>
        <p:spPr>
          <a:xfrm>
            <a:off x="519000" y="3170150"/>
            <a:ext cx="8106000" cy="15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El nuevo esquema URL de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para las páginas web mostradas se define con el </a:t>
            </a:r>
            <a:r>
              <a:rPr b="1" lang="en-GB" sz="2000">
                <a:solidFill>
                  <a:schemeClr val="dk1"/>
                </a:solidFill>
                <a:latin typeface="Helvetica Neue"/>
                <a:ea typeface="Helvetica Neue"/>
                <a:cs typeface="Helvetica Neue"/>
                <a:sym typeface="Helvetica Neue"/>
              </a:rPr>
              <a:t>prefijo ws</a:t>
            </a:r>
            <a:r>
              <a:rPr lang="en-GB" sz="2000">
                <a:solidFill>
                  <a:schemeClr val="dk1"/>
                </a:solidFill>
                <a:latin typeface="Helvetica Neue Light"/>
                <a:ea typeface="Helvetica Neue Light"/>
                <a:cs typeface="Helvetica Neue Light"/>
                <a:sym typeface="Helvetica Neue Light"/>
              </a:rPr>
              <a:t> en lugar de http. El prefijo que corresponde a una conexión segura es </a:t>
            </a:r>
            <a:r>
              <a:rPr b="1" lang="en-GB" sz="2000">
                <a:solidFill>
                  <a:schemeClr val="dk1"/>
                </a:solidFill>
                <a:latin typeface="Helvetica Neue"/>
                <a:ea typeface="Helvetica Neue"/>
                <a:cs typeface="Helvetica Neue"/>
                <a:sym typeface="Helvetica Neue"/>
              </a:rPr>
              <a:t>wss</a:t>
            </a:r>
            <a:r>
              <a:rPr lang="en-GB" sz="2000">
                <a:solidFill>
                  <a:schemeClr val="dk1"/>
                </a:solidFill>
                <a:latin typeface="Helvetica Neue Light"/>
                <a:ea typeface="Helvetica Neue Light"/>
                <a:cs typeface="Helvetica Neue Light"/>
                <a:sym typeface="Helvetica Neue Light"/>
              </a:rPr>
              <a:t>, de forma análoga a https.</a:t>
            </a:r>
            <a:endParaRPr sz="2000">
              <a:solidFill>
                <a:schemeClr val="dk1"/>
              </a:solidFill>
              <a:latin typeface="Helvetica Neue Light"/>
              <a:ea typeface="Helvetica Neue Light"/>
              <a:cs typeface="Helvetica Neue Light"/>
              <a:sym typeface="Helvetica Neue Light"/>
            </a:endParaRPr>
          </a:p>
        </p:txBody>
      </p:sp>
      <p:pic>
        <p:nvPicPr>
          <p:cNvPr id="195" name="Google Shape;195;p27"/>
          <p:cNvPicPr preferRelativeResize="0"/>
          <p:nvPr/>
        </p:nvPicPr>
        <p:blipFill>
          <a:blip r:embed="rId4">
            <a:alphaModFix/>
          </a:blip>
          <a:stretch>
            <a:fillRect/>
          </a:stretch>
        </p:blipFill>
        <p:spPr>
          <a:xfrm>
            <a:off x="717825" y="1486050"/>
            <a:ext cx="6802800" cy="1407925"/>
          </a:xfrm>
          <a:prstGeom prst="rect">
            <a:avLst/>
          </a:prstGeom>
          <a:noFill/>
          <a:ln>
            <a:noFill/>
          </a:ln>
        </p:spPr>
      </p:pic>
      <p:sp>
        <p:nvSpPr>
          <p:cNvPr id="196" name="Google Shape;196;p27"/>
          <p:cNvSpPr txBox="1"/>
          <p:nvPr/>
        </p:nvSpPr>
        <p:spPr>
          <a:xfrm>
            <a:off x="572250" y="907725"/>
            <a:ext cx="8106000" cy="471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El servidor responde:</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nvSpPr>
        <p:spPr>
          <a:xfrm>
            <a:off x="605075" y="268600"/>
            <a:ext cx="76269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¿Para qué se utiliza </a:t>
            </a:r>
            <a:r>
              <a:rPr i="1" lang="en-GB" sz="3600">
                <a:latin typeface="Anton"/>
                <a:ea typeface="Anton"/>
                <a:cs typeface="Anton"/>
                <a:sym typeface="Anton"/>
              </a:rPr>
              <a:t>Websocket</a:t>
            </a:r>
            <a:r>
              <a:rPr i="1" lang="en-GB" sz="3600">
                <a:latin typeface="Anton"/>
                <a:ea typeface="Anton"/>
                <a:cs typeface="Anton"/>
                <a:sym typeface="Anton"/>
              </a:rPr>
              <a:t>?</a:t>
            </a:r>
            <a:endParaRPr i="1" sz="3600">
              <a:latin typeface="Anton"/>
              <a:ea typeface="Anton"/>
              <a:cs typeface="Anton"/>
              <a:sym typeface="Anton"/>
            </a:endParaRPr>
          </a:p>
        </p:txBody>
      </p:sp>
      <p:pic>
        <p:nvPicPr>
          <p:cNvPr id="202" name="Google Shape;202;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3" name="Google Shape;203;p28"/>
          <p:cNvPicPr preferRelativeResize="0"/>
          <p:nvPr/>
        </p:nvPicPr>
        <p:blipFill>
          <a:blip r:embed="rId4">
            <a:alphaModFix/>
          </a:blip>
          <a:stretch>
            <a:fillRect/>
          </a:stretch>
        </p:blipFill>
        <p:spPr>
          <a:xfrm>
            <a:off x="7610900" y="15175"/>
            <a:ext cx="1186525" cy="1186525"/>
          </a:xfrm>
          <a:prstGeom prst="rect">
            <a:avLst/>
          </a:prstGeom>
          <a:noFill/>
          <a:ln>
            <a:noFill/>
          </a:ln>
        </p:spPr>
      </p:pic>
      <p:sp>
        <p:nvSpPr>
          <p:cNvPr id="204" name="Google Shape;204;p28"/>
          <p:cNvSpPr txBox="1"/>
          <p:nvPr/>
        </p:nvSpPr>
        <p:spPr>
          <a:xfrm>
            <a:off x="493875" y="1148950"/>
            <a:ext cx="8186100" cy="3841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establecer </a:t>
            </a:r>
            <a:r>
              <a:rPr b="1" lang="en-GB" sz="2000">
                <a:solidFill>
                  <a:schemeClr val="dk1"/>
                </a:solidFill>
                <a:highlight>
                  <a:srgbClr val="FFFFFF"/>
                </a:highlight>
                <a:latin typeface="Helvetica Neue"/>
                <a:ea typeface="Helvetica Neue"/>
                <a:cs typeface="Helvetica Neue"/>
                <a:sym typeface="Helvetica Neue"/>
              </a:rPr>
              <a:t>conexiones de forma rápida</a:t>
            </a:r>
            <a:r>
              <a:rPr lang="en-GB" sz="2000">
                <a:solidFill>
                  <a:schemeClr val="dk1"/>
                </a:solidFill>
                <a:highlight>
                  <a:srgbClr val="FFFFFF"/>
                </a:highlight>
                <a:latin typeface="Helvetica Neue Light"/>
                <a:ea typeface="Helvetica Neue Light"/>
                <a:cs typeface="Helvetica Neue Light"/>
                <a:sym typeface="Helvetica Neue Light"/>
              </a:rPr>
              <a:t>. Por ejemplo: </a:t>
            </a:r>
            <a:r>
              <a:rPr lang="en-GB" sz="2000">
                <a:solidFill>
                  <a:schemeClr val="dk1"/>
                </a:solidFill>
                <a:highlight>
                  <a:srgbClr val="FFFFFF"/>
                </a:highlight>
                <a:latin typeface="Helvetica Neue Light"/>
                <a:ea typeface="Helvetica Neue Light"/>
                <a:cs typeface="Helvetica Neue Light"/>
                <a:sym typeface="Helvetica Neue Light"/>
              </a:rPr>
              <a:t>chats de asistencia técnica, tickers de noticias o de actualizaciones de bolsa en directo, servicios de mensajería instantánea y juegos en tiempo real</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Websocket también resulta muy útil </a:t>
            </a:r>
            <a:r>
              <a:rPr lang="en-GB" sz="2000">
                <a:solidFill>
                  <a:schemeClr val="dk1"/>
                </a:solidFill>
                <a:highlight>
                  <a:srgbClr val="FFFFFF"/>
                </a:highlight>
                <a:latin typeface="Helvetica Neue Light"/>
                <a:ea typeface="Helvetica Neue Light"/>
                <a:cs typeface="Helvetica Neue Light"/>
                <a:sym typeface="Helvetica Neue Light"/>
              </a:rPr>
              <a:t>en las </a:t>
            </a:r>
            <a:r>
              <a:rPr b="1" lang="en-GB" sz="2000">
                <a:solidFill>
                  <a:schemeClr val="dk1"/>
                </a:solidFill>
                <a:highlight>
                  <a:srgbClr val="FFFFFF"/>
                </a:highlight>
                <a:latin typeface="Helvetica Neue"/>
                <a:ea typeface="Helvetica Neue"/>
                <a:cs typeface="Helvetica Neue"/>
                <a:sym typeface="Helvetica Neue"/>
              </a:rPr>
              <a:t>redes sociales</a:t>
            </a:r>
            <a:r>
              <a:rPr lang="en-GB" sz="2000">
                <a:solidFill>
                  <a:schemeClr val="dk1"/>
                </a:solidFill>
                <a:highlight>
                  <a:srgbClr val="FFFFFF"/>
                </a:highlight>
                <a:latin typeface="Helvetica Neue Light"/>
                <a:ea typeface="Helvetica Neue Light"/>
                <a:cs typeface="Helvetica Neue Light"/>
                <a:sym typeface="Helvetica Neue Light"/>
              </a:rPr>
              <a:t> para establecer conexiones en directo con otras personas, así como para enviar y recibir mensajes instantáneos. Permite obtener altas velocidades de transmisión y limitar los tiempos de latencia.</a:t>
            </a:r>
            <a:endParaRPr b="1"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8" name="Shape 208"/>
        <p:cNvGrpSpPr/>
        <p:nvPr/>
      </p:nvGrpSpPr>
      <p:grpSpPr>
        <a:xfrm>
          <a:off x="0" y="0"/>
          <a:ext cx="0" cy="0"/>
          <a:chOff x="0" y="0"/>
          <a:chExt cx="0" cy="0"/>
        </a:xfrm>
      </p:grpSpPr>
      <p:sp>
        <p:nvSpPr>
          <p:cNvPr id="209" name="Google Shape;209;p29"/>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0" name="Google Shape;210;p29"/>
          <p:cNvSpPr txBox="1"/>
          <p:nvPr/>
        </p:nvSpPr>
        <p:spPr>
          <a:xfrm>
            <a:off x="321675" y="291350"/>
            <a:ext cx="5200800" cy="13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Desventajas uso de Http en chat</a:t>
            </a:r>
            <a:endParaRPr i="1" sz="4000">
              <a:latin typeface="Anton"/>
              <a:ea typeface="Anton"/>
              <a:cs typeface="Anton"/>
              <a:sym typeface="Anton"/>
            </a:endParaRPr>
          </a:p>
        </p:txBody>
      </p:sp>
      <p:sp>
        <p:nvSpPr>
          <p:cNvPr id="211" name="Google Shape;211;p29"/>
          <p:cNvSpPr txBox="1"/>
          <p:nvPr/>
        </p:nvSpPr>
        <p:spPr>
          <a:xfrm>
            <a:off x="544775" y="2001100"/>
            <a:ext cx="7872600" cy="27924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uso tradicional de las conexiones HTTP tiene el inconveniente de que el </a:t>
            </a:r>
            <a:r>
              <a:rPr b="1" lang="en-GB" sz="2000">
                <a:solidFill>
                  <a:schemeClr val="dk1"/>
                </a:solidFill>
                <a:latin typeface="Helvetica Neue"/>
                <a:ea typeface="Helvetica Neue"/>
                <a:cs typeface="Helvetica Neue"/>
                <a:sym typeface="Helvetica Neue"/>
              </a:rPr>
              <a:t>cliente</a:t>
            </a:r>
            <a:r>
              <a:rPr lang="en-GB" sz="2000">
                <a:solidFill>
                  <a:schemeClr val="dk1"/>
                </a:solidFill>
                <a:latin typeface="Helvetica Neue Light"/>
                <a:ea typeface="Helvetica Neue Light"/>
                <a:cs typeface="Helvetica Neue Light"/>
                <a:sym typeface="Helvetica Neue Light"/>
              </a:rPr>
              <a:t> siempre </a:t>
            </a:r>
            <a:r>
              <a:rPr b="1" lang="en-GB" sz="2000">
                <a:solidFill>
                  <a:schemeClr val="dk1"/>
                </a:solidFill>
                <a:latin typeface="Helvetica Neue"/>
                <a:ea typeface="Helvetica Neue"/>
                <a:cs typeface="Helvetica Neue"/>
                <a:sym typeface="Helvetica Neue"/>
              </a:rPr>
              <a:t>carga </a:t>
            </a:r>
            <a:r>
              <a:rPr lang="en-GB" sz="2000">
                <a:solidFill>
                  <a:schemeClr val="dk1"/>
                </a:solidFill>
                <a:latin typeface="Helvetica Neue Light"/>
                <a:ea typeface="Helvetica Neue Light"/>
                <a:cs typeface="Helvetica Neue Light"/>
                <a:sym typeface="Helvetica Neue Light"/>
              </a:rPr>
              <a:t>la </a:t>
            </a:r>
            <a:r>
              <a:rPr b="1" lang="en-GB" sz="2000">
                <a:solidFill>
                  <a:schemeClr val="dk1"/>
                </a:solidFill>
                <a:latin typeface="Helvetica Neue"/>
                <a:ea typeface="Helvetica Neue"/>
                <a:cs typeface="Helvetica Neue"/>
                <a:sym typeface="Helvetica Neue"/>
              </a:rPr>
              <a:t>página HTML entera</a:t>
            </a: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Para resolver el problema se desarrolló la </a:t>
            </a:r>
            <a:r>
              <a:rPr b="1" lang="en-GB" sz="2000">
                <a:solidFill>
                  <a:schemeClr val="dk1"/>
                </a:solidFill>
                <a:latin typeface="Helvetica Neue"/>
                <a:ea typeface="Helvetica Neue"/>
                <a:cs typeface="Helvetica Neue"/>
                <a:sym typeface="Helvetica Neue"/>
              </a:rPr>
              <a:t>tecnología AJAX</a:t>
            </a:r>
            <a:r>
              <a:rPr lang="en-GB" sz="2000">
                <a:solidFill>
                  <a:schemeClr val="dk1"/>
                </a:solidFill>
                <a:latin typeface="Helvetica Neue Light"/>
                <a:ea typeface="Helvetica Neue Light"/>
                <a:cs typeface="Helvetica Neue Light"/>
                <a:sym typeface="Helvetica Neue Light"/>
              </a:rPr>
              <a:t>. No obstante, trae la desventaja de establecer </a:t>
            </a:r>
            <a:r>
              <a:rPr b="1" lang="en-GB" sz="2000">
                <a:solidFill>
                  <a:schemeClr val="dk1"/>
                </a:solidFill>
                <a:latin typeface="Helvetica Neue"/>
                <a:ea typeface="Helvetica Neue"/>
                <a:cs typeface="Helvetica Neue"/>
                <a:sym typeface="Helvetica Neue"/>
              </a:rPr>
              <a:t>conexiones unidireccionales</a:t>
            </a:r>
            <a:r>
              <a:rPr lang="en-GB" sz="2000">
                <a:solidFill>
                  <a:schemeClr val="dk1"/>
                </a:solidFill>
                <a:latin typeface="Helvetica Neue Light"/>
                <a:ea typeface="Helvetica Neue Light"/>
                <a:cs typeface="Helvetica Neue Light"/>
                <a:sym typeface="Helvetica Neue Light"/>
              </a:rPr>
              <a:t>. Al permitir la comunicación en una sola dirección daría lugar a </a:t>
            </a:r>
            <a:r>
              <a:rPr b="1" lang="en-GB" sz="2000">
                <a:solidFill>
                  <a:schemeClr val="dk1"/>
                </a:solidFill>
                <a:latin typeface="Helvetica Neue"/>
                <a:ea typeface="Helvetica Neue"/>
                <a:cs typeface="Helvetica Neue"/>
                <a:sym typeface="Helvetica Neue"/>
              </a:rPr>
              <a:t>largos tiempos de espera </a:t>
            </a:r>
            <a:r>
              <a:rPr lang="en-GB" sz="2000">
                <a:solidFill>
                  <a:schemeClr val="dk1"/>
                </a:solidFill>
                <a:latin typeface="Helvetica Neue Light"/>
                <a:ea typeface="Helvetica Neue Light"/>
                <a:cs typeface="Helvetica Neue Light"/>
                <a:sym typeface="Helvetica Neue Light"/>
              </a:rPr>
              <a:t>en las intensivas aplicaciones de hoy en día, especialmente en los chats.</a:t>
            </a:r>
            <a:endParaRPr sz="2000">
              <a:solidFill>
                <a:schemeClr val="dk1"/>
              </a:solidFill>
              <a:latin typeface="Helvetica Neue Light"/>
              <a:ea typeface="Helvetica Neue Light"/>
              <a:cs typeface="Helvetica Neue Light"/>
              <a:sym typeface="Helvetica Neue Light"/>
            </a:endParaRPr>
          </a:p>
        </p:txBody>
      </p:sp>
      <p:pic>
        <p:nvPicPr>
          <p:cNvPr id="212" name="Google Shape;21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29"/>
          <p:cNvPicPr preferRelativeResize="0"/>
          <p:nvPr/>
        </p:nvPicPr>
        <p:blipFill>
          <a:blip r:embed="rId4">
            <a:alphaModFix/>
          </a:blip>
          <a:stretch>
            <a:fillRect/>
          </a:stretch>
        </p:blipFill>
        <p:spPr>
          <a:xfrm>
            <a:off x="6144700" y="215138"/>
            <a:ext cx="2536249" cy="152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sp>
        <p:nvSpPr>
          <p:cNvPr id="218" name="Google Shape;218;p30"/>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9" name="Google Shape;219;p30"/>
          <p:cNvSpPr txBox="1"/>
          <p:nvPr/>
        </p:nvSpPr>
        <p:spPr>
          <a:xfrm>
            <a:off x="567225" y="0"/>
            <a:ext cx="79062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t>
            </a:r>
            <a:r>
              <a:rPr i="1" lang="en-GB" sz="4000">
                <a:latin typeface="Anton"/>
                <a:ea typeface="Anton"/>
                <a:cs typeface="Anton"/>
                <a:sym typeface="Anton"/>
              </a:rPr>
              <a:t>entajas uso de Websocket en chat</a:t>
            </a:r>
            <a:endParaRPr i="1" sz="4000">
              <a:latin typeface="Anton"/>
              <a:ea typeface="Anton"/>
              <a:cs typeface="Anton"/>
              <a:sym typeface="Anton"/>
            </a:endParaRPr>
          </a:p>
        </p:txBody>
      </p:sp>
      <p:sp>
        <p:nvSpPr>
          <p:cNvPr id="220" name="Google Shape;220;p30"/>
          <p:cNvSpPr txBox="1"/>
          <p:nvPr/>
        </p:nvSpPr>
        <p:spPr>
          <a:xfrm>
            <a:off x="567225" y="1040400"/>
            <a:ext cx="4645500" cy="3874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Websocket crea </a:t>
            </a:r>
            <a:r>
              <a:rPr b="1" lang="en-GB" sz="2000">
                <a:solidFill>
                  <a:schemeClr val="dk1"/>
                </a:solidFill>
                <a:latin typeface="Helvetica Neue"/>
                <a:ea typeface="Helvetica Neue"/>
                <a:cs typeface="Helvetica Neue"/>
                <a:sym typeface="Helvetica Neue"/>
              </a:rPr>
              <a:t>conexiones bidireccionales </a:t>
            </a:r>
            <a:r>
              <a:rPr lang="en-GB" sz="2000">
                <a:solidFill>
                  <a:schemeClr val="dk1"/>
                </a:solidFill>
                <a:latin typeface="Helvetica Neue Light"/>
                <a:ea typeface="Helvetica Neue Light"/>
                <a:cs typeface="Helvetica Neue Light"/>
                <a:sym typeface="Helvetica Neue Light"/>
              </a:rPr>
              <a:t>que permiten el intercambio de datos en ambos sentidos, lo cual hace posible el contacto directo con el navegador y, con ello, permite </a:t>
            </a:r>
            <a:r>
              <a:rPr b="1" lang="en-GB" sz="2000">
                <a:solidFill>
                  <a:schemeClr val="dk1"/>
                </a:solidFill>
                <a:latin typeface="Helvetica Neue"/>
                <a:ea typeface="Helvetica Neue"/>
                <a:cs typeface="Helvetica Neue"/>
                <a:sym typeface="Helvetica Neue"/>
              </a:rPr>
              <a:t>cortos periodos de carga</a:t>
            </a: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cuanto se envía un mensaje, como podría ser uno en un chat de soporte técnico, este llega y se muestra directamente al otro lado.</a:t>
            </a:r>
            <a:endParaRPr sz="2000">
              <a:solidFill>
                <a:schemeClr val="dk1"/>
              </a:solidFill>
              <a:latin typeface="Helvetica Neue Light"/>
              <a:ea typeface="Helvetica Neue Light"/>
              <a:cs typeface="Helvetica Neue Light"/>
              <a:sym typeface="Helvetica Neue Light"/>
            </a:endParaRPr>
          </a:p>
        </p:txBody>
      </p:sp>
      <p:pic>
        <p:nvPicPr>
          <p:cNvPr id="221" name="Google Shape;22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0"/>
          <p:cNvPicPr preferRelativeResize="0"/>
          <p:nvPr/>
        </p:nvPicPr>
        <p:blipFill>
          <a:blip r:embed="rId4">
            <a:alphaModFix/>
          </a:blip>
          <a:stretch>
            <a:fillRect/>
          </a:stretch>
        </p:blipFill>
        <p:spPr>
          <a:xfrm>
            <a:off x="5570621" y="1996024"/>
            <a:ext cx="3275675" cy="19838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nvSpPr>
        <p:spPr>
          <a:xfrm>
            <a:off x="1022000" y="190700"/>
            <a:ext cx="6588900" cy="6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Websocket</a:t>
            </a:r>
            <a:r>
              <a:rPr i="1" lang="en-GB" sz="2600">
                <a:latin typeface="Anton"/>
                <a:ea typeface="Anton"/>
                <a:cs typeface="Anton"/>
                <a:sym typeface="Anton"/>
              </a:rPr>
              <a:t>: comparación con HTTP</a:t>
            </a:r>
            <a:endParaRPr i="1" sz="2600">
              <a:latin typeface="Anton"/>
              <a:ea typeface="Anton"/>
              <a:cs typeface="Anton"/>
              <a:sym typeface="Anton"/>
            </a:endParaRPr>
          </a:p>
        </p:txBody>
      </p:sp>
      <p:pic>
        <p:nvPicPr>
          <p:cNvPr id="228" name="Google Shape;228;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1"/>
          <p:cNvPicPr preferRelativeResize="0"/>
          <p:nvPr/>
        </p:nvPicPr>
        <p:blipFill>
          <a:blip r:embed="rId4">
            <a:alphaModFix/>
          </a:blip>
          <a:stretch>
            <a:fillRect/>
          </a:stretch>
        </p:blipFill>
        <p:spPr>
          <a:xfrm>
            <a:off x="7610900" y="15175"/>
            <a:ext cx="1186525" cy="1186525"/>
          </a:xfrm>
          <a:prstGeom prst="rect">
            <a:avLst/>
          </a:prstGeom>
          <a:noFill/>
          <a:ln>
            <a:noFill/>
          </a:ln>
        </p:spPr>
      </p:pic>
      <p:pic>
        <p:nvPicPr>
          <p:cNvPr id="230" name="Google Shape;230;p31"/>
          <p:cNvPicPr preferRelativeResize="0"/>
          <p:nvPr/>
        </p:nvPicPr>
        <p:blipFill>
          <a:blip r:embed="rId5">
            <a:alphaModFix/>
          </a:blip>
          <a:stretch>
            <a:fillRect/>
          </a:stretch>
        </p:blipFill>
        <p:spPr>
          <a:xfrm>
            <a:off x="2007638" y="861825"/>
            <a:ext cx="4617625" cy="4016350"/>
          </a:xfrm>
          <a:prstGeom prst="rect">
            <a:avLst/>
          </a:prstGeom>
          <a:noFill/>
          <a:ln>
            <a:noFill/>
          </a:ln>
        </p:spPr>
      </p:pic>
      <p:sp>
        <p:nvSpPr>
          <p:cNvPr id="231" name="Google Shape;231;p31"/>
          <p:cNvSpPr txBox="1"/>
          <p:nvPr/>
        </p:nvSpPr>
        <p:spPr>
          <a:xfrm>
            <a:off x="5380850" y="4851925"/>
            <a:ext cx="13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EdTeam</a:t>
            </a:r>
            <a:endParaRPr i="1" sz="1200">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283875"/>
            <a:ext cx="4624800" cy="2933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latin typeface="Helvetica Neue Light"/>
                <a:ea typeface="Helvetica Neue Light"/>
                <a:cs typeface="Helvetica Neue Light"/>
                <a:sym typeface="Helvetica Neue Light"/>
              </a:rPr>
              <a:t>Comprender la diferencia entre HTTP y Websocket.</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Integrar Websocket a nuestro proyecto de Express.</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Generar la inicialización sobre el cliente para conectarse al servidor mediante Websocket</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nvSpPr>
        <p:spPr>
          <a:xfrm>
            <a:off x="605075" y="268600"/>
            <a:ext cx="76269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Websocket</a:t>
            </a:r>
            <a:r>
              <a:rPr i="1" lang="en-GB" sz="3600">
                <a:latin typeface="Anton"/>
                <a:ea typeface="Anton"/>
                <a:cs typeface="Anton"/>
                <a:sym typeface="Anton"/>
              </a:rPr>
              <a:t>: ejemplos de usos útiles</a:t>
            </a:r>
            <a:endParaRPr i="1" sz="3600">
              <a:latin typeface="Anton"/>
              <a:ea typeface="Anton"/>
              <a:cs typeface="Anton"/>
              <a:sym typeface="Anton"/>
            </a:endParaRPr>
          </a:p>
        </p:txBody>
      </p:sp>
      <p:pic>
        <p:nvPicPr>
          <p:cNvPr id="237" name="Google Shape;237;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8" name="Google Shape;238;p32"/>
          <p:cNvSpPr txBox="1"/>
          <p:nvPr/>
        </p:nvSpPr>
        <p:spPr>
          <a:xfrm>
            <a:off x="677575" y="1126025"/>
            <a:ext cx="7749600" cy="37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Websocket se utiliza en </a:t>
            </a:r>
            <a:r>
              <a:rPr b="1" lang="en-GB" sz="2000">
                <a:solidFill>
                  <a:schemeClr val="dk1"/>
                </a:solidFill>
                <a:highlight>
                  <a:srgbClr val="FFFFFF"/>
                </a:highlight>
                <a:latin typeface="Helvetica Neue"/>
                <a:ea typeface="Helvetica Neue"/>
                <a:cs typeface="Helvetica Neue"/>
                <a:sym typeface="Helvetica Neue"/>
              </a:rPr>
              <a:t>aplicaciones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requieren </a:t>
            </a:r>
            <a:r>
              <a:rPr lang="en-GB" sz="2000">
                <a:solidFill>
                  <a:schemeClr val="dk1"/>
                </a:solidFill>
                <a:highlight>
                  <a:srgbClr val="FFFFFF"/>
                </a:highlight>
                <a:latin typeface="Helvetica Neue Light"/>
                <a:ea typeface="Helvetica Neue Light"/>
                <a:cs typeface="Helvetica Neue Light"/>
                <a:sym typeface="Helvetica Neue Light"/>
              </a:rPr>
              <a:t>una </a:t>
            </a:r>
            <a:r>
              <a:rPr b="1" lang="en-GB" sz="2000">
                <a:solidFill>
                  <a:schemeClr val="dk1"/>
                </a:solidFill>
                <a:highlight>
                  <a:srgbClr val="FFFFFF"/>
                </a:highlight>
                <a:latin typeface="Helvetica Neue"/>
                <a:ea typeface="Helvetica Neue"/>
                <a:cs typeface="Helvetica Neue"/>
                <a:sym typeface="Helvetica Neue"/>
              </a:rPr>
              <a:t>conexión en tiempo real </a:t>
            </a:r>
            <a:r>
              <a:rPr lang="en-GB" sz="2000">
                <a:solidFill>
                  <a:schemeClr val="dk1"/>
                </a:solidFill>
                <a:highlight>
                  <a:srgbClr val="FFFFFF"/>
                </a:highlight>
                <a:latin typeface="Helvetica Neue Light"/>
                <a:ea typeface="Helvetica Neue Light"/>
                <a:cs typeface="Helvetica Neue Light"/>
                <a:sym typeface="Helvetica Neue Light"/>
              </a:rPr>
              <a:t>entre el </a:t>
            </a:r>
            <a:r>
              <a:rPr b="1" lang="en-GB" sz="2000">
                <a:solidFill>
                  <a:schemeClr val="dk1"/>
                </a:solidFill>
                <a:highlight>
                  <a:srgbClr val="FFFFFF"/>
                </a:highlight>
                <a:latin typeface="Helvetica Neue"/>
                <a:ea typeface="Helvetica Neue"/>
                <a:cs typeface="Helvetica Neue"/>
                <a:sym typeface="Helvetica Neue"/>
              </a:rPr>
              <a:t>cliente </a:t>
            </a:r>
            <a:r>
              <a:rPr lang="en-GB" sz="2000">
                <a:solidFill>
                  <a:schemeClr val="dk1"/>
                </a:solidFill>
                <a:highlight>
                  <a:srgbClr val="FFFFFF"/>
                </a:highlight>
                <a:latin typeface="Helvetica Neue Light"/>
                <a:ea typeface="Helvetica Neue Light"/>
                <a:cs typeface="Helvetica Neue Light"/>
                <a:sym typeface="Helvetica Neue Light"/>
              </a:rPr>
              <a:t>y el </a:t>
            </a:r>
            <a:r>
              <a:rPr b="1" lang="en-GB" sz="2000">
                <a:solidFill>
                  <a:schemeClr val="dk1"/>
                </a:solidFill>
                <a:highlight>
                  <a:srgbClr val="FFFFFF"/>
                </a:highlight>
                <a:latin typeface="Helvetica Neue"/>
                <a:ea typeface="Helvetica Neue"/>
                <a:cs typeface="Helvetica Neue"/>
                <a:sym typeface="Helvetica Neue"/>
              </a:rPr>
              <a:t>servidor </a:t>
            </a:r>
            <a:r>
              <a:rPr lang="en-GB" sz="2000">
                <a:solidFill>
                  <a:schemeClr val="dk1"/>
                </a:solidFill>
                <a:highlight>
                  <a:srgbClr val="FFFFFF"/>
                </a:highlight>
                <a:latin typeface="Helvetica Neue Light"/>
                <a:ea typeface="Helvetica Neue Light"/>
                <a:cs typeface="Helvetica Neue Light"/>
                <a:sym typeface="Helvetica Neue Light"/>
              </a:rPr>
              <a:t>para poder así ofrecer sus servicios sin complicaciones.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Por ejemplo, algunos de los casos: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Juegos en línea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Plataformas de compra y de venta, como eBay</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Chats de atención al usuario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Tickers de noticias deportivas en directo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Actualizaciones en tiempo real de las redes sociales</a:t>
            </a:r>
            <a:endParaRPr sz="2000">
              <a:solidFill>
                <a:schemeClr val="dk1"/>
              </a:solidFill>
              <a:highlight>
                <a:srgbClr val="FFFFFF"/>
              </a:highlight>
              <a:latin typeface="Helvetica Neue Light"/>
              <a:ea typeface="Helvetica Neue Light"/>
              <a:cs typeface="Helvetica Neue Light"/>
              <a:sym typeface="Helvetica Neue Light"/>
            </a:endParaRPr>
          </a:p>
          <a:p>
            <a:pPr indent="457200" lvl="0" marL="2286000" rtl="0" algn="l">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p:txBody>
      </p:sp>
      <p:pic>
        <p:nvPicPr>
          <p:cNvPr id="239" name="Google Shape;239;p32"/>
          <p:cNvPicPr preferRelativeResize="0"/>
          <p:nvPr/>
        </p:nvPicPr>
        <p:blipFill>
          <a:blip r:embed="rId4">
            <a:alphaModFix/>
          </a:blip>
          <a:stretch>
            <a:fillRect/>
          </a:stretch>
        </p:blipFill>
        <p:spPr>
          <a:xfrm>
            <a:off x="7610900" y="15175"/>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3" name="Shape 243"/>
        <p:cNvGrpSpPr/>
        <p:nvPr/>
      </p:nvGrpSpPr>
      <p:grpSpPr>
        <a:xfrm>
          <a:off x="0" y="0"/>
          <a:ext cx="0" cy="0"/>
          <a:chOff x="0" y="0"/>
          <a:chExt cx="0" cy="0"/>
        </a:xfrm>
      </p:grpSpPr>
      <p:sp>
        <p:nvSpPr>
          <p:cNvPr id="244" name="Google Shape;244;p33"/>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5" name="Google Shape;245;p33"/>
          <p:cNvSpPr txBox="1"/>
          <p:nvPr/>
        </p:nvSpPr>
        <p:spPr>
          <a:xfrm>
            <a:off x="470925" y="80700"/>
            <a:ext cx="8059800" cy="8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Resumen</a:t>
            </a:r>
            <a:endParaRPr i="1" sz="4000">
              <a:latin typeface="Anton"/>
              <a:ea typeface="Anton"/>
              <a:cs typeface="Anton"/>
              <a:sym typeface="Anton"/>
            </a:endParaRPr>
          </a:p>
        </p:txBody>
      </p:sp>
      <p:pic>
        <p:nvPicPr>
          <p:cNvPr id="246" name="Google Shape;246;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3"/>
          <p:cNvSpPr txBox="1"/>
          <p:nvPr/>
        </p:nvSpPr>
        <p:spPr>
          <a:xfrm>
            <a:off x="356100" y="999600"/>
            <a:ext cx="8398500" cy="3842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Websocket</a:t>
            </a:r>
            <a:r>
              <a:rPr lang="en-GB" sz="1800">
                <a:solidFill>
                  <a:schemeClr val="dk1"/>
                </a:solidFill>
                <a:latin typeface="Helvetica Neue Light"/>
                <a:ea typeface="Helvetica Neue Light"/>
                <a:cs typeface="Helvetica Neue Light"/>
                <a:sym typeface="Helvetica Neue Light"/>
              </a:rPr>
              <a:t> </a:t>
            </a:r>
            <a:r>
              <a:rPr b="1" lang="en-GB" sz="1800">
                <a:solidFill>
                  <a:schemeClr val="dk1"/>
                </a:solidFill>
                <a:latin typeface="Helvetica Neue"/>
                <a:ea typeface="Helvetica Neue"/>
                <a:cs typeface="Helvetica Neue"/>
                <a:sym typeface="Helvetica Neue"/>
              </a:rPr>
              <a:t>no es </a:t>
            </a:r>
            <a:r>
              <a:rPr lang="en-GB" sz="1800">
                <a:solidFill>
                  <a:schemeClr val="dk1"/>
                </a:solidFill>
                <a:latin typeface="Helvetica Neue Light"/>
                <a:ea typeface="Helvetica Neue Light"/>
                <a:cs typeface="Helvetica Neue Light"/>
                <a:sym typeface="Helvetica Neue Light"/>
              </a:rPr>
              <a:t>un </a:t>
            </a:r>
            <a:r>
              <a:rPr b="1" lang="en-GB" sz="1800">
                <a:solidFill>
                  <a:schemeClr val="dk1"/>
                </a:solidFill>
                <a:latin typeface="Helvetica Neue"/>
                <a:ea typeface="Helvetica Neue"/>
                <a:cs typeface="Helvetica Neue"/>
                <a:sym typeface="Helvetica Neue"/>
              </a:rPr>
              <a:t>sustituto total </a:t>
            </a:r>
            <a:r>
              <a:rPr lang="en-GB" sz="1800">
                <a:solidFill>
                  <a:schemeClr val="dk1"/>
                </a:solidFill>
                <a:latin typeface="Helvetica Neue Light"/>
                <a:ea typeface="Helvetica Neue Light"/>
                <a:cs typeface="Helvetica Neue Light"/>
                <a:sym typeface="Helvetica Neue Light"/>
              </a:rPr>
              <a:t>de </a:t>
            </a:r>
            <a:r>
              <a:rPr b="1" lang="en-GB" sz="1800">
                <a:solidFill>
                  <a:schemeClr val="dk1"/>
                </a:solidFill>
                <a:latin typeface="Helvetica Neue"/>
                <a:ea typeface="Helvetica Neue"/>
                <a:cs typeface="Helvetica Neue"/>
                <a:sym typeface="Helvetica Neue"/>
              </a:rPr>
              <a:t>HTTP</a:t>
            </a:r>
            <a:r>
              <a:rPr lang="en-GB" sz="1800">
                <a:solidFill>
                  <a:schemeClr val="dk1"/>
                </a:solidFill>
                <a:latin typeface="Helvetica Neue Light"/>
                <a:ea typeface="Helvetica Neue Light"/>
                <a:cs typeface="Helvetica Neue Light"/>
                <a:sym typeface="Helvetica Neue Light"/>
              </a:rPr>
              <a:t>, pero puede usarse como </a:t>
            </a:r>
            <a:r>
              <a:rPr b="1" lang="en-GB" sz="1800">
                <a:solidFill>
                  <a:schemeClr val="dk1"/>
                </a:solidFill>
                <a:latin typeface="Helvetica Neue"/>
                <a:ea typeface="Helvetica Neue"/>
                <a:cs typeface="Helvetica Neue"/>
                <a:sym typeface="Helvetica Neue"/>
              </a:rPr>
              <a:t>canal</a:t>
            </a:r>
            <a:r>
              <a:rPr lang="en-GB" sz="1800">
                <a:solidFill>
                  <a:schemeClr val="dk1"/>
                </a:solidFill>
                <a:latin typeface="Helvetica Neue Light"/>
                <a:ea typeface="Helvetica Neue Light"/>
                <a:cs typeface="Helvetica Neue Light"/>
                <a:sym typeface="Helvetica Neue Light"/>
              </a:rPr>
              <a:t> de comunicación </a:t>
            </a:r>
            <a:r>
              <a:rPr b="1" lang="en-GB" sz="1800">
                <a:solidFill>
                  <a:schemeClr val="dk1"/>
                </a:solidFill>
                <a:latin typeface="Helvetica Neue"/>
                <a:ea typeface="Helvetica Neue"/>
                <a:cs typeface="Helvetica Neue"/>
                <a:sym typeface="Helvetica Neue"/>
              </a:rPr>
              <a:t>eficiente y bidireccional </a:t>
            </a:r>
            <a:r>
              <a:rPr lang="en-GB" sz="1800">
                <a:solidFill>
                  <a:schemeClr val="dk1"/>
                </a:solidFill>
                <a:latin typeface="Helvetica Neue Light"/>
                <a:ea typeface="Helvetica Neue Light"/>
                <a:cs typeface="Helvetica Neue Light"/>
                <a:sym typeface="Helvetica Neue Light"/>
              </a:rPr>
              <a:t>siempre que se necesite dar o recibir </a:t>
            </a:r>
            <a:r>
              <a:rPr b="1" lang="en-GB" sz="1800">
                <a:solidFill>
                  <a:schemeClr val="dk1"/>
                </a:solidFill>
                <a:latin typeface="Helvetica Neue"/>
                <a:ea typeface="Helvetica Neue"/>
                <a:cs typeface="Helvetica Neue"/>
                <a:sym typeface="Helvetica Neue"/>
              </a:rPr>
              <a:t>información </a:t>
            </a:r>
            <a:r>
              <a:rPr lang="en-GB" sz="1800">
                <a:solidFill>
                  <a:schemeClr val="dk1"/>
                </a:solidFill>
                <a:latin typeface="Helvetica Neue Light"/>
                <a:ea typeface="Helvetica Neue Light"/>
                <a:cs typeface="Helvetica Neue Light"/>
                <a:sym typeface="Helvetica Neue Light"/>
              </a:rPr>
              <a:t>en </a:t>
            </a:r>
            <a:r>
              <a:rPr b="1" lang="en-GB" sz="1800">
                <a:solidFill>
                  <a:schemeClr val="dk1"/>
                </a:solidFill>
                <a:latin typeface="Helvetica Neue"/>
                <a:ea typeface="Helvetica Neue"/>
                <a:cs typeface="Helvetica Neue"/>
                <a:sym typeface="Helvetica Neue"/>
              </a:rPr>
              <a:t>tiempo real</a:t>
            </a:r>
            <a:r>
              <a:rPr lang="en-GB" sz="1800">
                <a:solidFill>
                  <a:schemeClr val="dk1"/>
                </a:solidFill>
                <a:latin typeface="Helvetica Neue Light"/>
                <a:ea typeface="Helvetica Neue Light"/>
                <a:cs typeface="Helvetica Neue Light"/>
                <a:sym typeface="Helvetica Neue Light"/>
              </a:rPr>
              <a:t>.</a:t>
            </a:r>
            <a:endParaRPr i="1"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protocolo </a:t>
            </a:r>
            <a:r>
              <a:rPr b="1" lang="en-GB" sz="1800">
                <a:solidFill>
                  <a:schemeClr val="dk1"/>
                </a:solidFill>
                <a:latin typeface="Helvetica Neue"/>
                <a:ea typeface="Helvetica Neue"/>
                <a:cs typeface="Helvetica Neue"/>
                <a:sym typeface="Helvetica Neue"/>
              </a:rPr>
              <a:t>Websocket </a:t>
            </a:r>
            <a:r>
              <a:rPr lang="en-GB" sz="1800">
                <a:solidFill>
                  <a:schemeClr val="dk1"/>
                </a:solidFill>
                <a:latin typeface="Helvetica Neue Light"/>
                <a:ea typeface="Helvetica Neue Light"/>
                <a:cs typeface="Helvetica Neue Light"/>
                <a:sym typeface="Helvetica Neue Light"/>
              </a:rPr>
              <a:t>está muy vinculado con el desarrollo de </a:t>
            </a:r>
            <a:r>
              <a:rPr b="1" lang="en-GB" sz="1800">
                <a:solidFill>
                  <a:schemeClr val="dk1"/>
                </a:solidFill>
                <a:latin typeface="Helvetica Neue"/>
                <a:ea typeface="Helvetica Neue"/>
                <a:cs typeface="Helvetica Neue"/>
                <a:sym typeface="Helvetica Neue"/>
              </a:rPr>
              <a:t>HTML5</a:t>
            </a:r>
            <a:r>
              <a:rPr lang="en-GB" sz="1800">
                <a:solidFill>
                  <a:schemeClr val="dk1"/>
                </a:solidFill>
                <a:latin typeface="Helvetica Neue Light"/>
                <a:ea typeface="Helvetica Neue Light"/>
                <a:cs typeface="Helvetica Neue Light"/>
                <a:sym typeface="Helvetica Neue Light"/>
              </a:rPr>
              <a:t>: un intento de hacer la </a:t>
            </a:r>
            <a:r>
              <a:rPr b="1" lang="en-GB" sz="1800">
                <a:solidFill>
                  <a:schemeClr val="dk1"/>
                </a:solidFill>
                <a:latin typeface="Helvetica Neue"/>
                <a:ea typeface="Helvetica Neue"/>
                <a:cs typeface="Helvetica Neue"/>
                <a:sym typeface="Helvetica Neue"/>
              </a:rPr>
              <a:t>web más rápida</a:t>
            </a:r>
            <a:r>
              <a:rPr lang="en-GB" sz="1800">
                <a:solidFill>
                  <a:schemeClr val="dk1"/>
                </a:solidFill>
                <a:latin typeface="Helvetica Neue Light"/>
                <a:ea typeface="Helvetica Neue Light"/>
                <a:cs typeface="Helvetica Neue Light"/>
                <a:sym typeface="Helvetica Neue Light"/>
              </a:rPr>
              <a:t>, más </a:t>
            </a:r>
            <a:r>
              <a:rPr b="1" lang="en-GB" sz="1800">
                <a:solidFill>
                  <a:schemeClr val="dk1"/>
                </a:solidFill>
                <a:latin typeface="Helvetica Neue"/>
                <a:ea typeface="Helvetica Neue"/>
                <a:cs typeface="Helvetica Neue"/>
                <a:sym typeface="Helvetica Neue"/>
              </a:rPr>
              <a:t>dinámica </a:t>
            </a:r>
            <a:r>
              <a:rPr lang="en-GB" sz="1800">
                <a:solidFill>
                  <a:schemeClr val="dk1"/>
                </a:solidFill>
                <a:latin typeface="Helvetica Neue Light"/>
                <a:ea typeface="Helvetica Neue Light"/>
                <a:cs typeface="Helvetica Neue Light"/>
                <a:sym typeface="Helvetica Neue Light"/>
              </a:rPr>
              <a:t>y más </a:t>
            </a:r>
            <a:r>
              <a:rPr b="1" lang="en-GB" sz="1800">
                <a:solidFill>
                  <a:schemeClr val="dk1"/>
                </a:solidFill>
                <a:latin typeface="Helvetica Neue"/>
                <a:ea typeface="Helvetica Neue"/>
                <a:cs typeface="Helvetica Neue"/>
                <a:sym typeface="Helvetica Neue"/>
              </a:rPr>
              <a:t>segura</a:t>
            </a:r>
            <a:r>
              <a:rPr lang="en-GB" sz="1800">
                <a:solidFill>
                  <a:schemeClr val="dk1"/>
                </a:solidFill>
                <a:latin typeface="Helvetica Neue Light"/>
                <a:ea typeface="Helvetica Neue Light"/>
                <a:cs typeface="Helvetica Neue Light"/>
                <a:sym typeface="Helvetica Neue Light"/>
              </a:rPr>
              <a:t>. Permite a las aplicaciones web reaccionar mucho más rápido que con la comunicación HTTP convencional. Sin embargo, esto no significa que haya que reemplazar el protocolo tradicional: a pesar de la existencia de Websocket, </a:t>
            </a:r>
            <a:r>
              <a:rPr b="1" lang="en-GB" sz="1800">
                <a:solidFill>
                  <a:schemeClr val="dk1"/>
                </a:solidFill>
                <a:latin typeface="Helvetica Neue"/>
                <a:ea typeface="Helvetica Neue"/>
                <a:cs typeface="Helvetica Neue"/>
                <a:sym typeface="Helvetica Neue"/>
              </a:rPr>
              <a:t>HTTP sigue siendo un estándar clave </a:t>
            </a:r>
            <a:r>
              <a:rPr lang="en-GB" sz="1800">
                <a:solidFill>
                  <a:schemeClr val="dk1"/>
                </a:solidFill>
                <a:latin typeface="Helvetica Neue Light"/>
                <a:ea typeface="Helvetica Neue Light"/>
                <a:cs typeface="Helvetica Neue Light"/>
                <a:sym typeface="Helvetica Neue Light"/>
              </a:rPr>
              <a:t>en Internet.</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51" name="Shape 251"/>
        <p:cNvGrpSpPr/>
        <p:nvPr/>
      </p:nvGrpSpPr>
      <p:grpSpPr>
        <a:xfrm>
          <a:off x="0" y="0"/>
          <a:ext cx="0" cy="0"/>
          <a:chOff x="0" y="0"/>
          <a:chExt cx="0" cy="0"/>
        </a:xfrm>
      </p:grpSpPr>
      <p:sp>
        <p:nvSpPr>
          <p:cNvPr id="252" name="Google Shape;252;p34"/>
          <p:cNvSpPr txBox="1"/>
          <p:nvPr/>
        </p:nvSpPr>
        <p:spPr>
          <a:xfrm>
            <a:off x="3026475" y="630575"/>
            <a:ext cx="2842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SOCKET.IO</a:t>
            </a:r>
            <a:endParaRPr i="1" sz="3600">
              <a:solidFill>
                <a:srgbClr val="121212"/>
              </a:solidFill>
              <a:latin typeface="Anton"/>
              <a:ea typeface="Anton"/>
              <a:cs typeface="Anton"/>
              <a:sym typeface="Anton"/>
            </a:endParaRPr>
          </a:p>
        </p:txBody>
      </p:sp>
      <p:pic>
        <p:nvPicPr>
          <p:cNvPr id="253" name="Google Shape;253;p34"/>
          <p:cNvPicPr preferRelativeResize="0"/>
          <p:nvPr/>
        </p:nvPicPr>
        <p:blipFill>
          <a:blip r:embed="rId3">
            <a:alphaModFix/>
          </a:blip>
          <a:stretch>
            <a:fillRect/>
          </a:stretch>
        </p:blipFill>
        <p:spPr>
          <a:xfrm>
            <a:off x="613037" y="2163400"/>
            <a:ext cx="7917926" cy="2616600"/>
          </a:xfrm>
          <a:prstGeom prst="rect">
            <a:avLst/>
          </a:prstGeom>
          <a:noFill/>
          <a:ln>
            <a:noFill/>
          </a:ln>
        </p:spPr>
      </p:pic>
      <p:pic>
        <p:nvPicPr>
          <p:cNvPr id="254" name="Google Shape;254;p34"/>
          <p:cNvPicPr preferRelativeResize="0"/>
          <p:nvPr/>
        </p:nvPicPr>
        <p:blipFill>
          <a:blip r:embed="rId4">
            <a:alphaModFix/>
          </a:blip>
          <a:stretch>
            <a:fillRect/>
          </a:stretch>
        </p:blipFill>
        <p:spPr>
          <a:xfrm>
            <a:off x="5819725" y="-295925"/>
            <a:ext cx="2842075" cy="2842075"/>
          </a:xfrm>
          <a:prstGeom prst="rect">
            <a:avLst/>
          </a:prstGeom>
          <a:noFill/>
          <a:ln>
            <a:noFill/>
          </a:ln>
        </p:spPr>
      </p:pic>
      <p:pic>
        <p:nvPicPr>
          <p:cNvPr id="255" name="Google Shape;255;p34"/>
          <p:cNvPicPr preferRelativeResize="0"/>
          <p:nvPr/>
        </p:nvPicPr>
        <p:blipFill>
          <a:blip r:embed="rId5">
            <a:alphaModFix/>
          </a:blip>
          <a:stretch>
            <a:fillRect/>
          </a:stretch>
        </p:blipFill>
        <p:spPr>
          <a:xfrm>
            <a:off x="613025" y="262637"/>
            <a:ext cx="2351150" cy="1724975"/>
          </a:xfrm>
          <a:prstGeom prst="rect">
            <a:avLst/>
          </a:prstGeom>
          <a:noFill/>
          <a:ln>
            <a:noFill/>
          </a:ln>
        </p:spPr>
      </p:pic>
      <p:pic>
        <p:nvPicPr>
          <p:cNvPr id="256" name="Google Shape;256;p34"/>
          <p:cNvPicPr preferRelativeResize="0"/>
          <p:nvPr/>
        </p:nvPicPr>
        <p:blipFill>
          <a:blip r:embed="rId6">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5"/>
          <p:cNvPicPr preferRelativeResize="0"/>
          <p:nvPr/>
        </p:nvPicPr>
        <p:blipFill>
          <a:blip r:embed="rId3">
            <a:alphaModFix/>
          </a:blip>
          <a:stretch>
            <a:fillRect/>
          </a:stretch>
        </p:blipFill>
        <p:spPr>
          <a:xfrm>
            <a:off x="5727061" y="1913450"/>
            <a:ext cx="3191612" cy="1609525"/>
          </a:xfrm>
          <a:prstGeom prst="rect">
            <a:avLst/>
          </a:prstGeom>
          <a:noFill/>
          <a:ln>
            <a:noFill/>
          </a:ln>
        </p:spPr>
      </p:pic>
      <p:sp>
        <p:nvSpPr>
          <p:cNvPr id="262" name="Google Shape;262;p35"/>
          <p:cNvSpPr txBox="1"/>
          <p:nvPr/>
        </p:nvSpPr>
        <p:spPr>
          <a:xfrm>
            <a:off x="532825" y="275550"/>
            <a:ext cx="41301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¿Que es Socket.io?</a:t>
            </a:r>
            <a:endParaRPr i="1" sz="3600">
              <a:latin typeface="Anton"/>
              <a:ea typeface="Anton"/>
              <a:cs typeface="Anton"/>
              <a:sym typeface="Anton"/>
            </a:endParaRPr>
          </a:p>
        </p:txBody>
      </p:sp>
      <p:pic>
        <p:nvPicPr>
          <p:cNvPr id="263" name="Google Shape;263;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64" name="Google Shape;264;p35"/>
          <p:cNvPicPr preferRelativeResize="0"/>
          <p:nvPr/>
        </p:nvPicPr>
        <p:blipFill>
          <a:blip r:embed="rId5">
            <a:alphaModFix/>
          </a:blip>
          <a:stretch>
            <a:fillRect/>
          </a:stretch>
        </p:blipFill>
        <p:spPr>
          <a:xfrm>
            <a:off x="7610900" y="15175"/>
            <a:ext cx="1186525" cy="1186525"/>
          </a:xfrm>
          <a:prstGeom prst="rect">
            <a:avLst/>
          </a:prstGeom>
          <a:noFill/>
          <a:ln>
            <a:noFill/>
          </a:ln>
        </p:spPr>
      </p:pic>
      <p:pic>
        <p:nvPicPr>
          <p:cNvPr id="265" name="Google Shape;265;p35"/>
          <p:cNvPicPr preferRelativeResize="0"/>
          <p:nvPr/>
        </p:nvPicPr>
        <p:blipFill>
          <a:blip r:embed="rId6">
            <a:alphaModFix/>
          </a:blip>
          <a:stretch>
            <a:fillRect/>
          </a:stretch>
        </p:blipFill>
        <p:spPr>
          <a:xfrm>
            <a:off x="4803738" y="-52727"/>
            <a:ext cx="2470998" cy="1322350"/>
          </a:xfrm>
          <a:prstGeom prst="rect">
            <a:avLst/>
          </a:prstGeom>
          <a:noFill/>
          <a:ln>
            <a:noFill/>
          </a:ln>
        </p:spPr>
      </p:pic>
      <p:sp>
        <p:nvSpPr>
          <p:cNvPr id="266" name="Google Shape;266;p35"/>
          <p:cNvSpPr txBox="1"/>
          <p:nvPr/>
        </p:nvSpPr>
        <p:spPr>
          <a:xfrm>
            <a:off x="297950" y="1767000"/>
            <a:ext cx="5429100" cy="160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Socket.IO </a:t>
            </a:r>
            <a:r>
              <a:rPr lang="en-GB" sz="2000">
                <a:solidFill>
                  <a:schemeClr val="dk1"/>
                </a:solidFill>
                <a:highlight>
                  <a:srgbClr val="FFFFFF"/>
                </a:highlight>
                <a:latin typeface="Helvetica Neue Light"/>
                <a:ea typeface="Helvetica Neue Light"/>
                <a:cs typeface="Helvetica Neue Light"/>
                <a:sym typeface="Helvetica Neue Light"/>
              </a:rPr>
              <a:t>es una </a:t>
            </a:r>
            <a:r>
              <a:rPr b="1" lang="en-GB" sz="2000">
                <a:solidFill>
                  <a:schemeClr val="dk1"/>
                </a:solidFill>
                <a:highlight>
                  <a:srgbClr val="FFFFFF"/>
                </a:highlight>
                <a:latin typeface="Helvetica Neue"/>
                <a:ea typeface="Helvetica Neue"/>
                <a:cs typeface="Helvetica Neue"/>
                <a:sym typeface="Helvetica Neue"/>
              </a:rPr>
              <a:t>biblioteca de JavaScript </a:t>
            </a:r>
            <a:r>
              <a:rPr lang="en-GB" sz="2000">
                <a:solidFill>
                  <a:schemeClr val="dk1"/>
                </a:solidFill>
                <a:highlight>
                  <a:srgbClr val="FFFFFF"/>
                </a:highlight>
                <a:latin typeface="Helvetica Neue Light"/>
                <a:ea typeface="Helvetica Neue Light"/>
                <a:cs typeface="Helvetica Neue Light"/>
                <a:sym typeface="Helvetica Neue Light"/>
              </a:rPr>
              <a:t>para </a:t>
            </a:r>
            <a:r>
              <a:rPr lang="en-GB" sz="2000">
                <a:solidFill>
                  <a:schemeClr val="dk1"/>
                </a:solidFill>
                <a:highlight>
                  <a:srgbClr val="FFFFFF"/>
                </a:highlight>
                <a:latin typeface="Helvetica Neue Light"/>
                <a:ea typeface="Helvetica Neue Light"/>
                <a:cs typeface="Helvetica Neue Light"/>
                <a:sym typeface="Helvetica Neue Light"/>
              </a:rPr>
              <a:t>aplicaciones web en tiempo real</a:t>
            </a:r>
            <a:r>
              <a:rPr lang="en-GB" sz="2000">
                <a:solidFill>
                  <a:schemeClr val="dk1"/>
                </a:solidFill>
                <a:highlight>
                  <a:srgbClr val="FFFFFF"/>
                </a:highlight>
                <a:latin typeface="Helvetica Neue Light"/>
                <a:ea typeface="Helvetica Neue Light"/>
                <a:cs typeface="Helvetica Neue Light"/>
                <a:sym typeface="Helvetica Neue Light"/>
              </a:rPr>
              <a:t>. Permite la comunicación bidireccional en tiempo real entre servidores y clientes web.</a:t>
            </a:r>
            <a:endParaRPr b="1"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nvSpPr>
        <p:spPr>
          <a:xfrm>
            <a:off x="532825" y="275550"/>
            <a:ext cx="41301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¿Que es Socket.io?</a:t>
            </a:r>
            <a:endParaRPr i="1" sz="3600">
              <a:latin typeface="Anton"/>
              <a:ea typeface="Anton"/>
              <a:cs typeface="Anton"/>
              <a:sym typeface="Anton"/>
            </a:endParaRPr>
          </a:p>
        </p:txBody>
      </p:sp>
      <p:pic>
        <p:nvPicPr>
          <p:cNvPr id="272" name="Google Shape;272;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3" name="Google Shape;273;p36"/>
          <p:cNvSpPr txBox="1"/>
          <p:nvPr/>
        </p:nvSpPr>
        <p:spPr>
          <a:xfrm>
            <a:off x="441600" y="1527300"/>
            <a:ext cx="8260800" cy="20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Tiene dos partes: </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biblioteca del lado del cliente que se ejecuta en el navegador.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biblioteca del lado del servidor para Node.js.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Ambos componentes tienen una API casi idéntica. Al igual que Node.js, está impulsado por eventos.</a:t>
            </a:r>
            <a:endParaRPr b="1" i="1" sz="2000">
              <a:solidFill>
                <a:schemeClr val="dk1"/>
              </a:solidFill>
              <a:highlight>
                <a:srgbClr val="FFFFFF"/>
              </a:highlight>
              <a:latin typeface="Helvetica Neue"/>
              <a:ea typeface="Helvetica Neue"/>
              <a:cs typeface="Helvetica Neue"/>
              <a:sym typeface="Helvetica Neue"/>
            </a:endParaRPr>
          </a:p>
        </p:txBody>
      </p:sp>
      <p:pic>
        <p:nvPicPr>
          <p:cNvPr id="274" name="Google Shape;274;p36"/>
          <p:cNvPicPr preferRelativeResize="0"/>
          <p:nvPr/>
        </p:nvPicPr>
        <p:blipFill>
          <a:blip r:embed="rId4">
            <a:alphaModFix/>
          </a:blip>
          <a:stretch>
            <a:fillRect/>
          </a:stretch>
        </p:blipFill>
        <p:spPr>
          <a:xfrm>
            <a:off x="7610900" y="15175"/>
            <a:ext cx="1186525" cy="1186525"/>
          </a:xfrm>
          <a:prstGeom prst="rect">
            <a:avLst/>
          </a:prstGeom>
          <a:noFill/>
          <a:ln>
            <a:noFill/>
          </a:ln>
        </p:spPr>
      </p:pic>
      <p:pic>
        <p:nvPicPr>
          <p:cNvPr id="275" name="Google Shape;275;p36"/>
          <p:cNvPicPr preferRelativeResize="0"/>
          <p:nvPr/>
        </p:nvPicPr>
        <p:blipFill>
          <a:blip r:embed="rId5">
            <a:alphaModFix/>
          </a:blip>
          <a:stretch>
            <a:fillRect/>
          </a:stretch>
        </p:blipFill>
        <p:spPr>
          <a:xfrm>
            <a:off x="4844013" y="-52740"/>
            <a:ext cx="2470998" cy="132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nvSpPr>
        <p:spPr>
          <a:xfrm>
            <a:off x="4172325" y="374400"/>
            <a:ext cx="3779700" cy="12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Socket.io: características</a:t>
            </a:r>
            <a:endParaRPr i="1" sz="3600">
              <a:latin typeface="Anton"/>
              <a:ea typeface="Anton"/>
              <a:cs typeface="Anton"/>
              <a:sym typeface="Anton"/>
            </a:endParaRPr>
          </a:p>
        </p:txBody>
      </p:sp>
      <p:pic>
        <p:nvPicPr>
          <p:cNvPr id="281" name="Google Shape;281;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2" name="Google Shape;282;p37"/>
          <p:cNvPicPr preferRelativeResize="0"/>
          <p:nvPr/>
        </p:nvPicPr>
        <p:blipFill>
          <a:blip r:embed="rId4">
            <a:alphaModFix/>
          </a:blip>
          <a:stretch>
            <a:fillRect/>
          </a:stretch>
        </p:blipFill>
        <p:spPr>
          <a:xfrm>
            <a:off x="7610900" y="15175"/>
            <a:ext cx="1186525" cy="1186525"/>
          </a:xfrm>
          <a:prstGeom prst="rect">
            <a:avLst/>
          </a:prstGeom>
          <a:noFill/>
          <a:ln>
            <a:noFill/>
          </a:ln>
        </p:spPr>
      </p:pic>
      <p:sp>
        <p:nvSpPr>
          <p:cNvPr id="283" name="Google Shape;283;p37"/>
          <p:cNvSpPr txBox="1"/>
          <p:nvPr/>
        </p:nvSpPr>
        <p:spPr>
          <a:xfrm>
            <a:off x="463350" y="1902100"/>
            <a:ext cx="8116200" cy="275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Socket.IO </a:t>
            </a:r>
            <a:r>
              <a:rPr b="1" lang="en-GB" sz="2000">
                <a:solidFill>
                  <a:schemeClr val="dk1"/>
                </a:solidFill>
                <a:highlight>
                  <a:srgbClr val="FFFFFF"/>
                </a:highlight>
                <a:latin typeface="Helvetica Neue"/>
                <a:ea typeface="Helvetica Neue"/>
                <a:cs typeface="Helvetica Neue"/>
                <a:sym typeface="Helvetica Neue"/>
              </a:rPr>
              <a:t>utiliza principalmente</a:t>
            </a:r>
            <a:r>
              <a:rPr lang="en-GB" sz="2000">
                <a:solidFill>
                  <a:schemeClr val="dk1"/>
                </a:solidFill>
                <a:highlight>
                  <a:srgbClr val="FFFFFF"/>
                </a:highlight>
                <a:latin typeface="Helvetica Neue Light"/>
                <a:ea typeface="Helvetica Neue Light"/>
                <a:cs typeface="Helvetica Neue Light"/>
                <a:sym typeface="Helvetica Neue Light"/>
              </a:rPr>
              <a:t> el protocolo </a:t>
            </a:r>
            <a:r>
              <a:rPr b="1" lang="en-GB" sz="2000">
                <a:solidFill>
                  <a:schemeClr val="dk1"/>
                </a:solidFill>
                <a:highlight>
                  <a:srgbClr val="FFFFFF"/>
                </a:highlight>
                <a:latin typeface="Helvetica Neue"/>
                <a:ea typeface="Helvetica Neue"/>
                <a:cs typeface="Helvetica Neue"/>
                <a:sym typeface="Helvetica Neue"/>
              </a:rPr>
              <a:t>Websocket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proporcionando la misma interfaz.</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Se puede </a:t>
            </a:r>
            <a:r>
              <a:rPr b="1" lang="en-GB" sz="2000">
                <a:solidFill>
                  <a:schemeClr val="dk1"/>
                </a:solidFill>
                <a:highlight>
                  <a:srgbClr val="FFFFFF"/>
                </a:highlight>
                <a:latin typeface="Helvetica Neue"/>
                <a:ea typeface="Helvetica Neue"/>
                <a:cs typeface="Helvetica Neue"/>
                <a:sym typeface="Helvetica Neue"/>
              </a:rPr>
              <a:t>usar como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contenedor </a:t>
            </a:r>
            <a:r>
              <a:rPr lang="en-GB" sz="2000">
                <a:solidFill>
                  <a:schemeClr val="dk1"/>
                </a:solidFill>
                <a:highlight>
                  <a:srgbClr val="FFFFFF"/>
                </a:highlight>
                <a:latin typeface="Helvetica Neue Light"/>
                <a:ea typeface="Helvetica Neue Light"/>
                <a:cs typeface="Helvetica Neue Light"/>
                <a:sym typeface="Helvetica Neue Light"/>
              </a:rPr>
              <a:t>para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aunque proporciona muchas más funciones, incluida la transmisión a múltiples sockets, el almacenamiento de datos asociados con cada cliente y E/S asíncronas.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Se puede instalar con </a:t>
            </a:r>
            <a:r>
              <a:rPr b="1" lang="en-GB" sz="2000">
                <a:solidFill>
                  <a:schemeClr val="dk1"/>
                </a:solidFill>
                <a:highlight>
                  <a:srgbClr val="FFFFFF"/>
                </a:highlight>
                <a:latin typeface="Helvetica Neue"/>
                <a:ea typeface="Helvetica Neue"/>
                <a:cs typeface="Helvetica Neue"/>
                <a:sym typeface="Helvetica Neue"/>
              </a:rPr>
              <a:t>npm</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84" name="Google Shape;284;p37"/>
          <p:cNvPicPr preferRelativeResize="0"/>
          <p:nvPr/>
        </p:nvPicPr>
        <p:blipFill>
          <a:blip r:embed="rId5">
            <a:alphaModFix/>
          </a:blip>
          <a:stretch>
            <a:fillRect/>
          </a:stretch>
        </p:blipFill>
        <p:spPr>
          <a:xfrm>
            <a:off x="583150" y="374462"/>
            <a:ext cx="3779801" cy="1285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nvSpPr>
        <p:spPr>
          <a:xfrm>
            <a:off x="1544900" y="374400"/>
            <a:ext cx="6066000" cy="8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Socket.io: Características</a:t>
            </a:r>
            <a:endParaRPr i="1" sz="3600">
              <a:latin typeface="Anton"/>
              <a:ea typeface="Anton"/>
              <a:cs typeface="Anton"/>
              <a:sym typeface="Anton"/>
            </a:endParaRPr>
          </a:p>
        </p:txBody>
      </p:sp>
      <p:pic>
        <p:nvPicPr>
          <p:cNvPr id="290" name="Google Shape;290;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1" name="Google Shape;291;p38"/>
          <p:cNvPicPr preferRelativeResize="0"/>
          <p:nvPr/>
        </p:nvPicPr>
        <p:blipFill>
          <a:blip r:embed="rId4">
            <a:alphaModFix/>
          </a:blip>
          <a:stretch>
            <a:fillRect/>
          </a:stretch>
        </p:blipFill>
        <p:spPr>
          <a:xfrm>
            <a:off x="7610900" y="15175"/>
            <a:ext cx="1186525" cy="1186525"/>
          </a:xfrm>
          <a:prstGeom prst="rect">
            <a:avLst/>
          </a:prstGeom>
          <a:noFill/>
          <a:ln>
            <a:noFill/>
          </a:ln>
        </p:spPr>
      </p:pic>
      <p:sp>
        <p:nvSpPr>
          <p:cNvPr id="292" name="Google Shape;292;p38"/>
          <p:cNvSpPr txBox="1"/>
          <p:nvPr/>
        </p:nvSpPr>
        <p:spPr>
          <a:xfrm>
            <a:off x="440375" y="1934975"/>
            <a:ext cx="8116200" cy="2901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Fiabilidad:</a:t>
            </a:r>
            <a:r>
              <a:rPr lang="en-GB" sz="2000">
                <a:solidFill>
                  <a:schemeClr val="dk1"/>
                </a:solidFill>
                <a:highlight>
                  <a:srgbClr val="FFFFFF"/>
                </a:highlight>
                <a:latin typeface="Helvetica Neue Light"/>
                <a:ea typeface="Helvetica Neue Light"/>
                <a:cs typeface="Helvetica Neue Light"/>
                <a:sym typeface="Helvetica Neue Light"/>
              </a:rPr>
              <a:t> Las conexiones se establecen incluso en presencia de: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proxies y balanceadores de carga.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f</a:t>
            </a:r>
            <a:r>
              <a:rPr lang="en-GB" sz="2000">
                <a:solidFill>
                  <a:schemeClr val="dk1"/>
                </a:solidFill>
                <a:highlight>
                  <a:srgbClr val="FFFFFF"/>
                </a:highlight>
                <a:latin typeface="Helvetica Neue Light"/>
                <a:ea typeface="Helvetica Neue Light"/>
                <a:cs typeface="Helvetica Neue Light"/>
                <a:sym typeface="Helvetica Neue Light"/>
              </a:rPr>
              <a:t>irewall personal y software antivirus.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13716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Soporte de reconexión automática:</a:t>
            </a:r>
            <a:r>
              <a:rPr lang="en-GB" sz="2000">
                <a:solidFill>
                  <a:schemeClr val="dk1"/>
                </a:solidFill>
                <a:highlight>
                  <a:srgbClr val="FFFFFF"/>
                </a:highlight>
                <a:latin typeface="Helvetica Neue Light"/>
                <a:ea typeface="Helvetica Neue Light"/>
                <a:cs typeface="Helvetica Neue Light"/>
                <a:sym typeface="Helvetica Neue Light"/>
              </a:rPr>
              <a:t> A menos que se le indique lo contrario, un cliente desconectado intentará siempre volver a conectarse, hasta que el servidor vuelva a estar disponible.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93" name="Google Shape;293;p38"/>
          <p:cNvPicPr preferRelativeResize="0"/>
          <p:nvPr/>
        </p:nvPicPr>
        <p:blipFill>
          <a:blip r:embed="rId5">
            <a:alphaModFix/>
          </a:blip>
          <a:stretch>
            <a:fillRect/>
          </a:stretch>
        </p:blipFill>
        <p:spPr>
          <a:xfrm>
            <a:off x="344750" y="204325"/>
            <a:ext cx="1200150" cy="1047750"/>
          </a:xfrm>
          <a:prstGeom prst="rect">
            <a:avLst/>
          </a:prstGeom>
          <a:noFill/>
          <a:ln>
            <a:noFill/>
          </a:ln>
        </p:spPr>
      </p:pic>
      <p:sp>
        <p:nvSpPr>
          <p:cNvPr id="294" name="Google Shape;294;p38"/>
          <p:cNvSpPr txBox="1"/>
          <p:nvPr/>
        </p:nvSpPr>
        <p:spPr>
          <a:xfrm>
            <a:off x="583225" y="1399425"/>
            <a:ext cx="81162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Sus principales características son:</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nvSpPr>
        <p:spPr>
          <a:xfrm>
            <a:off x="463350" y="1355500"/>
            <a:ext cx="8116200" cy="3304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Detección de desconexión:</a:t>
            </a:r>
            <a:r>
              <a:rPr lang="en-GB" sz="2000">
                <a:solidFill>
                  <a:schemeClr val="dk1"/>
                </a:solidFill>
                <a:highlight>
                  <a:srgbClr val="FFFFFF"/>
                </a:highlight>
                <a:latin typeface="Helvetica Neue Light"/>
                <a:ea typeface="Helvetica Neue Light"/>
                <a:cs typeface="Helvetica Neue Light"/>
                <a:sym typeface="Helvetica Neue Light"/>
              </a:rPr>
              <a:t> Se implementa un mecanismo de heartbeat, lo que permite que tanto el servidor como el cliente sepan cuando el otro ya no responde.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Soporte binario:</a:t>
            </a:r>
            <a:r>
              <a:rPr lang="en-GB" sz="2000">
                <a:solidFill>
                  <a:schemeClr val="dk1"/>
                </a:solidFill>
                <a:highlight>
                  <a:srgbClr val="FFFFFF"/>
                </a:highlight>
                <a:latin typeface="Helvetica Neue Light"/>
                <a:ea typeface="Helvetica Neue Light"/>
                <a:cs typeface="Helvetica Neue Light"/>
                <a:sym typeface="Helvetica Neue Light"/>
              </a:rPr>
              <a:t>  Se puede emitir cualquier estructura de datos serializable, que incluye: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ArrayBuffer y Blob en el navegador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ArrayBuffer y Buffer en Node.js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00" name="Google Shape;300;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39"/>
          <p:cNvSpPr txBox="1"/>
          <p:nvPr/>
        </p:nvSpPr>
        <p:spPr>
          <a:xfrm>
            <a:off x="1544900" y="374400"/>
            <a:ext cx="6066000" cy="8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Socket.io: Características</a:t>
            </a:r>
            <a:endParaRPr i="1" sz="3600">
              <a:latin typeface="Anton"/>
              <a:ea typeface="Anton"/>
              <a:cs typeface="Anton"/>
              <a:sym typeface="Anton"/>
            </a:endParaRPr>
          </a:p>
        </p:txBody>
      </p:sp>
      <p:pic>
        <p:nvPicPr>
          <p:cNvPr id="302" name="Google Shape;302;p39"/>
          <p:cNvPicPr preferRelativeResize="0"/>
          <p:nvPr/>
        </p:nvPicPr>
        <p:blipFill>
          <a:blip r:embed="rId4">
            <a:alphaModFix/>
          </a:blip>
          <a:stretch>
            <a:fillRect/>
          </a:stretch>
        </p:blipFill>
        <p:spPr>
          <a:xfrm>
            <a:off x="7610900" y="15175"/>
            <a:ext cx="1186525" cy="1186525"/>
          </a:xfrm>
          <a:prstGeom prst="rect">
            <a:avLst/>
          </a:prstGeom>
          <a:noFill/>
          <a:ln>
            <a:noFill/>
          </a:ln>
        </p:spPr>
      </p:pic>
      <p:pic>
        <p:nvPicPr>
          <p:cNvPr id="303" name="Google Shape;303;p39"/>
          <p:cNvPicPr preferRelativeResize="0"/>
          <p:nvPr/>
        </p:nvPicPr>
        <p:blipFill>
          <a:blip r:embed="rId5">
            <a:alphaModFix/>
          </a:blip>
          <a:stretch>
            <a:fillRect/>
          </a:stretch>
        </p:blipFill>
        <p:spPr>
          <a:xfrm>
            <a:off x="344750" y="204325"/>
            <a:ext cx="1200150" cy="104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12" name="Shape 312"/>
        <p:cNvGrpSpPr/>
        <p:nvPr/>
      </p:nvGrpSpPr>
      <p:grpSpPr>
        <a:xfrm>
          <a:off x="0" y="0"/>
          <a:ext cx="0" cy="0"/>
          <a:chOff x="0" y="0"/>
          <a:chExt cx="0" cy="0"/>
        </a:xfrm>
      </p:grpSpPr>
      <p:sp>
        <p:nvSpPr>
          <p:cNvPr id="313" name="Google Shape;313;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Implementación Socket.io en Node.js</a:t>
            </a:r>
            <a:endParaRPr i="1" sz="3600">
              <a:solidFill>
                <a:srgbClr val="121212"/>
              </a:solidFill>
              <a:latin typeface="Anton"/>
              <a:ea typeface="Anton"/>
              <a:cs typeface="Anton"/>
              <a:sym typeface="Anton"/>
            </a:endParaRPr>
          </a:p>
        </p:txBody>
      </p:sp>
      <p:pic>
        <p:nvPicPr>
          <p:cNvPr id="314" name="Google Shape;314;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5" name="Google Shape;315;p41"/>
          <p:cNvSpPr txBox="1"/>
          <p:nvPr/>
        </p:nvSpPr>
        <p:spPr>
          <a:xfrm>
            <a:off x="120875" y="4743300"/>
            <a:ext cx="269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Eladio</a:t>
            </a:r>
            <a:r>
              <a:rPr i="1" lang="en-GB" sz="1200">
                <a:latin typeface="Helvetica Neue Light"/>
                <a:ea typeface="Helvetica Neue Light"/>
                <a:cs typeface="Helvetica Neue Light"/>
                <a:sym typeface="Helvetica Neue Light"/>
              </a:rPr>
              <a:t> </a:t>
            </a:r>
            <a:r>
              <a:rPr i="1" lang="en-GB" sz="1200">
                <a:latin typeface="Helvetica Neue Light"/>
                <a:ea typeface="Helvetica Neue Light"/>
                <a:cs typeface="Helvetica Neue Light"/>
                <a:sym typeface="Helvetica Neue Light"/>
              </a:rPr>
              <a:t>Rocha Vizcaino</a:t>
            </a:r>
            <a:endParaRPr i="1" sz="1200">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11</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Websockets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10</a:t>
            </a:r>
            <a:endParaRPr>
              <a:latin typeface="Helvetica Neue"/>
              <a:ea typeface="Helvetica Neue"/>
              <a:cs typeface="Helvetica Neue"/>
              <a:sym typeface="Helvetica Neue"/>
            </a:endParaRPr>
          </a:p>
        </p:txBody>
      </p:sp>
      <p:sp>
        <p:nvSpPr>
          <p:cNvPr id="77" name="Google Shape;77;p15"/>
          <p:cNvSpPr txBox="1"/>
          <p:nvPr/>
        </p:nvSpPr>
        <p:spPr>
          <a:xfrm>
            <a:off x="1666950" y="1758000"/>
            <a:ext cx="9726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rPr>
              <a:t>Pug &amp; Ejs</a:t>
            </a:r>
            <a:endParaRPr b="1">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12</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Aplicación chat con websocket</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1926250" y="374400"/>
            <a:ext cx="60258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321" name="Google Shape;32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2" name="Google Shape;322;p42"/>
          <p:cNvPicPr preferRelativeResize="0"/>
          <p:nvPr/>
        </p:nvPicPr>
        <p:blipFill>
          <a:blip r:embed="rId4">
            <a:alphaModFix/>
          </a:blip>
          <a:stretch>
            <a:fillRect/>
          </a:stretch>
        </p:blipFill>
        <p:spPr>
          <a:xfrm>
            <a:off x="7610900" y="15175"/>
            <a:ext cx="1186525" cy="1186525"/>
          </a:xfrm>
          <a:prstGeom prst="rect">
            <a:avLst/>
          </a:prstGeom>
          <a:noFill/>
          <a:ln>
            <a:noFill/>
          </a:ln>
        </p:spPr>
      </p:pic>
      <p:pic>
        <p:nvPicPr>
          <p:cNvPr id="323" name="Google Shape;323;p42"/>
          <p:cNvPicPr preferRelativeResize="0"/>
          <p:nvPr/>
        </p:nvPicPr>
        <p:blipFill>
          <a:blip r:embed="rId5">
            <a:alphaModFix/>
          </a:blip>
          <a:stretch>
            <a:fillRect/>
          </a:stretch>
        </p:blipFill>
        <p:spPr>
          <a:xfrm>
            <a:off x="3606550" y="2460825"/>
            <a:ext cx="4979051" cy="1925500"/>
          </a:xfrm>
          <a:prstGeom prst="rect">
            <a:avLst/>
          </a:prstGeom>
          <a:noFill/>
          <a:ln>
            <a:noFill/>
          </a:ln>
        </p:spPr>
      </p:pic>
      <p:pic>
        <p:nvPicPr>
          <p:cNvPr id="324" name="Google Shape;324;p42"/>
          <p:cNvPicPr preferRelativeResize="0"/>
          <p:nvPr/>
        </p:nvPicPr>
        <p:blipFill>
          <a:blip r:embed="rId6">
            <a:alphaModFix/>
          </a:blip>
          <a:stretch>
            <a:fillRect/>
          </a:stretch>
        </p:blipFill>
        <p:spPr>
          <a:xfrm>
            <a:off x="427326" y="286600"/>
            <a:ext cx="1498926" cy="1647175"/>
          </a:xfrm>
          <a:prstGeom prst="rect">
            <a:avLst/>
          </a:prstGeom>
          <a:noFill/>
          <a:ln>
            <a:noFill/>
          </a:ln>
        </p:spPr>
      </p:pic>
      <p:sp>
        <p:nvSpPr>
          <p:cNvPr id="325" name="Google Shape;325;p42"/>
          <p:cNvSpPr txBox="1"/>
          <p:nvPr/>
        </p:nvSpPr>
        <p:spPr>
          <a:xfrm>
            <a:off x="513900" y="2213475"/>
            <a:ext cx="3201000" cy="23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 </a:t>
            </a:r>
            <a:r>
              <a:rPr b="1" lang="en-GB" sz="2000">
                <a:solidFill>
                  <a:schemeClr val="dk1"/>
                </a:solidFill>
                <a:highlight>
                  <a:schemeClr val="lt1"/>
                </a:highlight>
                <a:latin typeface="Helvetica Neue"/>
                <a:ea typeface="Helvetica Neue"/>
                <a:cs typeface="Helvetica Neue"/>
                <a:sym typeface="Helvetica Neue"/>
              </a:rPr>
              <a:t>Consiste en</a:t>
            </a:r>
            <a:endParaRPr b="1"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servidor Node.js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librería cliente de Javascript para el navegador 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un cliente Node.js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26" name="Google Shape;326;p42"/>
          <p:cNvSpPr txBox="1"/>
          <p:nvPr/>
        </p:nvSpPr>
        <p:spPr>
          <a:xfrm>
            <a:off x="2258650" y="1156500"/>
            <a:ext cx="5818200" cy="8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Socket.IO permite la </a:t>
            </a:r>
            <a:r>
              <a:rPr b="1" lang="en-GB" sz="2000">
                <a:solidFill>
                  <a:schemeClr val="dk1"/>
                </a:solidFill>
                <a:highlight>
                  <a:srgbClr val="FFFFFF"/>
                </a:highlight>
                <a:latin typeface="Helvetica Neue"/>
                <a:ea typeface="Helvetica Neue"/>
                <a:cs typeface="Helvetica Neue"/>
                <a:sym typeface="Helvetica Neue"/>
              </a:rPr>
              <a:t>comunicación bidireccional basada en eventos en tiempo real</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nvSpPr>
        <p:spPr>
          <a:xfrm>
            <a:off x="3662900" y="661013"/>
            <a:ext cx="36657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Pasos a seguir</a:t>
            </a:r>
            <a:endParaRPr i="1" sz="3600">
              <a:latin typeface="Anton"/>
              <a:ea typeface="Anton"/>
              <a:cs typeface="Anton"/>
              <a:sym typeface="Anton"/>
            </a:endParaRPr>
          </a:p>
        </p:txBody>
      </p:sp>
      <p:pic>
        <p:nvPicPr>
          <p:cNvPr id="332" name="Google Shape;332;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3" name="Google Shape;333;p43"/>
          <p:cNvPicPr preferRelativeResize="0"/>
          <p:nvPr/>
        </p:nvPicPr>
        <p:blipFill>
          <a:blip r:embed="rId4">
            <a:alphaModFix/>
          </a:blip>
          <a:stretch>
            <a:fillRect/>
          </a:stretch>
        </p:blipFill>
        <p:spPr>
          <a:xfrm>
            <a:off x="7610900" y="15175"/>
            <a:ext cx="1186525" cy="1186525"/>
          </a:xfrm>
          <a:prstGeom prst="rect">
            <a:avLst/>
          </a:prstGeom>
          <a:noFill/>
          <a:ln>
            <a:noFill/>
          </a:ln>
        </p:spPr>
      </p:pic>
      <p:sp>
        <p:nvSpPr>
          <p:cNvPr id="334" name="Google Shape;334;p43"/>
          <p:cNvSpPr txBox="1"/>
          <p:nvPr/>
        </p:nvSpPr>
        <p:spPr>
          <a:xfrm>
            <a:off x="610500" y="2057625"/>
            <a:ext cx="7806300" cy="26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C</a:t>
            </a:r>
            <a:r>
              <a:rPr lang="en-GB" sz="2000">
                <a:solidFill>
                  <a:schemeClr val="dk1"/>
                </a:solidFill>
                <a:highlight>
                  <a:schemeClr val="lt1"/>
                </a:highlight>
                <a:latin typeface="Helvetica Neue Light"/>
                <a:ea typeface="Helvetica Neue Light"/>
                <a:cs typeface="Helvetica Neue Light"/>
                <a:sym typeface="Helvetica Neue Light"/>
              </a:rPr>
              <a:t>rear nuestro directorio de trabajo e instalar socket.io y express.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Una vez instalados dichos módulos agregamos un archivo index.html y un server.js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Crearemos una carpeta (en este caso se llamará public). En esta carpeta agregaremos un index.js y un archivo style.css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35" name="Google Shape;335;p43"/>
          <p:cNvPicPr preferRelativeResize="0"/>
          <p:nvPr/>
        </p:nvPicPr>
        <p:blipFill>
          <a:blip r:embed="rId5">
            <a:alphaModFix/>
          </a:blip>
          <a:stretch>
            <a:fillRect/>
          </a:stretch>
        </p:blipFill>
        <p:spPr>
          <a:xfrm>
            <a:off x="456898" y="142423"/>
            <a:ext cx="2270825" cy="151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nvSpPr>
        <p:spPr>
          <a:xfrm>
            <a:off x="2491875" y="1846338"/>
            <a:ext cx="5559900" cy="431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600">
                <a:solidFill>
                  <a:srgbClr val="9CDCFE"/>
                </a:solidFill>
                <a:highlight>
                  <a:srgbClr val="1E1E1E"/>
                </a:highlight>
                <a:latin typeface="Courier New"/>
                <a:ea typeface="Courier New"/>
                <a:cs typeface="Courier New"/>
                <a:sym typeface="Courier New"/>
              </a:rPr>
              <a:t>npm</a:t>
            </a:r>
            <a:r>
              <a:rPr lang="en-GB" sz="1600">
                <a:solidFill>
                  <a:srgbClr val="D4D4D4"/>
                </a:solidFill>
                <a:highlight>
                  <a:srgbClr val="1E1E1E"/>
                </a:highlight>
                <a:latin typeface="Courier New"/>
                <a:ea typeface="Courier New"/>
                <a:cs typeface="Courier New"/>
                <a:sym typeface="Courier New"/>
              </a:rPr>
              <a:t> </a:t>
            </a:r>
            <a:r>
              <a:rPr lang="en-GB" sz="1600">
                <a:solidFill>
                  <a:srgbClr val="9CDCFE"/>
                </a:solidFill>
                <a:highlight>
                  <a:srgbClr val="1E1E1E"/>
                </a:highlight>
                <a:latin typeface="Courier New"/>
                <a:ea typeface="Courier New"/>
                <a:cs typeface="Courier New"/>
                <a:sym typeface="Courier New"/>
              </a:rPr>
              <a:t>init</a:t>
            </a:r>
            <a:r>
              <a:rPr lang="en-GB" sz="1600">
                <a:solidFill>
                  <a:srgbClr val="D4D4D4"/>
                </a:solidFill>
                <a:highlight>
                  <a:srgbClr val="1E1E1E"/>
                </a:highlight>
                <a:latin typeface="Courier New"/>
                <a:ea typeface="Courier New"/>
                <a:cs typeface="Courier New"/>
                <a:sym typeface="Courier New"/>
              </a:rPr>
              <a:t> -</a:t>
            </a:r>
            <a:r>
              <a:rPr lang="en-GB" sz="1600">
                <a:solidFill>
                  <a:srgbClr val="9CDCFE"/>
                </a:solidFill>
                <a:highlight>
                  <a:srgbClr val="1E1E1E"/>
                </a:highlight>
                <a:latin typeface="Courier New"/>
                <a:ea typeface="Courier New"/>
                <a:cs typeface="Courier New"/>
                <a:sym typeface="Courier New"/>
              </a:rPr>
              <a:t>y</a:t>
            </a:r>
            <a:r>
              <a:rPr lang="en-GB" sz="1600">
                <a:solidFill>
                  <a:srgbClr val="D4D4D4"/>
                </a:solidFill>
                <a:highlight>
                  <a:srgbClr val="1E1E1E"/>
                </a:highlight>
                <a:latin typeface="Courier New"/>
                <a:ea typeface="Courier New"/>
                <a:cs typeface="Courier New"/>
                <a:sym typeface="Courier New"/>
              </a:rPr>
              <a:t> &amp;&amp; </a:t>
            </a:r>
            <a:r>
              <a:rPr lang="en-GB" sz="1600">
                <a:solidFill>
                  <a:srgbClr val="9CDCFE"/>
                </a:solidFill>
                <a:highlight>
                  <a:srgbClr val="1E1E1E"/>
                </a:highlight>
                <a:latin typeface="Courier New"/>
                <a:ea typeface="Courier New"/>
                <a:cs typeface="Courier New"/>
                <a:sym typeface="Courier New"/>
              </a:rPr>
              <a:t>npm</a:t>
            </a:r>
            <a:r>
              <a:rPr lang="en-GB" sz="1600">
                <a:solidFill>
                  <a:srgbClr val="D4D4D4"/>
                </a:solidFill>
                <a:highlight>
                  <a:srgbClr val="1E1E1E"/>
                </a:highlight>
                <a:latin typeface="Courier New"/>
                <a:ea typeface="Courier New"/>
                <a:cs typeface="Courier New"/>
                <a:sym typeface="Courier New"/>
              </a:rPr>
              <a:t> </a:t>
            </a:r>
            <a:r>
              <a:rPr lang="en-GB" sz="1600">
                <a:solidFill>
                  <a:srgbClr val="9CDCFE"/>
                </a:solidFill>
                <a:highlight>
                  <a:srgbClr val="1E1E1E"/>
                </a:highlight>
                <a:latin typeface="Courier New"/>
                <a:ea typeface="Courier New"/>
                <a:cs typeface="Courier New"/>
                <a:sym typeface="Courier New"/>
              </a:rPr>
              <a:t>install</a:t>
            </a:r>
            <a:r>
              <a:rPr lang="en-GB" sz="1600">
                <a:solidFill>
                  <a:srgbClr val="D4D4D4"/>
                </a:solidFill>
                <a:highlight>
                  <a:srgbClr val="1E1E1E"/>
                </a:highlight>
                <a:latin typeface="Courier New"/>
                <a:ea typeface="Courier New"/>
                <a:cs typeface="Courier New"/>
                <a:sym typeface="Courier New"/>
              </a:rPr>
              <a:t> </a:t>
            </a:r>
            <a:r>
              <a:rPr lang="en-GB" sz="1600">
                <a:solidFill>
                  <a:srgbClr val="9CDCFE"/>
                </a:solidFill>
                <a:highlight>
                  <a:srgbClr val="1E1E1E"/>
                </a:highlight>
                <a:latin typeface="Courier New"/>
                <a:ea typeface="Courier New"/>
                <a:cs typeface="Courier New"/>
                <a:sym typeface="Courier New"/>
              </a:rPr>
              <a:t>express</a:t>
            </a:r>
            <a:r>
              <a:rPr lang="en-GB" sz="1600">
                <a:solidFill>
                  <a:srgbClr val="D4D4D4"/>
                </a:solidFill>
                <a:highlight>
                  <a:srgbClr val="1E1E1E"/>
                </a:highlight>
                <a:latin typeface="Courier New"/>
                <a:ea typeface="Courier New"/>
                <a:cs typeface="Courier New"/>
                <a:sym typeface="Courier New"/>
              </a:rPr>
              <a:t> </a:t>
            </a:r>
            <a:r>
              <a:rPr lang="en-GB" sz="1600">
                <a:solidFill>
                  <a:srgbClr val="9CDCFE"/>
                </a:solidFill>
                <a:highlight>
                  <a:srgbClr val="1E1E1E"/>
                </a:highlight>
                <a:latin typeface="Courier New"/>
                <a:ea typeface="Courier New"/>
                <a:cs typeface="Courier New"/>
                <a:sym typeface="Courier New"/>
              </a:rPr>
              <a:t>socket</a:t>
            </a:r>
            <a:r>
              <a:rPr lang="en-GB" sz="1600">
                <a:solidFill>
                  <a:srgbClr val="D4D4D4"/>
                </a:solidFill>
                <a:highlight>
                  <a:srgbClr val="1E1E1E"/>
                </a:highlight>
                <a:latin typeface="Courier New"/>
                <a:ea typeface="Courier New"/>
                <a:cs typeface="Courier New"/>
                <a:sym typeface="Courier New"/>
              </a:rPr>
              <a:t>.</a:t>
            </a:r>
            <a:r>
              <a:rPr lang="en-GB" sz="1600">
                <a:solidFill>
                  <a:srgbClr val="9CDCFE"/>
                </a:solidFill>
                <a:highlight>
                  <a:srgbClr val="1E1E1E"/>
                </a:highlight>
                <a:latin typeface="Courier New"/>
                <a:ea typeface="Courier New"/>
                <a:cs typeface="Courier New"/>
                <a:sym typeface="Courier New"/>
              </a:rPr>
              <a:t>io</a:t>
            </a:r>
            <a:endParaRPr sz="1600">
              <a:solidFill>
                <a:srgbClr val="9CDCFE"/>
              </a:solidFill>
              <a:highlight>
                <a:srgbClr val="1E1E1E"/>
              </a:highlight>
              <a:latin typeface="Courier New"/>
              <a:ea typeface="Courier New"/>
              <a:cs typeface="Courier New"/>
              <a:sym typeface="Courier New"/>
            </a:endParaRPr>
          </a:p>
        </p:txBody>
      </p:sp>
      <p:sp>
        <p:nvSpPr>
          <p:cNvPr id="341" name="Google Shape;341;p44"/>
          <p:cNvSpPr txBox="1"/>
          <p:nvPr/>
        </p:nvSpPr>
        <p:spPr>
          <a:xfrm>
            <a:off x="2182225" y="291975"/>
            <a:ext cx="68709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Creación de proyecto e instalación de módulo</a:t>
            </a:r>
            <a:endParaRPr i="1" sz="2600">
              <a:latin typeface="Anton"/>
              <a:ea typeface="Anton"/>
              <a:cs typeface="Anton"/>
              <a:sym typeface="Anton"/>
            </a:endParaRPr>
          </a:p>
        </p:txBody>
      </p:sp>
      <p:pic>
        <p:nvPicPr>
          <p:cNvPr id="342" name="Google Shape;342;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3" name="Google Shape;343;p44"/>
          <p:cNvSpPr txBox="1"/>
          <p:nvPr/>
        </p:nvSpPr>
        <p:spPr>
          <a:xfrm>
            <a:off x="2329700" y="941775"/>
            <a:ext cx="6241200" cy="8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Vamos a realizar la </a:t>
            </a:r>
            <a:r>
              <a:rPr b="1" lang="en-GB" sz="2000">
                <a:solidFill>
                  <a:schemeClr val="dk1"/>
                </a:solidFill>
                <a:highlight>
                  <a:schemeClr val="lt1"/>
                </a:highlight>
                <a:latin typeface="Helvetica Neue"/>
                <a:ea typeface="Helvetica Neue"/>
                <a:cs typeface="Helvetica Neue"/>
                <a:sym typeface="Helvetica Neue"/>
              </a:rPr>
              <a:t>inicialización </a:t>
            </a:r>
            <a:r>
              <a:rPr lang="en-GB" sz="2000">
                <a:solidFill>
                  <a:schemeClr val="dk1"/>
                </a:solidFill>
                <a:highlight>
                  <a:schemeClr val="lt1"/>
                </a:highlight>
                <a:latin typeface="Helvetica Neue Light"/>
                <a:ea typeface="Helvetica Neue Light"/>
                <a:cs typeface="Helvetica Neue Light"/>
                <a:sym typeface="Helvetica Neue Light"/>
              </a:rPr>
              <a:t>del proyecto e </a:t>
            </a:r>
            <a:r>
              <a:rPr b="1" lang="en-GB" sz="2000">
                <a:solidFill>
                  <a:schemeClr val="dk1"/>
                </a:solidFill>
                <a:highlight>
                  <a:schemeClr val="lt1"/>
                </a:highlight>
                <a:latin typeface="Helvetica Neue"/>
                <a:ea typeface="Helvetica Neue"/>
                <a:cs typeface="Helvetica Neue"/>
                <a:sym typeface="Helvetica Neue"/>
              </a:rPr>
              <a:t>instalación </a:t>
            </a:r>
            <a:r>
              <a:rPr lang="en-GB" sz="2000">
                <a:solidFill>
                  <a:schemeClr val="dk1"/>
                </a:solidFill>
                <a:highlight>
                  <a:schemeClr val="lt1"/>
                </a:highlight>
                <a:latin typeface="Helvetica Neue Light"/>
                <a:ea typeface="Helvetica Neue Light"/>
                <a:cs typeface="Helvetica Neue Light"/>
                <a:sym typeface="Helvetica Neue Light"/>
              </a:rPr>
              <a:t>de los módulos.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44" name="Google Shape;344;p44"/>
          <p:cNvPicPr preferRelativeResize="0"/>
          <p:nvPr/>
        </p:nvPicPr>
        <p:blipFill>
          <a:blip r:embed="rId4">
            <a:alphaModFix/>
          </a:blip>
          <a:stretch>
            <a:fillRect/>
          </a:stretch>
        </p:blipFill>
        <p:spPr>
          <a:xfrm>
            <a:off x="391500" y="375375"/>
            <a:ext cx="1790725" cy="1948776"/>
          </a:xfrm>
          <a:prstGeom prst="rect">
            <a:avLst/>
          </a:prstGeom>
          <a:noFill/>
          <a:ln>
            <a:noFill/>
          </a:ln>
        </p:spPr>
      </p:pic>
      <p:pic>
        <p:nvPicPr>
          <p:cNvPr id="345" name="Google Shape;345;p44"/>
          <p:cNvPicPr preferRelativeResize="0"/>
          <p:nvPr/>
        </p:nvPicPr>
        <p:blipFill>
          <a:blip r:embed="rId5">
            <a:alphaModFix/>
          </a:blip>
          <a:stretch>
            <a:fillRect/>
          </a:stretch>
        </p:blipFill>
        <p:spPr>
          <a:xfrm>
            <a:off x="467699" y="2723100"/>
            <a:ext cx="2336225" cy="2108275"/>
          </a:xfrm>
          <a:prstGeom prst="rect">
            <a:avLst/>
          </a:prstGeom>
          <a:noFill/>
          <a:ln>
            <a:noFill/>
          </a:ln>
        </p:spPr>
      </p:pic>
      <p:sp>
        <p:nvSpPr>
          <p:cNvPr id="346" name="Google Shape;346;p44"/>
          <p:cNvSpPr txBox="1"/>
          <p:nvPr/>
        </p:nvSpPr>
        <p:spPr>
          <a:xfrm>
            <a:off x="3253800" y="3894325"/>
            <a:ext cx="5187900" cy="656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 = </a:t>
            </a:r>
            <a:r>
              <a:rPr lang="en-GB" sz="1300">
                <a:solidFill>
                  <a:srgbClr val="DCDCAA"/>
                </a:solidFill>
                <a:highlight>
                  <a:srgbClr val="1E1E1E"/>
                </a:highlight>
                <a:latin typeface="Courier New"/>
                <a:ea typeface="Courier New"/>
                <a:cs typeface="Courier New"/>
                <a:sym typeface="Courier New"/>
              </a:rPr>
              <a:t>require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 </a:t>
            </a:r>
            <a:r>
              <a:rPr lang="en-GB" sz="1300">
                <a:solidFill>
                  <a:srgbClr val="4EC9B0"/>
                </a:solidFill>
                <a:highlight>
                  <a:srgbClr val="1E1E1E"/>
                </a:highlight>
                <a:latin typeface="Courier New"/>
                <a:ea typeface="Courier New"/>
                <a:cs typeface="Courier New"/>
                <a:sym typeface="Courier New"/>
              </a:rPr>
              <a:t>Server</a:t>
            </a:r>
            <a:r>
              <a:rPr lang="en-GB" sz="1300">
                <a:solidFill>
                  <a:srgbClr val="D4D4D4"/>
                </a:solidFill>
                <a:highlight>
                  <a:srgbClr val="1E1E1E"/>
                </a:highlight>
                <a:latin typeface="Courier New"/>
                <a:ea typeface="Courier New"/>
                <a:cs typeface="Courier New"/>
                <a:sym typeface="Courier New"/>
              </a:rPr>
              <a:t>: </a:t>
            </a:r>
            <a:r>
              <a:rPr lang="en-GB" sz="1300">
                <a:solidFill>
                  <a:srgbClr val="4EC9B0"/>
                </a:solidFill>
                <a:highlight>
                  <a:srgbClr val="1E1E1E"/>
                </a:highlight>
                <a:latin typeface="Courier New"/>
                <a:ea typeface="Courier New"/>
                <a:cs typeface="Courier New"/>
                <a:sym typeface="Courier New"/>
              </a:rPr>
              <a:t>IOServer</a:t>
            </a:r>
            <a:r>
              <a:rPr lang="en-GB" sz="1300">
                <a:solidFill>
                  <a:srgbClr val="D4D4D4"/>
                </a:solidFill>
                <a:highlight>
                  <a:srgbClr val="1E1E1E"/>
                </a:highlight>
                <a:latin typeface="Courier New"/>
                <a:ea typeface="Courier New"/>
                <a:cs typeface="Courier New"/>
                <a:sym typeface="Courier New"/>
              </a:rPr>
              <a:t> } = </a:t>
            </a:r>
            <a:r>
              <a:rPr lang="en-GB" sz="1300">
                <a:solidFill>
                  <a:srgbClr val="DCDCAA"/>
                </a:solidFill>
                <a:highlight>
                  <a:srgbClr val="1E1E1E"/>
                </a:highlight>
                <a:latin typeface="Courier New"/>
                <a:ea typeface="Courier New"/>
                <a:cs typeface="Courier New"/>
                <a:sym typeface="Courier New"/>
              </a:rPr>
              <a:t>require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'socket.io'</a:t>
            </a:r>
            <a:r>
              <a:rPr lang="en-GB" sz="1300">
                <a:solidFill>
                  <a:srgbClr val="D4D4D4"/>
                </a:solidFill>
                <a:highlight>
                  <a:srgbClr val="1E1E1E"/>
                </a:highlight>
                <a:latin typeface="Courier New"/>
                <a:ea typeface="Courier New"/>
                <a:cs typeface="Courier New"/>
                <a:sym typeface="Courier New"/>
              </a:rPr>
              <a:t>)</a:t>
            </a:r>
            <a:endParaRPr sz="1600">
              <a:solidFill>
                <a:srgbClr val="569CD6"/>
              </a:solidFill>
              <a:highlight>
                <a:srgbClr val="1E1E1E"/>
              </a:highlight>
              <a:latin typeface="Courier New"/>
              <a:ea typeface="Courier New"/>
              <a:cs typeface="Courier New"/>
              <a:sym typeface="Courier New"/>
            </a:endParaRPr>
          </a:p>
        </p:txBody>
      </p:sp>
      <p:sp>
        <p:nvSpPr>
          <p:cNvPr id="347" name="Google Shape;347;p44"/>
          <p:cNvSpPr txBox="1"/>
          <p:nvPr/>
        </p:nvSpPr>
        <p:spPr>
          <a:xfrm>
            <a:off x="3168775" y="2521700"/>
            <a:ext cx="5802000" cy="11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Luego </a:t>
            </a:r>
            <a:r>
              <a:rPr b="1" lang="en-GB" sz="2000">
                <a:solidFill>
                  <a:schemeClr val="dk1"/>
                </a:solidFill>
                <a:highlight>
                  <a:schemeClr val="lt1"/>
                </a:highlight>
                <a:latin typeface="Helvetica Neue"/>
                <a:ea typeface="Helvetica Neue"/>
                <a:cs typeface="Helvetica Neue"/>
                <a:sym typeface="Helvetica Neue"/>
              </a:rPr>
              <a:t>configuramos</a:t>
            </a:r>
            <a:r>
              <a:rPr lang="en-GB" sz="2000">
                <a:solidFill>
                  <a:schemeClr val="dk1"/>
                </a:solidFill>
                <a:highlight>
                  <a:schemeClr val="lt1"/>
                </a:highlight>
                <a:latin typeface="Helvetica Neue Light"/>
                <a:ea typeface="Helvetica Neue Light"/>
                <a:cs typeface="Helvetica Neue Light"/>
                <a:sym typeface="Helvetica Neue Light"/>
              </a:rPr>
              <a:t> nuestro archivo </a:t>
            </a:r>
            <a:r>
              <a:rPr b="1" lang="en-GB" sz="2000">
                <a:solidFill>
                  <a:schemeClr val="dk1"/>
                </a:solidFill>
                <a:highlight>
                  <a:schemeClr val="lt1"/>
                </a:highlight>
                <a:latin typeface="Helvetica Neue"/>
                <a:ea typeface="Helvetica Neue"/>
                <a:cs typeface="Helvetica Neue"/>
                <a:sym typeface="Helvetica Neue"/>
              </a:rPr>
              <a:t>server.js</a:t>
            </a:r>
            <a:r>
              <a:rPr lang="en-GB" sz="2000">
                <a:solidFill>
                  <a:schemeClr val="dk1"/>
                </a:solidFill>
                <a:highlight>
                  <a:schemeClr val="lt1"/>
                </a:highlight>
                <a:latin typeface="Helvetica Neue Light"/>
                <a:ea typeface="Helvetica Neue Light"/>
                <a:cs typeface="Helvetica Neue Light"/>
                <a:sym typeface="Helvetica Neue Light"/>
              </a:rPr>
              <a:t> importando en primer lugar los módulos que instalamos anteriormente.</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nvSpPr>
        <p:spPr>
          <a:xfrm>
            <a:off x="2781675" y="2557188"/>
            <a:ext cx="6271800" cy="2014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 = </a:t>
            </a:r>
            <a:r>
              <a:rPr lang="en-GB" sz="1300">
                <a:solidFill>
                  <a:srgbClr val="DCDCAA"/>
                </a:solidFill>
                <a:highlight>
                  <a:srgbClr val="1E1E1E"/>
                </a:highlight>
                <a:latin typeface="Courier New"/>
                <a:ea typeface="Courier New"/>
                <a:cs typeface="Courier New"/>
                <a:sym typeface="Courier New"/>
              </a:rPr>
              <a:t>require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 </a:t>
            </a:r>
            <a:r>
              <a:rPr lang="en-GB" sz="1300">
                <a:solidFill>
                  <a:srgbClr val="4EC9B0"/>
                </a:solidFill>
                <a:highlight>
                  <a:srgbClr val="1E1E1E"/>
                </a:highlight>
                <a:latin typeface="Courier New"/>
                <a:ea typeface="Courier New"/>
                <a:cs typeface="Courier New"/>
                <a:sym typeface="Courier New"/>
              </a:rPr>
              <a:t>Server</a:t>
            </a:r>
            <a:r>
              <a:rPr lang="en-GB" sz="1300">
                <a:solidFill>
                  <a:srgbClr val="D4D4D4"/>
                </a:solidFill>
                <a:highlight>
                  <a:srgbClr val="1E1E1E"/>
                </a:highlight>
                <a:latin typeface="Courier New"/>
                <a:ea typeface="Courier New"/>
                <a:cs typeface="Courier New"/>
                <a:sym typeface="Courier New"/>
              </a:rPr>
              <a:t>: </a:t>
            </a:r>
            <a:r>
              <a:rPr lang="en-GB" sz="1300">
                <a:solidFill>
                  <a:srgbClr val="4EC9B0"/>
                </a:solidFill>
                <a:highlight>
                  <a:srgbClr val="1E1E1E"/>
                </a:highlight>
                <a:latin typeface="Courier New"/>
                <a:ea typeface="Courier New"/>
                <a:cs typeface="Courier New"/>
                <a:sym typeface="Courier New"/>
              </a:rPr>
              <a:t>HttpServer</a:t>
            </a:r>
            <a:r>
              <a:rPr lang="en-GB" sz="1300">
                <a:solidFill>
                  <a:srgbClr val="D4D4D4"/>
                </a:solidFill>
                <a:highlight>
                  <a:srgbClr val="1E1E1E"/>
                </a:highlight>
                <a:latin typeface="Courier New"/>
                <a:ea typeface="Courier New"/>
                <a:cs typeface="Courier New"/>
                <a:sym typeface="Courier New"/>
              </a:rPr>
              <a:t> } = </a:t>
            </a:r>
            <a:r>
              <a:rPr lang="en-GB" sz="1300">
                <a:solidFill>
                  <a:srgbClr val="DCDCAA"/>
                </a:solidFill>
                <a:highlight>
                  <a:srgbClr val="1E1E1E"/>
                </a:highlight>
                <a:latin typeface="Courier New"/>
                <a:ea typeface="Courier New"/>
                <a:cs typeface="Courier New"/>
                <a:sym typeface="Courier New"/>
              </a:rPr>
              <a:t>require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'http'</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 </a:t>
            </a:r>
            <a:r>
              <a:rPr lang="en-GB" sz="1300">
                <a:solidFill>
                  <a:srgbClr val="4EC9B0"/>
                </a:solidFill>
                <a:highlight>
                  <a:srgbClr val="1E1E1E"/>
                </a:highlight>
                <a:latin typeface="Courier New"/>
                <a:ea typeface="Courier New"/>
                <a:cs typeface="Courier New"/>
                <a:sym typeface="Courier New"/>
              </a:rPr>
              <a:t>Server</a:t>
            </a:r>
            <a:r>
              <a:rPr lang="en-GB" sz="1300">
                <a:solidFill>
                  <a:srgbClr val="D4D4D4"/>
                </a:solidFill>
                <a:highlight>
                  <a:srgbClr val="1E1E1E"/>
                </a:highlight>
                <a:latin typeface="Courier New"/>
                <a:ea typeface="Courier New"/>
                <a:cs typeface="Courier New"/>
                <a:sym typeface="Courier New"/>
              </a:rPr>
              <a:t>: </a:t>
            </a:r>
            <a:r>
              <a:rPr lang="en-GB" sz="1300">
                <a:solidFill>
                  <a:srgbClr val="4EC9B0"/>
                </a:solidFill>
                <a:highlight>
                  <a:srgbClr val="1E1E1E"/>
                </a:highlight>
                <a:latin typeface="Courier New"/>
                <a:ea typeface="Courier New"/>
                <a:cs typeface="Courier New"/>
                <a:sym typeface="Courier New"/>
              </a:rPr>
              <a:t>IOServer</a:t>
            </a:r>
            <a:r>
              <a:rPr lang="en-GB" sz="1300">
                <a:solidFill>
                  <a:srgbClr val="D4D4D4"/>
                </a:solidFill>
                <a:highlight>
                  <a:srgbClr val="1E1E1E"/>
                </a:highlight>
                <a:latin typeface="Courier New"/>
                <a:ea typeface="Courier New"/>
                <a:cs typeface="Courier New"/>
                <a:sym typeface="Courier New"/>
              </a:rPr>
              <a:t> } = </a:t>
            </a:r>
            <a:r>
              <a:rPr lang="en-GB" sz="1300">
                <a:solidFill>
                  <a:srgbClr val="DCDCAA"/>
                </a:solidFill>
                <a:highlight>
                  <a:srgbClr val="1E1E1E"/>
                </a:highlight>
                <a:latin typeface="Courier New"/>
                <a:ea typeface="Courier New"/>
                <a:cs typeface="Courier New"/>
                <a:sym typeface="Courier New"/>
              </a:rPr>
              <a:t>require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'socket.io'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 = </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httpServer</a:t>
            </a:r>
            <a:r>
              <a:rPr lang="en-GB" sz="1300">
                <a:solidFill>
                  <a:srgbClr val="D4D4D4"/>
                </a:solidFill>
                <a:highlight>
                  <a:srgbClr val="1E1E1E"/>
                </a:highlight>
                <a:latin typeface="Courier New"/>
                <a:ea typeface="Courier New"/>
                <a:cs typeface="Courier New"/>
                <a:sym typeface="Courier New"/>
              </a:rPr>
              <a:t> = </a:t>
            </a:r>
            <a:r>
              <a:rPr lang="en-GB" sz="1300">
                <a:solidFill>
                  <a:srgbClr val="569CD6"/>
                </a:solidFill>
                <a:highlight>
                  <a:srgbClr val="1E1E1E"/>
                </a:highlight>
                <a:latin typeface="Courier New"/>
                <a:ea typeface="Courier New"/>
                <a:cs typeface="Courier New"/>
                <a:sym typeface="Courier New"/>
              </a:rPr>
              <a:t>new</a:t>
            </a:r>
            <a:r>
              <a:rPr lang="en-GB" sz="1300">
                <a:solidFill>
                  <a:srgbClr val="D4D4D4"/>
                </a:solidFill>
                <a:highlight>
                  <a:srgbClr val="1E1E1E"/>
                </a:highlight>
                <a:latin typeface="Courier New"/>
                <a:ea typeface="Courier New"/>
                <a:cs typeface="Courier New"/>
                <a:sym typeface="Courier New"/>
              </a:rPr>
              <a:t> </a:t>
            </a:r>
            <a:r>
              <a:rPr lang="en-GB" sz="1300">
                <a:solidFill>
                  <a:srgbClr val="4EC9B0"/>
                </a:solidFill>
                <a:highlight>
                  <a:srgbClr val="1E1E1E"/>
                </a:highlight>
                <a:latin typeface="Courier New"/>
                <a:ea typeface="Courier New"/>
                <a:cs typeface="Courier New"/>
                <a:sym typeface="Courier New"/>
              </a:rPr>
              <a:t>HttpServer</a:t>
            </a:r>
            <a:r>
              <a:rPr lang="en-GB" sz="1300">
                <a:solidFill>
                  <a:srgbClr val="D4D4D4"/>
                </a:solidFill>
                <a:highlight>
                  <a:srgbClr val="1E1E1E"/>
                </a:highlight>
                <a:latin typeface="Courier New"/>
                <a:ea typeface="Courier New"/>
                <a:cs typeface="Courier New"/>
                <a:sym typeface="Courier New"/>
              </a:rPr>
              <a:t>(</a:t>
            </a: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 = </a:t>
            </a:r>
            <a:r>
              <a:rPr lang="en-GB" sz="1300">
                <a:solidFill>
                  <a:srgbClr val="569CD6"/>
                </a:solidFill>
                <a:highlight>
                  <a:srgbClr val="1E1E1E"/>
                </a:highlight>
                <a:latin typeface="Courier New"/>
                <a:ea typeface="Courier New"/>
                <a:cs typeface="Courier New"/>
                <a:sym typeface="Courier New"/>
              </a:rPr>
              <a:t>new</a:t>
            </a:r>
            <a:r>
              <a:rPr lang="en-GB" sz="1300">
                <a:solidFill>
                  <a:srgbClr val="D4D4D4"/>
                </a:solidFill>
                <a:highlight>
                  <a:srgbClr val="1E1E1E"/>
                </a:highlight>
                <a:latin typeface="Courier New"/>
                <a:ea typeface="Courier New"/>
                <a:cs typeface="Courier New"/>
                <a:sym typeface="Courier New"/>
              </a:rPr>
              <a:t> </a:t>
            </a:r>
            <a:r>
              <a:rPr lang="en-GB" sz="1300">
                <a:solidFill>
                  <a:srgbClr val="4EC9B0"/>
                </a:solidFill>
                <a:highlight>
                  <a:srgbClr val="1E1E1E"/>
                </a:highlight>
                <a:latin typeface="Courier New"/>
                <a:ea typeface="Courier New"/>
                <a:cs typeface="Courier New"/>
                <a:sym typeface="Courier New"/>
              </a:rPr>
              <a:t>IOServer</a:t>
            </a:r>
            <a:r>
              <a:rPr lang="en-GB" sz="1300">
                <a:solidFill>
                  <a:srgbClr val="D4D4D4"/>
                </a:solidFill>
                <a:highlight>
                  <a:srgbClr val="1E1E1E"/>
                </a:highlight>
                <a:latin typeface="Courier New"/>
                <a:ea typeface="Courier New"/>
                <a:cs typeface="Courier New"/>
                <a:sym typeface="Courier New"/>
              </a:rPr>
              <a:t>(</a:t>
            </a:r>
            <a:r>
              <a:rPr lang="en-GB" sz="1300">
                <a:solidFill>
                  <a:srgbClr val="4FC1FF"/>
                </a:solidFill>
                <a:highlight>
                  <a:srgbClr val="1E1E1E"/>
                </a:highlight>
                <a:latin typeface="Courier New"/>
                <a:ea typeface="Courier New"/>
                <a:cs typeface="Courier New"/>
                <a:sym typeface="Courier New"/>
              </a:rPr>
              <a:t>httpServer</a:t>
            </a:r>
            <a:r>
              <a:rPr lang="en-GB" sz="1300">
                <a:solidFill>
                  <a:srgbClr val="D4D4D4"/>
                </a:solidFill>
                <a:highlight>
                  <a:srgbClr val="1E1E1E"/>
                </a:highlight>
                <a:latin typeface="Courier New"/>
                <a:ea typeface="Courier New"/>
                <a:cs typeface="Courier New"/>
                <a:sym typeface="Courier New"/>
              </a:rPr>
              <a:t>)</a:t>
            </a:r>
            <a:endParaRPr sz="1300">
              <a:solidFill>
                <a:srgbClr val="C586C0"/>
              </a:solidFill>
              <a:highlight>
                <a:srgbClr val="1E1E1E"/>
              </a:highlight>
              <a:latin typeface="Courier New"/>
              <a:ea typeface="Courier New"/>
              <a:cs typeface="Courier New"/>
              <a:sym typeface="Courier New"/>
            </a:endParaRPr>
          </a:p>
        </p:txBody>
      </p:sp>
      <p:sp>
        <p:nvSpPr>
          <p:cNvPr id="353" name="Google Shape;353;p45"/>
          <p:cNvSpPr txBox="1"/>
          <p:nvPr/>
        </p:nvSpPr>
        <p:spPr>
          <a:xfrm>
            <a:off x="2656875" y="240025"/>
            <a:ext cx="59226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Inicializaciones </a:t>
            </a:r>
            <a:r>
              <a:rPr i="1" lang="en-GB" sz="2600">
                <a:latin typeface="Anton"/>
                <a:ea typeface="Anton"/>
                <a:cs typeface="Anton"/>
                <a:sym typeface="Anton"/>
              </a:rPr>
              <a:t>de proyecto</a:t>
            </a:r>
            <a:endParaRPr i="1" sz="2600">
              <a:latin typeface="Anton"/>
              <a:ea typeface="Anton"/>
              <a:cs typeface="Anton"/>
              <a:sym typeface="Anton"/>
            </a:endParaRPr>
          </a:p>
        </p:txBody>
      </p:sp>
      <p:pic>
        <p:nvPicPr>
          <p:cNvPr id="354" name="Google Shape;354;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5" name="Google Shape;355;p45"/>
          <p:cNvSpPr txBox="1"/>
          <p:nvPr/>
        </p:nvSpPr>
        <p:spPr>
          <a:xfrm>
            <a:off x="2599550" y="800550"/>
            <a:ext cx="6271800" cy="92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Vamos a inicializar la función express(). También importaremos el módulo http que será necesario para que nuestros sockets funcionen.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56" name="Google Shape;356;p45"/>
          <p:cNvSpPr txBox="1"/>
          <p:nvPr/>
        </p:nvSpPr>
        <p:spPr>
          <a:xfrm>
            <a:off x="304075" y="2335188"/>
            <a:ext cx="2419500" cy="22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Complementando la parte de las importaciones e inicializaciones el código quedaría de la siguiente forma.</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57" name="Google Shape;357;p45"/>
          <p:cNvPicPr preferRelativeResize="0"/>
          <p:nvPr/>
        </p:nvPicPr>
        <p:blipFill>
          <a:blip r:embed="rId4">
            <a:alphaModFix/>
          </a:blip>
          <a:stretch>
            <a:fillRect/>
          </a:stretch>
        </p:blipFill>
        <p:spPr>
          <a:xfrm>
            <a:off x="380276" y="356925"/>
            <a:ext cx="2012550" cy="148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nvSpPr>
        <p:spPr>
          <a:xfrm>
            <a:off x="177775" y="2808925"/>
            <a:ext cx="8810400" cy="2185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Indicamos que queremos cargar los archivos estáticos que se encuentran en dicha carpeta</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use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static</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'./public'</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Esta ruta carga nuestro archivo index.html en la raíz de la misma</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req</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res</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res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sendFile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'index.html'</a:t>
            </a: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root: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__dirname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El servidor funcionando en el puerto 3000</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httpServer</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listen</a:t>
            </a:r>
            <a:r>
              <a:rPr lang="en-GB" sz="1300">
                <a:solidFill>
                  <a:srgbClr val="D4D4D4"/>
                </a:solidFill>
                <a:highlight>
                  <a:srgbClr val="1E1E1E"/>
                </a:highlight>
                <a:latin typeface="Courier New"/>
                <a:ea typeface="Courier New"/>
                <a:cs typeface="Courier New"/>
                <a:sym typeface="Courier New"/>
              </a:rPr>
              <a:t>(</a:t>
            </a:r>
            <a:r>
              <a:rPr lang="en-GB" sz="1300">
                <a:solidFill>
                  <a:srgbClr val="B5CEA8"/>
                </a:solidFill>
                <a:highlight>
                  <a:srgbClr val="1E1E1E"/>
                </a:highlight>
                <a:latin typeface="Courier New"/>
                <a:ea typeface="Courier New"/>
                <a:cs typeface="Courier New"/>
                <a:sym typeface="Courier New"/>
              </a:rPr>
              <a:t>3000</a:t>
            </a:r>
            <a:r>
              <a:rPr lang="en-GB" sz="1300">
                <a:solidFill>
                  <a:srgbClr val="D4D4D4"/>
                </a:solidFill>
                <a:highlight>
                  <a:srgbClr val="1E1E1E"/>
                </a:highlight>
                <a:latin typeface="Courier New"/>
                <a:ea typeface="Courier New"/>
                <a:cs typeface="Courier New"/>
                <a:sym typeface="Courier New"/>
              </a:rPr>
              <a:t>, ()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'SERVER ON'</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363" name="Google Shape;363;p46"/>
          <p:cNvSpPr txBox="1"/>
          <p:nvPr/>
        </p:nvSpPr>
        <p:spPr>
          <a:xfrm>
            <a:off x="3221400" y="240025"/>
            <a:ext cx="59226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Inicialización del servidor</a:t>
            </a:r>
            <a:endParaRPr i="1" sz="2600">
              <a:latin typeface="Anton"/>
              <a:ea typeface="Anton"/>
              <a:cs typeface="Anton"/>
              <a:sym typeface="Anton"/>
            </a:endParaRPr>
          </a:p>
        </p:txBody>
      </p:sp>
      <p:pic>
        <p:nvPicPr>
          <p:cNvPr id="364" name="Google Shape;364;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46"/>
          <p:cNvSpPr txBox="1"/>
          <p:nvPr/>
        </p:nvSpPr>
        <p:spPr>
          <a:xfrm>
            <a:off x="3262650" y="813625"/>
            <a:ext cx="5735100" cy="19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Configuramos el middleware para dejar disponibles las rutas al igual que los archivos estáticos, así el archivo index.html se mostrará al ingresar a la página. </a:t>
            </a:r>
            <a:r>
              <a:rPr b="1" lang="en-GB" sz="2000">
                <a:solidFill>
                  <a:schemeClr val="dk1"/>
                </a:solidFill>
                <a:highlight>
                  <a:schemeClr val="lt1"/>
                </a:highlight>
                <a:latin typeface="Helvetica Neue"/>
                <a:ea typeface="Helvetica Neue"/>
                <a:cs typeface="Helvetica Neue"/>
                <a:sym typeface="Helvetica Neue"/>
              </a:rPr>
              <a:t>Arrancamos el servidor con http.listen()</a:t>
            </a:r>
            <a:r>
              <a:rPr lang="en-GB" sz="2000">
                <a:solidFill>
                  <a:schemeClr val="dk1"/>
                </a:solidFill>
                <a:highlight>
                  <a:schemeClr val="lt1"/>
                </a:highlight>
                <a:latin typeface="Helvetica Neue Light"/>
                <a:ea typeface="Helvetica Neue Light"/>
                <a:cs typeface="Helvetica Neue Light"/>
                <a:sym typeface="Helvetica Neue Light"/>
              </a:rPr>
              <a:t> y NO con app.listen()</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66" name="Google Shape;366;p46"/>
          <p:cNvPicPr preferRelativeResize="0"/>
          <p:nvPr/>
        </p:nvPicPr>
        <p:blipFill>
          <a:blip r:embed="rId4">
            <a:alphaModFix/>
          </a:blip>
          <a:stretch>
            <a:fillRect/>
          </a:stretch>
        </p:blipFill>
        <p:spPr>
          <a:xfrm>
            <a:off x="253975" y="417000"/>
            <a:ext cx="2891225" cy="216976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nvSpPr>
        <p:spPr>
          <a:xfrm>
            <a:off x="1961400" y="329600"/>
            <a:ext cx="62343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Inicialización de la vista</a:t>
            </a:r>
            <a:endParaRPr i="1" sz="2600">
              <a:latin typeface="Anton"/>
              <a:ea typeface="Anton"/>
              <a:cs typeface="Anton"/>
              <a:sym typeface="Anton"/>
            </a:endParaRPr>
          </a:p>
        </p:txBody>
      </p:sp>
      <p:sp>
        <p:nvSpPr>
          <p:cNvPr id="372" name="Google Shape;372;p47"/>
          <p:cNvSpPr txBox="1"/>
          <p:nvPr/>
        </p:nvSpPr>
        <p:spPr>
          <a:xfrm>
            <a:off x="1857475" y="813975"/>
            <a:ext cx="6897000" cy="11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En nuestro archivo index.html agregamos la estructura inicial de nuestro y también referenciamos al index.js y al style.css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73" name="Google Shape;373;p47"/>
          <p:cNvPicPr preferRelativeResize="0"/>
          <p:nvPr/>
        </p:nvPicPr>
        <p:blipFill>
          <a:blip r:embed="rId3">
            <a:alphaModFix/>
          </a:blip>
          <a:stretch>
            <a:fillRect/>
          </a:stretch>
        </p:blipFill>
        <p:spPr>
          <a:xfrm>
            <a:off x="492475" y="405800"/>
            <a:ext cx="1186525" cy="1486158"/>
          </a:xfrm>
          <a:prstGeom prst="rect">
            <a:avLst/>
          </a:prstGeom>
          <a:noFill/>
          <a:ln>
            <a:noFill/>
          </a:ln>
        </p:spPr>
      </p:pic>
      <p:sp>
        <p:nvSpPr>
          <p:cNvPr id="374" name="Google Shape;374;p47"/>
          <p:cNvSpPr txBox="1"/>
          <p:nvPr/>
        </p:nvSpPr>
        <p:spPr>
          <a:xfrm>
            <a:off x="388550" y="2086575"/>
            <a:ext cx="3326400" cy="26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Se incluye </a:t>
            </a:r>
            <a:r>
              <a:rPr lang="en-GB" sz="2000">
                <a:solidFill>
                  <a:schemeClr val="dk1"/>
                </a:solidFill>
                <a:highlight>
                  <a:schemeClr val="lt1"/>
                </a:highlight>
                <a:latin typeface="Helvetica Neue Light"/>
                <a:ea typeface="Helvetica Neue Light"/>
                <a:cs typeface="Helvetica Neue Light"/>
                <a:sym typeface="Helvetica Neue Light"/>
              </a:rPr>
              <a:t>un script que contiene la </a:t>
            </a:r>
            <a:r>
              <a:rPr lang="en-GB" sz="2000">
                <a:solidFill>
                  <a:schemeClr val="dk1"/>
                </a:solidFill>
                <a:highlight>
                  <a:schemeClr val="lt1"/>
                </a:highlight>
                <a:latin typeface="Helvetica Neue Light"/>
                <a:ea typeface="Helvetica Neue Light"/>
                <a:cs typeface="Helvetica Neue Light"/>
                <a:sym typeface="Helvetica Neue Light"/>
              </a:rPr>
              <a:t>configuración </a:t>
            </a:r>
            <a:r>
              <a:rPr lang="en-GB" sz="2000">
                <a:solidFill>
                  <a:schemeClr val="dk1"/>
                </a:solidFill>
                <a:highlight>
                  <a:schemeClr val="lt1"/>
                </a:highlight>
                <a:latin typeface="Helvetica Neue Light"/>
                <a:ea typeface="Helvetica Neue Light"/>
                <a:cs typeface="Helvetica Neue Light"/>
                <a:sym typeface="Helvetica Neue Light"/>
              </a:rPr>
              <a:t>de los sockets y es importante para que funcionen en nuestro cliente. Dicho script es parte del módulo socket.io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75" name="Google Shape;375;p47"/>
          <p:cNvPicPr preferRelativeResize="0"/>
          <p:nvPr/>
        </p:nvPicPr>
        <p:blipFill>
          <a:blip r:embed="rId4">
            <a:alphaModFix/>
          </a:blip>
          <a:stretch>
            <a:fillRect/>
          </a:stretch>
        </p:blipFill>
        <p:spPr>
          <a:xfrm>
            <a:off x="3714950" y="2242563"/>
            <a:ext cx="4944850" cy="2337275"/>
          </a:xfrm>
          <a:prstGeom prst="rect">
            <a:avLst/>
          </a:prstGeom>
          <a:noFill/>
          <a:ln>
            <a:noFill/>
          </a:ln>
        </p:spPr>
      </p:pic>
      <p:pic>
        <p:nvPicPr>
          <p:cNvPr id="376" name="Google Shape;376;p47"/>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nvSpPr>
        <p:spPr>
          <a:xfrm>
            <a:off x="420525" y="3501875"/>
            <a:ext cx="8421900" cy="1385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"connection" se ejecuta la primera vez que se abre una nueva conexión</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'Usuario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Se imprimirá solo la primera vez que se ha abierto la conexión    </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382" name="Google Shape;382;p48"/>
          <p:cNvSpPr txBox="1"/>
          <p:nvPr/>
        </p:nvSpPr>
        <p:spPr>
          <a:xfrm>
            <a:off x="253425" y="1964550"/>
            <a:ext cx="8756100" cy="392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socket</a:t>
            </a:r>
            <a:r>
              <a:rPr lang="en-GB" sz="1350">
                <a:solidFill>
                  <a:srgbClr val="D4D4D4"/>
                </a:solidFill>
                <a:highlight>
                  <a:srgbClr val="1E1E1E"/>
                </a:highlight>
                <a:latin typeface="Courier New"/>
                <a:ea typeface="Courier New"/>
                <a:cs typeface="Courier New"/>
                <a:sym typeface="Courier New"/>
              </a:rPr>
              <a:t> = </a:t>
            </a:r>
            <a:r>
              <a:rPr lang="en-GB" sz="1350">
                <a:solidFill>
                  <a:srgbClr val="DCDCAA"/>
                </a:solidFill>
                <a:highlight>
                  <a:srgbClr val="1E1E1E"/>
                </a:highlight>
                <a:latin typeface="Courier New"/>
                <a:ea typeface="Courier New"/>
                <a:cs typeface="Courier New"/>
                <a:sym typeface="Courier New"/>
              </a:rPr>
              <a:t>io</a:t>
            </a:r>
            <a:r>
              <a:rPr lang="en-GB" sz="1350">
                <a:solidFill>
                  <a:srgbClr val="D4D4D4"/>
                </a:solidFill>
                <a:highlight>
                  <a:srgbClr val="1E1E1E"/>
                </a:highlight>
                <a:latin typeface="Courier New"/>
                <a:ea typeface="Courier New"/>
                <a:cs typeface="Courier New"/>
                <a:sym typeface="Courier New"/>
              </a:rPr>
              <a:t>(); </a:t>
            </a:r>
            <a:r>
              <a:rPr lang="en-GB" sz="1350">
                <a:solidFill>
                  <a:srgbClr val="6A9955"/>
                </a:solidFill>
                <a:highlight>
                  <a:srgbClr val="1E1E1E"/>
                </a:highlight>
                <a:latin typeface="Courier New"/>
                <a:ea typeface="Courier New"/>
                <a:cs typeface="Courier New"/>
                <a:sym typeface="Courier New"/>
              </a:rPr>
              <a:t>// Ya podemos empezar a usar los sockets desde el cliente :)</a:t>
            </a:r>
            <a:endParaRPr sz="1350">
              <a:solidFill>
                <a:srgbClr val="6A9955"/>
              </a:solidFill>
              <a:highlight>
                <a:srgbClr val="1E1E1E"/>
              </a:highlight>
              <a:latin typeface="Courier New"/>
              <a:ea typeface="Courier New"/>
              <a:cs typeface="Courier New"/>
              <a:sym typeface="Courier New"/>
            </a:endParaRPr>
          </a:p>
        </p:txBody>
      </p:sp>
      <p:sp>
        <p:nvSpPr>
          <p:cNvPr id="383" name="Google Shape;383;p48"/>
          <p:cNvSpPr txBox="1"/>
          <p:nvPr/>
        </p:nvSpPr>
        <p:spPr>
          <a:xfrm>
            <a:off x="1766575" y="329600"/>
            <a:ext cx="64290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Inicialización del canal de Websocket</a:t>
            </a:r>
            <a:endParaRPr i="1" sz="2600">
              <a:latin typeface="Anton"/>
              <a:ea typeface="Anton"/>
              <a:cs typeface="Anton"/>
              <a:sym typeface="Anton"/>
            </a:endParaRPr>
          </a:p>
        </p:txBody>
      </p:sp>
      <p:sp>
        <p:nvSpPr>
          <p:cNvPr id="384" name="Google Shape;384;p48"/>
          <p:cNvSpPr txBox="1"/>
          <p:nvPr/>
        </p:nvSpPr>
        <p:spPr>
          <a:xfrm>
            <a:off x="1766575" y="956850"/>
            <a:ext cx="7111800" cy="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Cliente:</a:t>
            </a:r>
            <a:r>
              <a:rPr lang="en-GB" sz="2000">
                <a:solidFill>
                  <a:schemeClr val="dk1"/>
                </a:solidFill>
                <a:highlight>
                  <a:schemeClr val="lt1"/>
                </a:highlight>
                <a:latin typeface="Helvetica Neue Light"/>
                <a:ea typeface="Helvetica Neue Light"/>
                <a:cs typeface="Helvetica Neue Light"/>
                <a:sym typeface="Helvetica Neue Light"/>
              </a:rPr>
              <a:t> A continuación procedemos a inicializar una constante en nuestro index.js que será el siguiente código</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85" name="Google Shape;385;p48"/>
          <p:cNvSpPr txBox="1"/>
          <p:nvPr/>
        </p:nvSpPr>
        <p:spPr>
          <a:xfrm>
            <a:off x="312375" y="2568750"/>
            <a:ext cx="8565900" cy="7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Server:</a:t>
            </a:r>
            <a:r>
              <a:rPr lang="en-GB" sz="2000">
                <a:solidFill>
                  <a:schemeClr val="dk1"/>
                </a:solidFill>
                <a:highlight>
                  <a:schemeClr val="lt1"/>
                </a:highlight>
                <a:latin typeface="Helvetica Neue Light"/>
                <a:ea typeface="Helvetica Neue Light"/>
                <a:cs typeface="Helvetica Neue Light"/>
                <a:sym typeface="Helvetica Neue Light"/>
              </a:rPr>
              <a:t> Una vez realizado lo anterior, nos vamos a nuestro archivo server.js y agregamos el siguiente código: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86" name="Google Shape;386;p48"/>
          <p:cNvPicPr preferRelativeResize="0"/>
          <p:nvPr/>
        </p:nvPicPr>
        <p:blipFill>
          <a:blip r:embed="rId3">
            <a:alphaModFix/>
          </a:blip>
          <a:stretch>
            <a:fillRect/>
          </a:stretch>
        </p:blipFill>
        <p:spPr>
          <a:xfrm>
            <a:off x="312350" y="329600"/>
            <a:ext cx="1261125" cy="1423250"/>
          </a:xfrm>
          <a:prstGeom prst="rect">
            <a:avLst/>
          </a:prstGeom>
          <a:noFill/>
          <a:ln>
            <a:noFill/>
          </a:ln>
        </p:spPr>
      </p:pic>
      <p:pic>
        <p:nvPicPr>
          <p:cNvPr id="387" name="Google Shape;387;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nvSpPr>
        <p:spPr>
          <a:xfrm>
            <a:off x="52500" y="1742200"/>
            <a:ext cx="9039000" cy="357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express</a:t>
            </a:r>
            <a:r>
              <a:rPr lang="en-GB" sz="1100">
                <a:solidFill>
                  <a:srgbClr val="D4D4D4"/>
                </a:solidFill>
                <a:highlight>
                  <a:srgbClr val="1E1E1E"/>
                </a:highlight>
                <a:latin typeface="Courier New"/>
                <a:ea typeface="Courier New"/>
                <a:cs typeface="Courier New"/>
                <a:sym typeface="Courier New"/>
              </a:rPr>
              <a:t> </a:t>
            </a:r>
            <a:r>
              <a:rPr lang="en-GB" sz="1100">
                <a:solidFill>
                  <a:srgbClr val="C586C0"/>
                </a:solidFill>
                <a:highlight>
                  <a:srgbClr val="1E1E1E"/>
                </a:highlight>
                <a:latin typeface="Courier New"/>
                <a:ea typeface="Courier New"/>
                <a:cs typeface="Courier New"/>
                <a:sym typeface="Courier New"/>
              </a:rPr>
              <a:t>from</a:t>
            </a:r>
            <a:r>
              <a:rPr lang="en-GB" sz="1100">
                <a:solidFill>
                  <a:srgbClr val="D4D4D4"/>
                </a:solidFill>
                <a:highlight>
                  <a:srgbClr val="1E1E1E"/>
                </a:highlight>
                <a:latin typeface="Courier New"/>
                <a:ea typeface="Courier New"/>
                <a:cs typeface="Courier New"/>
                <a:sym typeface="Courier New"/>
              </a:rPr>
              <a:t> </a:t>
            </a:r>
            <a:r>
              <a:rPr lang="en-GB" sz="1100">
                <a:solidFill>
                  <a:srgbClr val="CE9178"/>
                </a:solidFill>
                <a:highlight>
                  <a:srgbClr val="1E1E1E"/>
                </a:highlight>
                <a:latin typeface="Courier New"/>
                <a:ea typeface="Courier New"/>
                <a:cs typeface="Courier New"/>
                <a:sym typeface="Courier New"/>
              </a:rPr>
              <a:t>'express'</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Server</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HttpServer</a:t>
            </a:r>
            <a:r>
              <a:rPr lang="en-GB" sz="1100">
                <a:solidFill>
                  <a:srgbClr val="D4D4D4"/>
                </a:solidFill>
                <a:highlight>
                  <a:srgbClr val="1E1E1E"/>
                </a:highlight>
                <a:latin typeface="Courier New"/>
                <a:ea typeface="Courier New"/>
                <a:cs typeface="Courier New"/>
                <a:sym typeface="Courier New"/>
              </a:rPr>
              <a:t> } </a:t>
            </a:r>
            <a:r>
              <a:rPr lang="en-GB" sz="1100">
                <a:solidFill>
                  <a:srgbClr val="C586C0"/>
                </a:solidFill>
                <a:highlight>
                  <a:srgbClr val="1E1E1E"/>
                </a:highlight>
                <a:latin typeface="Courier New"/>
                <a:ea typeface="Courier New"/>
                <a:cs typeface="Courier New"/>
                <a:sym typeface="Courier New"/>
              </a:rPr>
              <a:t>from</a:t>
            </a:r>
            <a:r>
              <a:rPr lang="en-GB" sz="1100">
                <a:solidFill>
                  <a:srgbClr val="D4D4D4"/>
                </a:solidFill>
                <a:highlight>
                  <a:srgbClr val="1E1E1E"/>
                </a:highlight>
                <a:latin typeface="Courier New"/>
                <a:ea typeface="Courier New"/>
                <a:cs typeface="Courier New"/>
                <a:sym typeface="Courier New"/>
              </a:rPr>
              <a:t> </a:t>
            </a:r>
            <a:r>
              <a:rPr lang="en-GB" sz="1100">
                <a:solidFill>
                  <a:srgbClr val="CE9178"/>
                </a:solidFill>
                <a:highlight>
                  <a:srgbClr val="1E1E1E"/>
                </a:highlight>
                <a:latin typeface="Courier New"/>
                <a:ea typeface="Courier New"/>
                <a:cs typeface="Courier New"/>
                <a:sym typeface="Courier New"/>
              </a:rPr>
              <a:t>'http'</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Server</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IOServer</a:t>
            </a:r>
            <a:r>
              <a:rPr lang="en-GB" sz="1100">
                <a:solidFill>
                  <a:srgbClr val="D4D4D4"/>
                </a:solidFill>
                <a:highlight>
                  <a:srgbClr val="1E1E1E"/>
                </a:highlight>
                <a:latin typeface="Courier New"/>
                <a:ea typeface="Courier New"/>
                <a:cs typeface="Courier New"/>
                <a:sym typeface="Courier New"/>
              </a:rPr>
              <a:t> } </a:t>
            </a:r>
            <a:r>
              <a:rPr lang="en-GB" sz="1100">
                <a:solidFill>
                  <a:srgbClr val="C586C0"/>
                </a:solidFill>
                <a:highlight>
                  <a:srgbClr val="1E1E1E"/>
                </a:highlight>
                <a:latin typeface="Courier New"/>
                <a:ea typeface="Courier New"/>
                <a:cs typeface="Courier New"/>
                <a:sym typeface="Courier New"/>
              </a:rPr>
              <a:t>from</a:t>
            </a:r>
            <a:r>
              <a:rPr lang="en-GB" sz="1100">
                <a:solidFill>
                  <a:srgbClr val="D4D4D4"/>
                </a:solidFill>
                <a:highlight>
                  <a:srgbClr val="1E1E1E"/>
                </a:highlight>
                <a:latin typeface="Courier New"/>
                <a:ea typeface="Courier New"/>
                <a:cs typeface="Courier New"/>
                <a:sym typeface="Courier New"/>
              </a:rPr>
              <a:t> </a:t>
            </a:r>
            <a:r>
              <a:rPr lang="en-GB" sz="1100">
                <a:solidFill>
                  <a:srgbClr val="CE9178"/>
                </a:solidFill>
                <a:highlight>
                  <a:srgbClr val="1E1E1E"/>
                </a:highlight>
                <a:latin typeface="Courier New"/>
                <a:ea typeface="Courier New"/>
                <a:cs typeface="Courier New"/>
                <a:sym typeface="Courier New"/>
              </a:rPr>
              <a:t>'socket.io'</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4FC1FF"/>
                </a:solidFill>
                <a:highlight>
                  <a:srgbClr val="1E1E1E"/>
                </a:highlight>
                <a:latin typeface="Courier New"/>
                <a:ea typeface="Courier New"/>
                <a:cs typeface="Courier New"/>
                <a:sym typeface="Courier New"/>
              </a:rPr>
              <a:t>app</a:t>
            </a:r>
            <a:r>
              <a:rPr lang="en-GB" sz="1100">
                <a:solidFill>
                  <a:srgbClr val="D4D4D4"/>
                </a:solidFill>
                <a:highlight>
                  <a:srgbClr val="1E1E1E"/>
                </a:highlight>
                <a:latin typeface="Courier New"/>
                <a:ea typeface="Courier New"/>
                <a:cs typeface="Courier New"/>
                <a:sym typeface="Courier New"/>
              </a:rPr>
              <a:t> = </a:t>
            </a:r>
            <a:r>
              <a:rPr lang="en-GB" sz="1100">
                <a:solidFill>
                  <a:srgbClr val="DCDCAA"/>
                </a:solidFill>
                <a:highlight>
                  <a:srgbClr val="1E1E1E"/>
                </a:highlight>
                <a:latin typeface="Courier New"/>
                <a:ea typeface="Courier New"/>
                <a:cs typeface="Courier New"/>
                <a:sym typeface="Courier New"/>
              </a:rPr>
              <a:t>express</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4FC1FF"/>
                </a:solidFill>
                <a:highlight>
                  <a:srgbClr val="1E1E1E"/>
                </a:highlight>
                <a:latin typeface="Courier New"/>
                <a:ea typeface="Courier New"/>
                <a:cs typeface="Courier New"/>
                <a:sym typeface="Courier New"/>
              </a:rPr>
              <a:t>httpServer</a:t>
            </a:r>
            <a:r>
              <a:rPr lang="en-GB" sz="1100">
                <a:solidFill>
                  <a:srgbClr val="D4D4D4"/>
                </a:solidFill>
                <a:highlight>
                  <a:srgbClr val="1E1E1E"/>
                </a:highlight>
                <a:latin typeface="Courier New"/>
                <a:ea typeface="Courier New"/>
                <a:cs typeface="Courier New"/>
                <a:sym typeface="Courier New"/>
              </a:rPr>
              <a:t> = </a:t>
            </a:r>
            <a:r>
              <a:rPr lang="en-GB" sz="1100">
                <a:solidFill>
                  <a:srgbClr val="569CD6"/>
                </a:solidFill>
                <a:highlight>
                  <a:srgbClr val="1E1E1E"/>
                </a:highlight>
                <a:latin typeface="Courier New"/>
                <a:ea typeface="Courier New"/>
                <a:cs typeface="Courier New"/>
                <a:sym typeface="Courier New"/>
              </a:rPr>
              <a:t>new</a:t>
            </a:r>
            <a:r>
              <a:rPr lang="en-GB" sz="1100">
                <a:solidFill>
                  <a:srgbClr val="D4D4D4"/>
                </a:solidFill>
                <a:highlight>
                  <a:srgbClr val="1E1E1E"/>
                </a:highlight>
                <a:latin typeface="Courier New"/>
                <a:ea typeface="Courier New"/>
                <a:cs typeface="Courier New"/>
                <a:sym typeface="Courier New"/>
              </a:rPr>
              <a:t> </a:t>
            </a:r>
            <a:r>
              <a:rPr lang="en-GB" sz="1100">
                <a:solidFill>
                  <a:srgbClr val="4EC9B0"/>
                </a:solidFill>
                <a:highlight>
                  <a:srgbClr val="1E1E1E"/>
                </a:highlight>
                <a:latin typeface="Courier New"/>
                <a:ea typeface="Courier New"/>
                <a:cs typeface="Courier New"/>
                <a:sym typeface="Courier New"/>
              </a:rPr>
              <a:t>HttpServer</a:t>
            </a:r>
            <a:r>
              <a:rPr lang="en-GB" sz="1100">
                <a:solidFill>
                  <a:srgbClr val="D4D4D4"/>
                </a:solidFill>
                <a:highlight>
                  <a:srgbClr val="1E1E1E"/>
                </a:highlight>
                <a:latin typeface="Courier New"/>
                <a:ea typeface="Courier New"/>
                <a:cs typeface="Courier New"/>
                <a:sym typeface="Courier New"/>
              </a:rPr>
              <a:t>(</a:t>
            </a:r>
            <a:r>
              <a:rPr lang="en-GB" sz="1100">
                <a:solidFill>
                  <a:srgbClr val="4FC1FF"/>
                </a:solidFill>
                <a:highlight>
                  <a:srgbClr val="1E1E1E"/>
                </a:highlight>
                <a:latin typeface="Courier New"/>
                <a:ea typeface="Courier New"/>
                <a:cs typeface="Courier New"/>
                <a:sym typeface="Courier New"/>
              </a:rPr>
              <a:t>app</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4FC1FF"/>
                </a:solidFill>
                <a:highlight>
                  <a:srgbClr val="1E1E1E"/>
                </a:highlight>
                <a:latin typeface="Courier New"/>
                <a:ea typeface="Courier New"/>
                <a:cs typeface="Courier New"/>
                <a:sym typeface="Courier New"/>
              </a:rPr>
              <a:t>io</a:t>
            </a:r>
            <a:r>
              <a:rPr lang="en-GB" sz="1100">
                <a:solidFill>
                  <a:srgbClr val="D4D4D4"/>
                </a:solidFill>
                <a:highlight>
                  <a:srgbClr val="1E1E1E"/>
                </a:highlight>
                <a:latin typeface="Courier New"/>
                <a:ea typeface="Courier New"/>
                <a:cs typeface="Courier New"/>
                <a:sym typeface="Courier New"/>
              </a:rPr>
              <a:t> = </a:t>
            </a:r>
            <a:r>
              <a:rPr lang="en-GB" sz="1100">
                <a:solidFill>
                  <a:srgbClr val="569CD6"/>
                </a:solidFill>
                <a:highlight>
                  <a:srgbClr val="1E1E1E"/>
                </a:highlight>
                <a:latin typeface="Courier New"/>
                <a:ea typeface="Courier New"/>
                <a:cs typeface="Courier New"/>
                <a:sym typeface="Courier New"/>
              </a:rPr>
              <a:t>new</a:t>
            </a:r>
            <a:r>
              <a:rPr lang="en-GB" sz="1100">
                <a:solidFill>
                  <a:srgbClr val="D4D4D4"/>
                </a:solidFill>
                <a:highlight>
                  <a:srgbClr val="1E1E1E"/>
                </a:highlight>
                <a:latin typeface="Courier New"/>
                <a:ea typeface="Courier New"/>
                <a:cs typeface="Courier New"/>
                <a:sym typeface="Courier New"/>
              </a:rPr>
              <a:t> </a:t>
            </a:r>
            <a:r>
              <a:rPr lang="en-GB" sz="1100">
                <a:solidFill>
                  <a:srgbClr val="4EC9B0"/>
                </a:solidFill>
                <a:highlight>
                  <a:srgbClr val="1E1E1E"/>
                </a:highlight>
                <a:latin typeface="Courier New"/>
                <a:ea typeface="Courier New"/>
                <a:cs typeface="Courier New"/>
                <a:sym typeface="Courier New"/>
              </a:rPr>
              <a:t>IOServer</a:t>
            </a:r>
            <a:r>
              <a:rPr lang="en-GB" sz="1100">
                <a:solidFill>
                  <a:srgbClr val="D4D4D4"/>
                </a:solidFill>
                <a:highlight>
                  <a:srgbClr val="1E1E1E"/>
                </a:highlight>
                <a:latin typeface="Courier New"/>
                <a:ea typeface="Courier New"/>
                <a:cs typeface="Courier New"/>
                <a:sym typeface="Courier New"/>
              </a:rPr>
              <a:t>(</a:t>
            </a:r>
            <a:r>
              <a:rPr lang="en-GB" sz="1100">
                <a:solidFill>
                  <a:srgbClr val="4FC1FF"/>
                </a:solidFill>
                <a:highlight>
                  <a:srgbClr val="1E1E1E"/>
                </a:highlight>
                <a:latin typeface="Courier New"/>
                <a:ea typeface="Courier New"/>
                <a:cs typeface="Courier New"/>
                <a:sym typeface="Courier New"/>
              </a:rPr>
              <a:t>httpServer</a:t>
            </a:r>
            <a:r>
              <a:rPr lang="en-GB" sz="1100">
                <a:solidFill>
                  <a:srgbClr val="D4D4D4"/>
                </a:solidFill>
                <a:highlight>
                  <a:srgbClr val="1E1E1E"/>
                </a:highlight>
                <a:latin typeface="Courier New"/>
                <a:ea typeface="Courier New"/>
                <a:cs typeface="Courier New"/>
                <a:sym typeface="Courier New"/>
              </a:rPr>
              <a:t>)</a:t>
            </a:r>
            <a:endParaRPr sz="11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4FC1FF"/>
                </a:solidFill>
                <a:highlight>
                  <a:srgbClr val="1E1E1E"/>
                </a:highlight>
                <a:latin typeface="Courier New"/>
                <a:ea typeface="Courier New"/>
                <a:cs typeface="Courier New"/>
                <a:sym typeface="Courier New"/>
              </a:rPr>
              <a:t>app</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use</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express</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static</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'./public'</a:t>
            </a:r>
            <a:r>
              <a:rPr lang="en-GB" sz="1100">
                <a:solidFill>
                  <a:srgbClr val="D4D4D4"/>
                </a:solidFill>
                <a:highlight>
                  <a:srgbClr val="1E1E1E"/>
                </a:highlight>
                <a:latin typeface="Courier New"/>
                <a:ea typeface="Courier New"/>
                <a:cs typeface="Courier New"/>
                <a:sym typeface="Courier New"/>
              </a:rPr>
              <a:t>))</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6A9955"/>
                </a:solidFill>
                <a:highlight>
                  <a:srgbClr val="1E1E1E"/>
                </a:highlight>
                <a:latin typeface="Courier New"/>
                <a:ea typeface="Courier New"/>
                <a:cs typeface="Courier New"/>
                <a:sym typeface="Courier New"/>
              </a:rPr>
              <a:t>// Indicamos que queremos cargar los archivos estáticos que se encuentran en dicha carpeta</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4FC1FF"/>
                </a:solidFill>
                <a:highlight>
                  <a:srgbClr val="1E1E1E"/>
                </a:highlight>
                <a:latin typeface="Courier New"/>
                <a:ea typeface="Courier New"/>
                <a:cs typeface="Courier New"/>
                <a:sym typeface="Courier New"/>
              </a:rPr>
              <a:t>app</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get</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req</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res</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=&gt;</a:t>
            </a:r>
            <a:r>
              <a:rPr lang="en-GB" sz="1100">
                <a:solidFill>
                  <a:srgbClr val="D4D4D4"/>
                </a:solidFill>
                <a:highlight>
                  <a:srgbClr val="1E1E1E"/>
                </a:highlight>
                <a:latin typeface="Courier New"/>
                <a:ea typeface="Courier New"/>
                <a:cs typeface="Courier New"/>
                <a:sym typeface="Courier New"/>
              </a:rPr>
              <a:t> { </a:t>
            </a:r>
            <a:r>
              <a:rPr lang="en-GB" sz="1100">
                <a:solidFill>
                  <a:srgbClr val="6A9955"/>
                </a:solidFill>
                <a:highlight>
                  <a:srgbClr val="1E1E1E"/>
                </a:highlight>
                <a:latin typeface="Courier New"/>
                <a:ea typeface="Courier New"/>
                <a:cs typeface="Courier New"/>
                <a:sym typeface="Courier New"/>
              </a:rPr>
              <a:t>// Esta ruta carga nuestro archivo index.html en la raíz de la misma</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res</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sendFile</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'index.html'</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root: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__dirname</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4FC1FF"/>
                </a:solidFill>
                <a:highlight>
                  <a:srgbClr val="1E1E1E"/>
                </a:highlight>
                <a:latin typeface="Courier New"/>
                <a:ea typeface="Courier New"/>
                <a:cs typeface="Courier New"/>
                <a:sym typeface="Courier New"/>
              </a:rPr>
              <a:t>httpServer</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listen</a:t>
            </a:r>
            <a:r>
              <a:rPr lang="en-GB" sz="1100">
                <a:solidFill>
                  <a:srgbClr val="D4D4D4"/>
                </a:solidFill>
                <a:highlight>
                  <a:srgbClr val="1E1E1E"/>
                </a:highlight>
                <a:latin typeface="Courier New"/>
                <a:ea typeface="Courier New"/>
                <a:cs typeface="Courier New"/>
                <a:sym typeface="Courier New"/>
              </a:rPr>
              <a:t>(</a:t>
            </a:r>
            <a:r>
              <a:rPr lang="en-GB" sz="1100">
                <a:solidFill>
                  <a:srgbClr val="B5CEA8"/>
                </a:solidFill>
                <a:highlight>
                  <a:srgbClr val="1E1E1E"/>
                </a:highlight>
                <a:latin typeface="Courier New"/>
                <a:ea typeface="Courier New"/>
                <a:cs typeface="Courier New"/>
                <a:sym typeface="Courier New"/>
              </a:rPr>
              <a:t>3000</a:t>
            </a:r>
            <a:r>
              <a:rPr lang="en-GB" sz="1100">
                <a:solidFill>
                  <a:srgbClr val="D4D4D4"/>
                </a:solidFill>
                <a:highlight>
                  <a:srgbClr val="1E1E1E"/>
                </a:highlight>
                <a:latin typeface="Courier New"/>
                <a:ea typeface="Courier New"/>
                <a:cs typeface="Courier New"/>
                <a:sym typeface="Courier New"/>
              </a:rPr>
              <a:t>, () </a:t>
            </a:r>
            <a:r>
              <a:rPr lang="en-GB" sz="1100">
                <a:solidFill>
                  <a:srgbClr val="569CD6"/>
                </a:solidFill>
                <a:highlight>
                  <a:srgbClr val="1E1E1E"/>
                </a:highlight>
                <a:latin typeface="Courier New"/>
                <a:ea typeface="Courier New"/>
                <a:cs typeface="Courier New"/>
                <a:sym typeface="Courier New"/>
              </a:rPr>
              <a:t>=&gt;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console</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log</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'SERVER ON'</a:t>
            </a:r>
            <a:r>
              <a:rPr lang="en-GB" sz="1100">
                <a:solidFill>
                  <a:srgbClr val="D4D4D4"/>
                </a:solidFill>
                <a:highlight>
                  <a:srgbClr val="1E1E1E"/>
                </a:highlight>
                <a:latin typeface="Courier New"/>
                <a:ea typeface="Courier New"/>
                <a:cs typeface="Courier New"/>
                <a:sym typeface="Courier New"/>
              </a:rPr>
              <a:t>)) </a:t>
            </a:r>
            <a:r>
              <a:rPr lang="en-GB" sz="1100">
                <a:solidFill>
                  <a:srgbClr val="6A9955"/>
                </a:solidFill>
                <a:highlight>
                  <a:srgbClr val="1E1E1E"/>
                </a:highlight>
                <a:latin typeface="Courier New"/>
                <a:ea typeface="Courier New"/>
                <a:cs typeface="Courier New"/>
                <a:sym typeface="Courier New"/>
              </a:rPr>
              <a:t>// El servidor funcionando en el puerto 3000</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4FC1FF"/>
                </a:solidFill>
                <a:highlight>
                  <a:srgbClr val="1E1E1E"/>
                </a:highlight>
                <a:latin typeface="Courier New"/>
                <a:ea typeface="Courier New"/>
                <a:cs typeface="Courier New"/>
                <a:sym typeface="Courier New"/>
              </a:rPr>
              <a:t>io</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on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'connection'</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socket</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=&gt;</a:t>
            </a:r>
            <a:r>
              <a:rPr lang="en-GB" sz="1100">
                <a:solidFill>
                  <a:srgbClr val="D4D4D4"/>
                </a:solidFill>
                <a:highlight>
                  <a:srgbClr val="1E1E1E"/>
                </a:highlight>
                <a:latin typeface="Courier New"/>
                <a:ea typeface="Courier New"/>
                <a:cs typeface="Courier New"/>
                <a:sym typeface="Courier New"/>
              </a:rPr>
              <a:t> { </a:t>
            </a:r>
            <a:r>
              <a:rPr lang="en-GB" sz="1100">
                <a:solidFill>
                  <a:srgbClr val="6A9955"/>
                </a:solidFill>
                <a:highlight>
                  <a:srgbClr val="1E1E1E"/>
                </a:highlight>
                <a:latin typeface="Courier New"/>
                <a:ea typeface="Courier New"/>
                <a:cs typeface="Courier New"/>
                <a:sym typeface="Courier New"/>
              </a:rPr>
              <a:t>//"connection" se ejecuta la primera vez que se abre una nueva conexión</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console</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log</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'Usuario conectado'</a:t>
            </a:r>
            <a:r>
              <a:rPr lang="en-GB" sz="1100">
                <a:solidFill>
                  <a:srgbClr val="D4D4D4"/>
                </a:solidFill>
                <a:highlight>
                  <a:srgbClr val="1E1E1E"/>
                </a:highlight>
                <a:latin typeface="Courier New"/>
                <a:ea typeface="Courier New"/>
                <a:cs typeface="Courier New"/>
                <a:sym typeface="Courier New"/>
              </a:rPr>
              <a:t>) </a:t>
            </a:r>
            <a:r>
              <a:rPr lang="en-GB" sz="1100">
                <a:solidFill>
                  <a:srgbClr val="6A9955"/>
                </a:solidFill>
                <a:highlight>
                  <a:srgbClr val="1E1E1E"/>
                </a:highlight>
                <a:latin typeface="Courier New"/>
                <a:ea typeface="Courier New"/>
                <a:cs typeface="Courier New"/>
                <a:sym typeface="Courier New"/>
              </a:rPr>
              <a:t>// Se imprimirá solo la primera vez que se ha abierto la conexión    </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rgbClr val="D4D4D4"/>
                </a:solidFill>
                <a:highlight>
                  <a:srgbClr val="1E1E1E"/>
                </a:highlight>
                <a:latin typeface="Courier New"/>
                <a:ea typeface="Courier New"/>
                <a:cs typeface="Courier New"/>
                <a:sym typeface="Courier New"/>
              </a:rPr>
              <a:t>  })</a:t>
            </a:r>
            <a:endParaRPr sz="11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p:txBody>
      </p:sp>
      <p:sp>
        <p:nvSpPr>
          <p:cNvPr id="393" name="Google Shape;393;p49"/>
          <p:cNvSpPr txBox="1"/>
          <p:nvPr/>
        </p:nvSpPr>
        <p:spPr>
          <a:xfrm>
            <a:off x="1766575" y="329600"/>
            <a:ext cx="64290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Inicialización del server</a:t>
            </a:r>
            <a:endParaRPr i="1" sz="2600">
              <a:latin typeface="Anton"/>
              <a:ea typeface="Anton"/>
              <a:cs typeface="Anton"/>
              <a:sym typeface="Anton"/>
            </a:endParaRPr>
          </a:p>
        </p:txBody>
      </p:sp>
      <p:sp>
        <p:nvSpPr>
          <p:cNvPr id="394" name="Google Shape;394;p49"/>
          <p:cNvSpPr txBox="1"/>
          <p:nvPr/>
        </p:nvSpPr>
        <p:spPr>
          <a:xfrm>
            <a:off x="1675650" y="1001850"/>
            <a:ext cx="7078800" cy="6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El código del archivo server.js quedaría de la siguiente forma</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95" name="Google Shape;395;p49"/>
          <p:cNvPicPr preferRelativeResize="0"/>
          <p:nvPr/>
        </p:nvPicPr>
        <p:blipFill>
          <a:blip r:embed="rId3">
            <a:alphaModFix/>
          </a:blip>
          <a:stretch>
            <a:fillRect/>
          </a:stretch>
        </p:blipFill>
        <p:spPr>
          <a:xfrm>
            <a:off x="384575" y="180100"/>
            <a:ext cx="1190625" cy="1409700"/>
          </a:xfrm>
          <a:prstGeom prst="rect">
            <a:avLst/>
          </a:prstGeom>
          <a:noFill/>
          <a:ln>
            <a:noFill/>
          </a:ln>
        </p:spPr>
      </p:pic>
      <p:pic>
        <p:nvPicPr>
          <p:cNvPr id="396" name="Google Shape;396;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nvSpPr>
        <p:spPr>
          <a:xfrm>
            <a:off x="764700" y="1785525"/>
            <a:ext cx="7314600" cy="118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Servidor</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'Usuario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'mi mensaje'</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'Este es mi mensaje desde el servidor'</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402" name="Google Shape;402;p50"/>
          <p:cNvSpPr txBox="1"/>
          <p:nvPr/>
        </p:nvSpPr>
        <p:spPr>
          <a:xfrm>
            <a:off x="1989100" y="338750"/>
            <a:ext cx="5898600" cy="7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E</a:t>
            </a:r>
            <a:r>
              <a:rPr i="1" lang="en-GB" sz="2600">
                <a:latin typeface="Anton"/>
                <a:ea typeface="Anton"/>
                <a:cs typeface="Anton"/>
                <a:sym typeface="Anton"/>
              </a:rPr>
              <a:t>nvío de datos al cliente (</a:t>
            </a:r>
            <a:r>
              <a:rPr i="1" lang="en-GB" sz="2600">
                <a:solidFill>
                  <a:schemeClr val="dk1"/>
                </a:solidFill>
                <a:latin typeface="Anton"/>
                <a:ea typeface="Anton"/>
                <a:cs typeface="Anton"/>
                <a:sym typeface="Anton"/>
              </a:rPr>
              <a:t>servidor</a:t>
            </a:r>
            <a:r>
              <a:rPr i="1" lang="en-GB" sz="2600">
                <a:latin typeface="Anton"/>
                <a:ea typeface="Anton"/>
                <a:cs typeface="Anton"/>
                <a:sym typeface="Anton"/>
              </a:rPr>
              <a:t>)</a:t>
            </a:r>
            <a:endParaRPr i="1" sz="2600">
              <a:latin typeface="Anton"/>
              <a:ea typeface="Anton"/>
              <a:cs typeface="Anton"/>
              <a:sym typeface="Anton"/>
            </a:endParaRPr>
          </a:p>
        </p:txBody>
      </p:sp>
      <p:sp>
        <p:nvSpPr>
          <p:cNvPr id="403" name="Google Shape;403;p50"/>
          <p:cNvSpPr txBox="1"/>
          <p:nvPr/>
        </p:nvSpPr>
        <p:spPr>
          <a:xfrm>
            <a:off x="390450" y="1131800"/>
            <a:ext cx="8063100" cy="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Vamos a </a:t>
            </a:r>
            <a:r>
              <a:rPr b="1" lang="en-GB" sz="2000">
                <a:solidFill>
                  <a:schemeClr val="dk1"/>
                </a:solidFill>
                <a:highlight>
                  <a:schemeClr val="lt1"/>
                </a:highlight>
                <a:latin typeface="Helvetica Neue"/>
                <a:ea typeface="Helvetica Neue"/>
                <a:cs typeface="Helvetica Neue"/>
                <a:sym typeface="Helvetica Neue"/>
              </a:rPr>
              <a:t>emitir un mensaje de nuestro servidor al cliente</a:t>
            </a:r>
            <a:endParaRPr b="1" sz="2000">
              <a:solidFill>
                <a:schemeClr val="dk1"/>
              </a:solidFill>
              <a:highlight>
                <a:srgbClr val="FFFFFF"/>
              </a:highlight>
              <a:latin typeface="Helvetica Neue"/>
              <a:ea typeface="Helvetica Neue"/>
              <a:cs typeface="Helvetica Neue"/>
              <a:sym typeface="Helvetica Neue"/>
            </a:endParaRPr>
          </a:p>
        </p:txBody>
      </p:sp>
      <p:sp>
        <p:nvSpPr>
          <p:cNvPr id="404" name="Google Shape;404;p50"/>
          <p:cNvSpPr txBox="1"/>
          <p:nvPr/>
        </p:nvSpPr>
        <p:spPr>
          <a:xfrm>
            <a:off x="289050" y="3127150"/>
            <a:ext cx="8565900" cy="18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Podemos ver que hemos utilizado el objeto socket y este a su vez contiene diversos métodos, entre ellos </a:t>
            </a:r>
            <a:r>
              <a:rPr b="1" lang="en-GB" sz="2000">
                <a:solidFill>
                  <a:schemeClr val="dk1"/>
                </a:solidFill>
                <a:highlight>
                  <a:schemeClr val="lt1"/>
                </a:highlight>
                <a:latin typeface="Helvetica Neue"/>
                <a:ea typeface="Helvetica Neue"/>
                <a:cs typeface="Helvetica Neue"/>
                <a:sym typeface="Helvetica Neue"/>
              </a:rPr>
              <a:t>emit()</a:t>
            </a:r>
            <a:r>
              <a:rPr lang="en-GB" sz="2000">
                <a:solidFill>
                  <a:schemeClr val="dk1"/>
                </a:solidFill>
                <a:highlight>
                  <a:schemeClr val="lt1"/>
                </a:highlight>
                <a:latin typeface="Helvetica Neue Light"/>
                <a:ea typeface="Helvetica Neue Light"/>
                <a:cs typeface="Helvetica Neue Light"/>
                <a:sym typeface="Helvetica Neue Light"/>
              </a:rPr>
              <a:t>. Este nos permite </a:t>
            </a:r>
            <a:r>
              <a:rPr b="1" lang="en-GB" sz="2000">
                <a:solidFill>
                  <a:schemeClr val="dk1"/>
                </a:solidFill>
                <a:highlight>
                  <a:schemeClr val="lt1"/>
                </a:highlight>
                <a:latin typeface="Helvetica Neue"/>
                <a:ea typeface="Helvetica Neue"/>
                <a:cs typeface="Helvetica Neue"/>
                <a:sym typeface="Helvetica Neue"/>
              </a:rPr>
              <a:t>enviar un mensaje del servidor al cliente</a:t>
            </a:r>
            <a:r>
              <a:rPr lang="en-GB" sz="2000">
                <a:solidFill>
                  <a:schemeClr val="dk1"/>
                </a:solidFill>
                <a:highlight>
                  <a:schemeClr val="lt1"/>
                </a:highlight>
                <a:latin typeface="Helvetica Neue Light"/>
                <a:ea typeface="Helvetica Neue Light"/>
                <a:cs typeface="Helvetica Neue Light"/>
                <a:sym typeface="Helvetica Neue Light"/>
              </a:rPr>
              <a:t>. El primer parámetro que recibe es el nombre de nuestro evento y el segundo parámetro es la información que queremos transmitir.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05" name="Google Shape;405;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6" name="Google Shape;406;p50"/>
          <p:cNvPicPr preferRelativeResize="0"/>
          <p:nvPr/>
        </p:nvPicPr>
        <p:blipFill>
          <a:blip r:embed="rId4">
            <a:alphaModFix/>
          </a:blip>
          <a:stretch>
            <a:fillRect/>
          </a:stretch>
        </p:blipFill>
        <p:spPr>
          <a:xfrm>
            <a:off x="412100" y="144337"/>
            <a:ext cx="1780966" cy="944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txBox="1"/>
          <p:nvPr/>
        </p:nvSpPr>
        <p:spPr>
          <a:xfrm>
            <a:off x="416550" y="2594325"/>
            <a:ext cx="3666300" cy="98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Cliente</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'mi mensaje'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alert</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412" name="Google Shape;412;p51"/>
          <p:cNvSpPr txBox="1"/>
          <p:nvPr/>
        </p:nvSpPr>
        <p:spPr>
          <a:xfrm>
            <a:off x="2065300" y="329600"/>
            <a:ext cx="60405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Recepción de datos del </a:t>
            </a:r>
            <a:r>
              <a:rPr i="1" lang="en-GB" sz="2600">
                <a:solidFill>
                  <a:schemeClr val="dk1"/>
                </a:solidFill>
                <a:latin typeface="Anton"/>
                <a:ea typeface="Anton"/>
                <a:cs typeface="Anton"/>
                <a:sym typeface="Anton"/>
              </a:rPr>
              <a:t>servidor </a:t>
            </a:r>
            <a:r>
              <a:rPr i="1" lang="en-GB" sz="2600">
                <a:latin typeface="Anton"/>
                <a:ea typeface="Anton"/>
                <a:cs typeface="Anton"/>
                <a:sym typeface="Anton"/>
              </a:rPr>
              <a:t>(cliente)</a:t>
            </a:r>
            <a:endParaRPr i="1" sz="2600">
              <a:latin typeface="Anton"/>
              <a:ea typeface="Anton"/>
              <a:cs typeface="Anton"/>
              <a:sym typeface="Anton"/>
            </a:endParaRPr>
          </a:p>
        </p:txBody>
      </p:sp>
      <p:sp>
        <p:nvSpPr>
          <p:cNvPr id="413" name="Google Shape;413;p51"/>
          <p:cNvSpPr txBox="1"/>
          <p:nvPr/>
        </p:nvSpPr>
        <p:spPr>
          <a:xfrm>
            <a:off x="416550" y="1088450"/>
            <a:ext cx="8310900" cy="11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Ahora continuando con nuestro evento personalizado. Veamos </a:t>
            </a:r>
            <a:r>
              <a:rPr lang="en-GB" sz="2000">
                <a:solidFill>
                  <a:schemeClr val="dk1"/>
                </a:solidFill>
                <a:highlight>
                  <a:schemeClr val="lt1"/>
                </a:highlight>
                <a:latin typeface="Helvetica Neue Light"/>
                <a:ea typeface="Helvetica Neue Light"/>
                <a:cs typeface="Helvetica Neue Light"/>
                <a:sym typeface="Helvetica Neue Light"/>
              </a:rPr>
              <a:t>cómo</a:t>
            </a:r>
            <a:r>
              <a:rPr lang="en-GB" sz="2000">
                <a:solidFill>
                  <a:schemeClr val="dk1"/>
                </a:solidFill>
                <a:highlight>
                  <a:schemeClr val="lt1"/>
                </a:highlight>
                <a:latin typeface="Helvetica Neue Light"/>
                <a:ea typeface="Helvetica Neue Light"/>
                <a:cs typeface="Helvetica Neue Light"/>
                <a:sym typeface="Helvetica Neue Light"/>
              </a:rPr>
              <a:t> podemos recibir la información en el cliente. En nuestro archivo .js agregamos el siguiente código.</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414" name="Google Shape;414;p51"/>
          <p:cNvSpPr txBox="1"/>
          <p:nvPr/>
        </p:nvSpPr>
        <p:spPr>
          <a:xfrm>
            <a:off x="412100" y="3893500"/>
            <a:ext cx="8565900" cy="7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Vemos que nos imprime un alert con el mensaje que recibimos desde el servidor.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15" name="Google Shape;415;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6" name="Google Shape;416;p51"/>
          <p:cNvPicPr preferRelativeResize="0"/>
          <p:nvPr/>
        </p:nvPicPr>
        <p:blipFill>
          <a:blip r:embed="rId4">
            <a:alphaModFix/>
          </a:blip>
          <a:stretch>
            <a:fillRect/>
          </a:stretch>
        </p:blipFill>
        <p:spPr>
          <a:xfrm>
            <a:off x="412100" y="144337"/>
            <a:ext cx="1780966" cy="944125"/>
          </a:xfrm>
          <a:prstGeom prst="rect">
            <a:avLst/>
          </a:prstGeom>
          <a:noFill/>
          <a:ln>
            <a:noFill/>
          </a:ln>
        </p:spPr>
      </p:pic>
      <p:pic>
        <p:nvPicPr>
          <p:cNvPr id="417" name="Google Shape;417;p51"/>
          <p:cNvPicPr preferRelativeResize="0"/>
          <p:nvPr/>
        </p:nvPicPr>
        <p:blipFill rotWithShape="1">
          <a:blip r:embed="rId5">
            <a:alphaModFix/>
          </a:blip>
          <a:srcRect b="0" l="53733" r="0" t="0"/>
          <a:stretch/>
        </p:blipFill>
        <p:spPr>
          <a:xfrm>
            <a:off x="4230300" y="2390400"/>
            <a:ext cx="3168825" cy="1393050"/>
          </a:xfrm>
          <a:prstGeom prst="rect">
            <a:avLst/>
          </a:prstGeom>
          <a:noFill/>
          <a:ln>
            <a:noFill/>
          </a:ln>
        </p:spPr>
      </p:pic>
      <p:pic>
        <p:nvPicPr>
          <p:cNvPr id="418" name="Google Shape;418;p51"/>
          <p:cNvPicPr preferRelativeResize="0"/>
          <p:nvPr/>
        </p:nvPicPr>
        <p:blipFill>
          <a:blip r:embed="rId6">
            <a:alphaModFix/>
          </a:blip>
          <a:stretch>
            <a:fillRect/>
          </a:stretch>
        </p:blipFill>
        <p:spPr>
          <a:xfrm>
            <a:off x="4131525" y="2278623"/>
            <a:ext cx="4626399" cy="158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3154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Websocket</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2103350" y="1283559"/>
            <a:ext cx="4937300" cy="2730225"/>
          </a:xfrm>
          <a:prstGeom prst="rect">
            <a:avLst/>
          </a:prstGeom>
          <a:noFill/>
          <a:ln>
            <a:noFill/>
          </a:ln>
        </p:spPr>
      </p:pic>
      <p:sp>
        <p:nvSpPr>
          <p:cNvPr id="99" name="Google Shape;99;p16"/>
          <p:cNvSpPr txBox="1"/>
          <p:nvPr/>
        </p:nvSpPr>
        <p:spPr>
          <a:xfrm>
            <a:off x="67150" y="4673475"/>
            <a:ext cx="131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Ionos</a:t>
            </a:r>
            <a:endParaRPr i="1" sz="1200">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nvSpPr>
        <p:spPr>
          <a:xfrm>
            <a:off x="297400" y="2807113"/>
            <a:ext cx="8608200" cy="118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6A9955"/>
                </a:solidFill>
                <a:highlight>
                  <a:srgbClr val="1E1E1E"/>
                </a:highlight>
                <a:latin typeface="Courier New"/>
                <a:ea typeface="Courier New"/>
                <a:cs typeface="Courier New"/>
                <a:sym typeface="Courier New"/>
              </a:rPr>
              <a:t>// Cliente</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'mi mensaje'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alert</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'notificacion'</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'Mensaje recibido exitosamente'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424" name="Google Shape;424;p52"/>
          <p:cNvSpPr txBox="1"/>
          <p:nvPr/>
        </p:nvSpPr>
        <p:spPr>
          <a:xfrm>
            <a:off x="2065300" y="329600"/>
            <a:ext cx="58569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Envío de </a:t>
            </a:r>
            <a:r>
              <a:rPr i="1" lang="en-GB" sz="2600">
                <a:latin typeface="Anton"/>
                <a:ea typeface="Anton"/>
                <a:cs typeface="Anton"/>
                <a:sym typeface="Anton"/>
              </a:rPr>
              <a:t>datos al servidor (cliente)</a:t>
            </a:r>
            <a:endParaRPr i="1" sz="2600">
              <a:latin typeface="Anton"/>
              <a:ea typeface="Anton"/>
              <a:cs typeface="Anton"/>
              <a:sym typeface="Anton"/>
            </a:endParaRPr>
          </a:p>
        </p:txBody>
      </p:sp>
      <p:sp>
        <p:nvSpPr>
          <p:cNvPr id="425" name="Google Shape;425;p52"/>
          <p:cNvSpPr txBox="1"/>
          <p:nvPr/>
        </p:nvSpPr>
        <p:spPr>
          <a:xfrm>
            <a:off x="416550" y="1088450"/>
            <a:ext cx="8310900" cy="15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T</a:t>
            </a:r>
            <a:r>
              <a:rPr lang="en-GB" sz="2000">
                <a:solidFill>
                  <a:schemeClr val="dk1"/>
                </a:solidFill>
                <a:highlight>
                  <a:schemeClr val="lt1"/>
                </a:highlight>
                <a:latin typeface="Helvetica Neue Light"/>
                <a:ea typeface="Helvetica Neue Light"/>
                <a:cs typeface="Helvetica Neue Light"/>
                <a:sym typeface="Helvetica Neue Light"/>
              </a:rPr>
              <a:t>ambién podemos </a:t>
            </a:r>
            <a:r>
              <a:rPr b="1" lang="en-GB" sz="2000">
                <a:solidFill>
                  <a:schemeClr val="dk1"/>
                </a:solidFill>
                <a:highlight>
                  <a:schemeClr val="lt1"/>
                </a:highlight>
                <a:latin typeface="Helvetica Neue"/>
                <a:ea typeface="Helvetica Neue"/>
                <a:cs typeface="Helvetica Neue"/>
                <a:sym typeface="Helvetica Neue"/>
              </a:rPr>
              <a:t>enviar información del cliente al servidor</a:t>
            </a:r>
            <a:r>
              <a:rPr lang="en-GB" sz="2000">
                <a:solidFill>
                  <a:schemeClr val="dk1"/>
                </a:solidFill>
                <a:highlight>
                  <a:schemeClr val="lt1"/>
                </a:highlight>
                <a:latin typeface="Helvetica Neue Light"/>
                <a:ea typeface="Helvetica Neue Light"/>
                <a:cs typeface="Helvetica Neue Light"/>
                <a:sym typeface="Helvetica Neue Light"/>
              </a:rPr>
              <a:t> de forma bastante similar. Por ejemplo, supongamos que después de imprimir el alert queremos enviar un mensaje al servidor que notifique que el mensaje fue recibido con éxito.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26" name="Google Shape;42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7" name="Google Shape;427;p52"/>
          <p:cNvPicPr preferRelativeResize="0"/>
          <p:nvPr/>
        </p:nvPicPr>
        <p:blipFill>
          <a:blip r:embed="rId4">
            <a:alphaModFix/>
          </a:blip>
          <a:stretch>
            <a:fillRect/>
          </a:stretch>
        </p:blipFill>
        <p:spPr>
          <a:xfrm>
            <a:off x="412100" y="144337"/>
            <a:ext cx="1780966" cy="944125"/>
          </a:xfrm>
          <a:prstGeom prst="rect">
            <a:avLst/>
          </a:prstGeom>
          <a:noFill/>
          <a:ln>
            <a:noFill/>
          </a:ln>
        </p:spPr>
      </p:pic>
      <p:sp>
        <p:nvSpPr>
          <p:cNvPr id="428" name="Google Shape;428;p52"/>
          <p:cNvSpPr txBox="1"/>
          <p:nvPr/>
        </p:nvSpPr>
        <p:spPr>
          <a:xfrm>
            <a:off x="446050" y="4146575"/>
            <a:ext cx="8310900" cy="7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Podemos ver que después del alert estamos emitiendo de la misma forma que lo hacíamos en el servidor.</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nvSpPr>
        <p:spPr>
          <a:xfrm>
            <a:off x="1633500" y="2070275"/>
            <a:ext cx="4977900" cy="98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Servidor</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'notificacion'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434" name="Google Shape;434;p53"/>
          <p:cNvSpPr txBox="1"/>
          <p:nvPr/>
        </p:nvSpPr>
        <p:spPr>
          <a:xfrm>
            <a:off x="2065300" y="329600"/>
            <a:ext cx="60009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Recepción de datos del cliente (servidor)</a:t>
            </a:r>
            <a:endParaRPr i="1" sz="2600">
              <a:latin typeface="Anton"/>
              <a:ea typeface="Anton"/>
              <a:cs typeface="Anton"/>
              <a:sym typeface="Anton"/>
            </a:endParaRPr>
          </a:p>
        </p:txBody>
      </p:sp>
      <p:sp>
        <p:nvSpPr>
          <p:cNvPr id="435" name="Google Shape;435;p53"/>
          <p:cNvSpPr txBox="1"/>
          <p:nvPr/>
        </p:nvSpPr>
        <p:spPr>
          <a:xfrm>
            <a:off x="416550" y="1317050"/>
            <a:ext cx="8310900" cy="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recibirlo en el cliente sería de la siguiente forma:</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36" name="Google Shape;436;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7" name="Google Shape;437;p53"/>
          <p:cNvPicPr preferRelativeResize="0"/>
          <p:nvPr/>
        </p:nvPicPr>
        <p:blipFill>
          <a:blip r:embed="rId4">
            <a:alphaModFix/>
          </a:blip>
          <a:stretch>
            <a:fillRect/>
          </a:stretch>
        </p:blipFill>
        <p:spPr>
          <a:xfrm>
            <a:off x="412100" y="144337"/>
            <a:ext cx="1780966" cy="944125"/>
          </a:xfrm>
          <a:prstGeom prst="rect">
            <a:avLst/>
          </a:prstGeom>
          <a:noFill/>
          <a:ln>
            <a:noFill/>
          </a:ln>
        </p:spPr>
      </p:pic>
      <p:sp>
        <p:nvSpPr>
          <p:cNvPr id="438" name="Google Shape;438;p53"/>
          <p:cNvSpPr txBox="1"/>
          <p:nvPr/>
        </p:nvSpPr>
        <p:spPr>
          <a:xfrm>
            <a:off x="416550" y="3509925"/>
            <a:ext cx="8310900" cy="4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En la consola del servidor se mostrará el mensaje recibido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39" name="Google Shape;439;p53"/>
          <p:cNvPicPr preferRelativeResize="0"/>
          <p:nvPr/>
        </p:nvPicPr>
        <p:blipFill>
          <a:blip r:embed="rId5">
            <a:alphaModFix/>
          </a:blip>
          <a:stretch>
            <a:fillRect/>
          </a:stretch>
        </p:blipFill>
        <p:spPr>
          <a:xfrm>
            <a:off x="2356725" y="4037300"/>
            <a:ext cx="3048000" cy="447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nvSpPr>
        <p:spPr>
          <a:xfrm>
            <a:off x="1989100" y="338750"/>
            <a:ext cx="5898600" cy="10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Envío de datos a todos los clientes conectados (</a:t>
            </a:r>
            <a:r>
              <a:rPr i="1" lang="en-GB" sz="2600">
                <a:solidFill>
                  <a:schemeClr val="dk1"/>
                </a:solidFill>
                <a:latin typeface="Anton"/>
                <a:ea typeface="Anton"/>
                <a:cs typeface="Anton"/>
                <a:sym typeface="Anton"/>
              </a:rPr>
              <a:t>servidor</a:t>
            </a:r>
            <a:r>
              <a:rPr i="1" lang="en-GB" sz="2600">
                <a:latin typeface="Anton"/>
                <a:ea typeface="Anton"/>
                <a:cs typeface="Anton"/>
                <a:sym typeface="Anton"/>
              </a:rPr>
              <a:t>)</a:t>
            </a:r>
            <a:endParaRPr i="1" sz="2600">
              <a:latin typeface="Anton"/>
              <a:ea typeface="Anton"/>
              <a:cs typeface="Anton"/>
              <a:sym typeface="Anton"/>
            </a:endParaRPr>
          </a:p>
        </p:txBody>
      </p:sp>
      <p:sp>
        <p:nvSpPr>
          <p:cNvPr id="445" name="Google Shape;445;p54"/>
          <p:cNvSpPr txBox="1"/>
          <p:nvPr/>
        </p:nvSpPr>
        <p:spPr>
          <a:xfrm>
            <a:off x="289050" y="4215300"/>
            <a:ext cx="85659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Utilizando el método </a:t>
            </a:r>
            <a:r>
              <a:rPr b="1" lang="en-GB" sz="2000">
                <a:solidFill>
                  <a:schemeClr val="dk1"/>
                </a:solidFill>
                <a:highlight>
                  <a:schemeClr val="lt1"/>
                </a:highlight>
                <a:latin typeface="Helvetica Neue"/>
                <a:ea typeface="Helvetica Neue"/>
                <a:cs typeface="Helvetica Neue"/>
                <a:sym typeface="Helvetica Neue"/>
              </a:rPr>
              <a:t>io.sockets.emit</a:t>
            </a:r>
            <a:r>
              <a:rPr lang="en-GB" sz="2000">
                <a:solidFill>
                  <a:schemeClr val="dk1"/>
                </a:solidFill>
                <a:highlight>
                  <a:schemeClr val="lt1"/>
                </a:highlight>
                <a:latin typeface="Helvetica Neue Light"/>
                <a:ea typeface="Helvetica Neue Light"/>
                <a:cs typeface="Helvetica Neue Light"/>
                <a:sym typeface="Helvetica Neue Light"/>
              </a:rPr>
              <a:t> enviamos un mensaje global a todos los clientes conectados al canal de Websocket</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46" name="Google Shape;446;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7" name="Google Shape;447;p54"/>
          <p:cNvPicPr preferRelativeResize="0"/>
          <p:nvPr/>
        </p:nvPicPr>
        <p:blipFill>
          <a:blip r:embed="rId4">
            <a:alphaModFix/>
          </a:blip>
          <a:stretch>
            <a:fillRect/>
          </a:stretch>
        </p:blipFill>
        <p:spPr>
          <a:xfrm>
            <a:off x="688800" y="56975"/>
            <a:ext cx="1574050" cy="1315575"/>
          </a:xfrm>
          <a:prstGeom prst="rect">
            <a:avLst/>
          </a:prstGeom>
          <a:noFill/>
          <a:ln>
            <a:noFill/>
          </a:ln>
        </p:spPr>
      </p:pic>
      <p:grpSp>
        <p:nvGrpSpPr>
          <p:cNvPr id="448" name="Google Shape;448;p54"/>
          <p:cNvGrpSpPr/>
          <p:nvPr/>
        </p:nvGrpSpPr>
        <p:grpSpPr>
          <a:xfrm>
            <a:off x="688800" y="1577113"/>
            <a:ext cx="7876200" cy="2586000"/>
            <a:chOff x="688800" y="1577113"/>
            <a:chExt cx="7876200" cy="2586000"/>
          </a:xfrm>
        </p:grpSpPr>
        <p:sp>
          <p:nvSpPr>
            <p:cNvPr id="449" name="Google Shape;449;p54"/>
            <p:cNvSpPr txBox="1"/>
            <p:nvPr/>
          </p:nvSpPr>
          <p:spPr>
            <a:xfrm>
              <a:off x="688800" y="1577113"/>
              <a:ext cx="7876200" cy="2586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'¡Nuevo cliente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 Envio los mensajes al cliente que se conectó*/</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'mensajes'</a:t>
              </a: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mensajes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6A9955"/>
                  </a:solidFill>
                  <a:highlight>
                    <a:srgbClr val="1E1E1E"/>
                  </a:highlight>
                  <a:latin typeface="Courier New"/>
                  <a:ea typeface="Courier New"/>
                  <a:cs typeface="Courier New"/>
                  <a:sym typeface="Courier New"/>
                </a:rPr>
                <a:t>/*Escucho los mensajes enviados por el cliente y se los propago a todos*/</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=&gt;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mensajes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push</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socketid:</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'mensajes'</a:t>
              </a: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mensajes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450" name="Google Shape;450;p54"/>
            <p:cNvSpPr/>
            <p:nvPr/>
          </p:nvSpPr>
          <p:spPr>
            <a:xfrm>
              <a:off x="1450400" y="3478250"/>
              <a:ext cx="41094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CON WEBSOCKET</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p:txBody>
      </p:sp>
      <p:pic>
        <p:nvPicPr>
          <p:cNvPr id="456" name="Google Shape;45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7" name="Google Shape;457;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3" name="Google Shape;463;p5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64" name="Google Shape;464;p56"/>
          <p:cNvSpPr txBox="1"/>
          <p:nvPr/>
        </p:nvSpPr>
        <p:spPr>
          <a:xfrm>
            <a:off x="241725" y="214875"/>
            <a:ext cx="523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Anton"/>
                <a:ea typeface="Anton"/>
                <a:cs typeface="Anton"/>
                <a:sym typeface="Anton"/>
              </a:rPr>
              <a:t>SERVIDOR CON WEBSOCKET - 1</a:t>
            </a:r>
            <a:endParaRPr sz="3000"/>
          </a:p>
        </p:txBody>
      </p:sp>
      <p:sp>
        <p:nvSpPr>
          <p:cNvPr id="465" name="Google Shape;465;p56"/>
          <p:cNvSpPr txBox="1"/>
          <p:nvPr/>
        </p:nvSpPr>
        <p:spPr>
          <a:xfrm>
            <a:off x="442500" y="1168375"/>
            <a:ext cx="8259000" cy="312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AutoNum type="arabicParenR"/>
            </a:pPr>
            <a:r>
              <a:rPr lang="en-GB" sz="1800">
                <a:solidFill>
                  <a:schemeClr val="dk1"/>
                </a:solidFill>
                <a:highlight>
                  <a:schemeClr val="lt1"/>
                </a:highlight>
                <a:latin typeface="Helvetica Neue Light"/>
                <a:ea typeface="Helvetica Neue Light"/>
                <a:cs typeface="Helvetica Neue Light"/>
                <a:sym typeface="Helvetica Neue Light"/>
              </a:rPr>
              <a:t>Desarrollar un servidor basado en express que tenga integrado Websocket. Con cada conexión de cliente, el servidor debe emitir por consola en mensaje: '¡Nuevo cliente conectado!'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1" name="Google Shape;471;p5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2" name="Google Shape;472;p57"/>
          <p:cNvSpPr txBox="1"/>
          <p:nvPr/>
        </p:nvSpPr>
        <p:spPr>
          <a:xfrm>
            <a:off x="241725" y="214875"/>
            <a:ext cx="523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Anton"/>
                <a:ea typeface="Anton"/>
                <a:cs typeface="Anton"/>
                <a:sym typeface="Anton"/>
              </a:rPr>
              <a:t>SERVIDOR CON WEBSOCKET - 2</a:t>
            </a:r>
            <a:endParaRPr sz="3000"/>
          </a:p>
        </p:txBody>
      </p:sp>
      <p:sp>
        <p:nvSpPr>
          <p:cNvPr id="473" name="Google Shape;473;p57"/>
          <p:cNvSpPr txBox="1"/>
          <p:nvPr/>
        </p:nvSpPr>
        <p:spPr>
          <a:xfrm>
            <a:off x="442500" y="1168375"/>
            <a:ext cx="8259000" cy="312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AutoNum type="arabicParenR" startAt="2"/>
            </a:pPr>
            <a:r>
              <a:rPr lang="en-GB" sz="1800">
                <a:solidFill>
                  <a:schemeClr val="dk1"/>
                </a:solidFill>
                <a:highlight>
                  <a:schemeClr val="lt1"/>
                </a:highlight>
                <a:latin typeface="Helvetica Neue Light"/>
                <a:ea typeface="Helvetica Neue Light"/>
                <a:cs typeface="Helvetica Neue Light"/>
                <a:sym typeface="Helvetica Neue Light"/>
              </a:rPr>
              <a:t>Sobre la estructura anteriormente creada, agregar en la vista de cliente un elemento de entrada de texto donde al introducir texto, el mensaje se vea reflejado en todos los clientes conectados en un párrafo por debajo del input.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El texto debe ser enviado caracter a caracter y debe reemplazar el mensaje previo.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10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9" name="Google Shape;479;p5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80" name="Google Shape;480;p58"/>
          <p:cNvSpPr txBox="1"/>
          <p:nvPr/>
        </p:nvSpPr>
        <p:spPr>
          <a:xfrm>
            <a:off x="241725" y="214875"/>
            <a:ext cx="523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Anton"/>
                <a:ea typeface="Anton"/>
                <a:cs typeface="Anton"/>
                <a:sym typeface="Anton"/>
              </a:rPr>
              <a:t>SERVIDOR CON WEBSOCKET - 3</a:t>
            </a:r>
            <a:endParaRPr sz="3000"/>
          </a:p>
        </p:txBody>
      </p:sp>
      <p:sp>
        <p:nvSpPr>
          <p:cNvPr id="481" name="Google Shape;481;p58"/>
          <p:cNvSpPr txBox="1"/>
          <p:nvPr/>
        </p:nvSpPr>
        <p:spPr>
          <a:xfrm>
            <a:off x="442500" y="863575"/>
            <a:ext cx="8528400" cy="312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AutoNum type="arabicParenR" startAt="3"/>
            </a:pPr>
            <a:r>
              <a:rPr lang="en-GB" sz="1800">
                <a:solidFill>
                  <a:schemeClr val="dk1"/>
                </a:solidFill>
                <a:highlight>
                  <a:schemeClr val="lt1"/>
                </a:highlight>
                <a:latin typeface="Helvetica Neue Light"/>
                <a:ea typeface="Helvetica Neue Light"/>
                <a:cs typeface="Helvetica Neue Light"/>
                <a:sym typeface="Helvetica Neue Light"/>
              </a:rPr>
              <a:t>Basado en el ejercicio que venimos realizando, ahora los mensajes enviados por los clientes deberán ser almacenados en el servidor y reflejados por debajo del elemento de entrada de texto cada vez que el usuario haga un envío. La estructura de almacenamiento será un array de objetos, donde cada objeto tendrá la siguiente estructura: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1300">
                <a:solidFill>
                  <a:schemeClr val="dk1"/>
                </a:solidFill>
                <a:highlight>
                  <a:schemeClr val="lt1"/>
                </a:highlight>
                <a:latin typeface="Courier New"/>
                <a:ea typeface="Courier New"/>
                <a:cs typeface="Courier New"/>
                <a:sym typeface="Courier New"/>
              </a:rPr>
              <a:t>{ socketid: (el socket.id del que envió el mensaje), mensaje: (texto enviado)}</a:t>
            </a:r>
            <a:endParaRPr sz="1300">
              <a:solidFill>
                <a:schemeClr val="dk1"/>
              </a:solidFill>
              <a:highlight>
                <a:schemeClr val="lt1"/>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300">
              <a:solidFill>
                <a:schemeClr val="dk1"/>
              </a:solidFill>
              <a:highlight>
                <a:schemeClr val="lt1"/>
              </a:highlight>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Cada cliente que se conecte recibirá la lista de mensajes completa.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Modificar el elemento de entrada en el cliente para que disponga de un botón de envío de mensaje.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Cada mensaje de cliente se representará en un renglón aparte, anteponiendo el socket id.</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i="1" lang="en-GB" sz="1700">
                <a:solidFill>
                  <a:schemeClr val="dk1"/>
                </a:solidFill>
                <a:highlight>
                  <a:schemeClr val="lt1"/>
                </a:highlight>
                <a:latin typeface="Helvetica Neue Light"/>
                <a:ea typeface="Helvetica Neue Light"/>
                <a:cs typeface="Helvetica Neue Light"/>
                <a:sym typeface="Helvetica Neue Light"/>
              </a:rPr>
              <a:t>Tiempo: 15 minutos</a:t>
            </a:r>
            <a:endParaRPr i="1" sz="17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7" name="Google Shape;487;p59"/>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488" name="Google Shape;488;p59"/>
          <p:cNvPicPr preferRelativeResize="0"/>
          <p:nvPr/>
        </p:nvPicPr>
        <p:blipFill>
          <a:blip r:embed="rId5">
            <a:alphaModFix/>
          </a:blip>
          <a:stretch>
            <a:fillRect/>
          </a:stretch>
        </p:blipFill>
        <p:spPr>
          <a:xfrm>
            <a:off x="286675" y="792250"/>
            <a:ext cx="8206293" cy="37149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94" name="Google Shape;494;p6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6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00" name="Google Shape;500;p6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-Websocket</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-Socket.IO</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329250" y="1819625"/>
            <a:ext cx="8485500" cy="2792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protocolo de red basado en TCP </a:t>
            </a:r>
            <a:r>
              <a:rPr lang="en-GB" sz="2000">
                <a:solidFill>
                  <a:schemeClr val="dk1"/>
                </a:solidFill>
                <a:highlight>
                  <a:srgbClr val="FFFFFF"/>
                </a:highlight>
                <a:latin typeface="Helvetica Neue Light"/>
                <a:ea typeface="Helvetica Neue Light"/>
                <a:cs typeface="Helvetica Neue Light"/>
                <a:sym typeface="Helvetica Neue Light"/>
              </a:rPr>
              <a:t>que establece cómo deben intercambiarse datos entre redes.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Es un protocolo fiable y eficiente, utilizado por prácticamente todos los clientes.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protocolo TCP</a:t>
            </a:r>
            <a:r>
              <a:rPr b="1" lang="en-GB" sz="2000">
                <a:solidFill>
                  <a:schemeClr val="dk1"/>
                </a:solidFill>
                <a:highlight>
                  <a:srgbClr val="FFFFFF"/>
                </a:highlight>
                <a:latin typeface="Helvetica Neue"/>
                <a:ea typeface="Helvetica Neue"/>
                <a:cs typeface="Helvetica Neue"/>
                <a:sym typeface="Helvetica Neue"/>
              </a:rPr>
              <a:t> establece conexiones entre</a:t>
            </a:r>
            <a:r>
              <a:rPr lang="en-GB" sz="2000">
                <a:solidFill>
                  <a:schemeClr val="dk1"/>
                </a:solidFill>
                <a:highlight>
                  <a:srgbClr val="FFFFFF"/>
                </a:highlight>
                <a:latin typeface="Helvetica Neue Light"/>
                <a:ea typeface="Helvetica Neue Light"/>
                <a:cs typeface="Helvetica Neue Light"/>
                <a:sym typeface="Helvetica Neue Light"/>
              </a:rPr>
              <a:t> dos </a:t>
            </a:r>
            <a:r>
              <a:rPr b="1" lang="en-GB" sz="2000">
                <a:solidFill>
                  <a:schemeClr val="dk1"/>
                </a:solidFill>
                <a:highlight>
                  <a:srgbClr val="FFFFFF"/>
                </a:highlight>
                <a:latin typeface="Helvetica Neue"/>
                <a:ea typeface="Helvetica Neue"/>
                <a:cs typeface="Helvetica Neue"/>
                <a:sym typeface="Helvetica Neue"/>
              </a:rPr>
              <a:t>puntos finales</a:t>
            </a:r>
            <a:r>
              <a:rPr lang="en-GB" sz="2000">
                <a:solidFill>
                  <a:schemeClr val="dk1"/>
                </a:solidFill>
                <a:highlight>
                  <a:srgbClr val="FFFFFF"/>
                </a:highlight>
                <a:latin typeface="Helvetica Neue Light"/>
                <a:ea typeface="Helvetica Neue Light"/>
                <a:cs typeface="Helvetica Neue Light"/>
                <a:sym typeface="Helvetica Neue Light"/>
              </a:rPr>
              <a:t> de comunicación, </a:t>
            </a:r>
            <a:r>
              <a:rPr b="1" lang="en-GB" sz="2000">
                <a:solidFill>
                  <a:schemeClr val="dk1"/>
                </a:solidFill>
                <a:highlight>
                  <a:srgbClr val="FFFFFF"/>
                </a:highlight>
                <a:latin typeface="Helvetica Neue"/>
                <a:ea typeface="Helvetica Neue"/>
                <a:cs typeface="Helvetica Neue"/>
                <a:sym typeface="Helvetica Neue"/>
              </a:rPr>
              <a:t>llamados sockets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De esta manera, el </a:t>
            </a:r>
            <a:r>
              <a:rPr b="1" lang="en-GB" sz="2000">
                <a:solidFill>
                  <a:schemeClr val="dk1"/>
                </a:solidFill>
                <a:highlight>
                  <a:srgbClr val="FFFFFF"/>
                </a:highlight>
                <a:latin typeface="Helvetica Neue"/>
                <a:ea typeface="Helvetica Neue"/>
                <a:cs typeface="Helvetica Neue"/>
                <a:sym typeface="Helvetica Neue"/>
              </a:rPr>
              <a:t>intercambio </a:t>
            </a:r>
            <a:r>
              <a:rPr lang="en-GB" sz="2000">
                <a:solidFill>
                  <a:schemeClr val="dk1"/>
                </a:solidFill>
                <a:highlight>
                  <a:srgbClr val="FFFFFF"/>
                </a:highlight>
                <a:latin typeface="Helvetica Neue Light"/>
                <a:ea typeface="Helvetica Neue Light"/>
                <a:cs typeface="Helvetica Neue Light"/>
                <a:sym typeface="Helvetica Neue Light"/>
              </a:rPr>
              <a:t>de datos puede producirse en las </a:t>
            </a:r>
            <a:r>
              <a:rPr b="1" lang="en-GB" sz="2000">
                <a:solidFill>
                  <a:schemeClr val="dk1"/>
                </a:solidFill>
                <a:highlight>
                  <a:srgbClr val="FFFFFF"/>
                </a:highlight>
                <a:latin typeface="Helvetica Neue"/>
                <a:ea typeface="Helvetica Neue"/>
                <a:cs typeface="Helvetica Neue"/>
                <a:sym typeface="Helvetica Neue"/>
              </a:rPr>
              <a:t>dos direcciones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05" name="Google Shape;105;p17"/>
          <p:cNvSpPr txBox="1"/>
          <p:nvPr/>
        </p:nvSpPr>
        <p:spPr>
          <a:xfrm>
            <a:off x="2193075" y="393875"/>
            <a:ext cx="51435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a:t>
            </a:r>
            <a:r>
              <a:rPr i="1" lang="en-GB" sz="3600">
                <a:latin typeface="Anton"/>
                <a:ea typeface="Anton"/>
                <a:cs typeface="Anton"/>
                <a:sym typeface="Anton"/>
              </a:rPr>
              <a:t>Websocket</a:t>
            </a:r>
            <a:r>
              <a:rPr i="1" lang="en-GB" sz="3600">
                <a:latin typeface="Anton"/>
                <a:ea typeface="Anton"/>
                <a:cs typeface="Anton"/>
                <a:sym typeface="Anton"/>
              </a:rPr>
              <a:t>?</a:t>
            </a:r>
            <a:endParaRPr i="1" sz="3600">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7" name="Google Shape;107;p17"/>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08" name="Google Shape;108;p17"/>
          <p:cNvPicPr preferRelativeResize="0"/>
          <p:nvPr/>
        </p:nvPicPr>
        <p:blipFill>
          <a:blip r:embed="rId5">
            <a:alphaModFix/>
          </a:blip>
          <a:stretch>
            <a:fillRect/>
          </a:stretch>
        </p:blipFill>
        <p:spPr>
          <a:xfrm>
            <a:off x="406800" y="159200"/>
            <a:ext cx="1947000" cy="1353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6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6" name="Google Shape;506;p6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10" name="Shape 510"/>
        <p:cNvGrpSpPr/>
        <p:nvPr/>
      </p:nvGrpSpPr>
      <p:grpSpPr>
        <a:xfrm>
          <a:off x="0" y="0"/>
          <a:ext cx="0" cy="0"/>
          <a:chOff x="0" y="0"/>
          <a:chExt cx="0" cy="0"/>
        </a:xfrm>
      </p:grpSpPr>
      <p:sp>
        <p:nvSpPr>
          <p:cNvPr id="511" name="Google Shape;511;p6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12" name="Google Shape;512;p6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329250" y="1354100"/>
            <a:ext cx="8485500" cy="346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las </a:t>
            </a:r>
            <a:r>
              <a:rPr b="1" lang="en-GB" sz="2000">
                <a:solidFill>
                  <a:schemeClr val="dk1"/>
                </a:solidFill>
                <a:highlight>
                  <a:schemeClr val="lt1"/>
                </a:highlight>
                <a:latin typeface="Helvetica Neue"/>
                <a:ea typeface="Helvetica Neue"/>
                <a:cs typeface="Helvetica Neue"/>
                <a:sym typeface="Helvetica Neue"/>
              </a:rPr>
              <a:t>conexiones bidireccionales</a:t>
            </a:r>
            <a:r>
              <a:rPr lang="en-GB" sz="2000">
                <a:solidFill>
                  <a:schemeClr val="dk1"/>
                </a:solidFill>
                <a:highlight>
                  <a:schemeClr val="lt1"/>
                </a:highlight>
                <a:latin typeface="Helvetica Neue Light"/>
                <a:ea typeface="Helvetica Neue Light"/>
                <a:cs typeface="Helvetica Neue Light"/>
                <a:sym typeface="Helvetica Neue Light"/>
              </a:rPr>
              <a:t>, como las que crea Websocket, se intercambian datos en ambas direcciones al mismo tiempo.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ventaja de usar Websocket es</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acceder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forma más rápida </a:t>
            </a:r>
            <a:r>
              <a:rPr lang="en-GB" sz="2000">
                <a:solidFill>
                  <a:schemeClr val="dk1"/>
                </a:solidFill>
                <a:highlight>
                  <a:srgbClr val="FFFFFF"/>
                </a:highlight>
                <a:latin typeface="Helvetica Neue Light"/>
                <a:ea typeface="Helvetica Neue Light"/>
                <a:cs typeface="Helvetica Neue Light"/>
                <a:sym typeface="Helvetica Neue Light"/>
              </a:rPr>
              <a:t>a los </a:t>
            </a:r>
            <a:r>
              <a:rPr b="1" lang="en-GB" sz="2000">
                <a:solidFill>
                  <a:schemeClr val="dk1"/>
                </a:solidFill>
                <a:highlight>
                  <a:srgbClr val="FFFFFF"/>
                </a:highlight>
                <a:latin typeface="Helvetica Neue"/>
                <a:ea typeface="Helvetica Neue"/>
                <a:cs typeface="Helvetica Neue"/>
                <a:sym typeface="Helvetica Neue"/>
              </a:rPr>
              <a:t>datos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Websocket permite una </a:t>
            </a:r>
            <a:r>
              <a:rPr b="1" lang="en-GB" sz="2000">
                <a:solidFill>
                  <a:schemeClr val="dk1"/>
                </a:solidFill>
                <a:highlight>
                  <a:srgbClr val="FFFFFF"/>
                </a:highlight>
                <a:latin typeface="Helvetica Neue"/>
                <a:ea typeface="Helvetica Neue"/>
                <a:cs typeface="Helvetica Neue"/>
                <a:sym typeface="Helvetica Neue"/>
              </a:rPr>
              <a:t>comunicación directa y en tiempo real</a:t>
            </a:r>
            <a:r>
              <a:rPr lang="en-GB" sz="2000">
                <a:solidFill>
                  <a:schemeClr val="dk1"/>
                </a:solidFill>
                <a:highlight>
                  <a:srgbClr val="FFFFFF"/>
                </a:highlight>
                <a:latin typeface="Helvetica Neue Light"/>
                <a:ea typeface="Helvetica Neue Light"/>
                <a:cs typeface="Helvetica Neue Light"/>
                <a:sym typeface="Helvetica Neue Light"/>
              </a:rPr>
              <a:t> entre una aplicación web y un servidor Websocket.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14" name="Google Shape;114;p18"/>
          <p:cNvSpPr txBox="1"/>
          <p:nvPr/>
        </p:nvSpPr>
        <p:spPr>
          <a:xfrm>
            <a:off x="2009375" y="393875"/>
            <a:ext cx="55584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a:t>
            </a:r>
            <a:r>
              <a:rPr i="1" lang="en-GB" sz="3600">
                <a:latin typeface="Anton"/>
                <a:ea typeface="Anton"/>
                <a:cs typeface="Anton"/>
                <a:sym typeface="Anton"/>
              </a:rPr>
              <a:t>Websocket</a:t>
            </a:r>
            <a:r>
              <a:rPr i="1" lang="en-GB" sz="3600">
                <a:latin typeface="Anton"/>
                <a:ea typeface="Anton"/>
                <a:cs typeface="Anton"/>
                <a:sym typeface="Anton"/>
              </a:rPr>
              <a:t>?</a:t>
            </a:r>
            <a:endParaRPr i="1" sz="3600">
              <a:latin typeface="Anton"/>
              <a:ea typeface="Anton"/>
              <a:cs typeface="Anton"/>
              <a:sym typeface="Anton"/>
            </a:endParaRPr>
          </a:p>
        </p:txBody>
      </p:sp>
      <p:pic>
        <p:nvPicPr>
          <p:cNvPr id="115" name="Google Shape;115;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6" name="Google Shape;116;p18"/>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17" name="Google Shape;117;p18"/>
          <p:cNvPicPr preferRelativeResize="0"/>
          <p:nvPr/>
        </p:nvPicPr>
        <p:blipFill>
          <a:blip r:embed="rId5">
            <a:alphaModFix/>
          </a:blip>
          <a:stretch>
            <a:fillRect/>
          </a:stretch>
        </p:blipFill>
        <p:spPr>
          <a:xfrm>
            <a:off x="2545876" y="3612721"/>
            <a:ext cx="3540250" cy="1321575"/>
          </a:xfrm>
          <a:prstGeom prst="rect">
            <a:avLst/>
          </a:prstGeom>
          <a:noFill/>
          <a:ln>
            <a:noFill/>
          </a:ln>
        </p:spPr>
      </p:pic>
      <p:pic>
        <p:nvPicPr>
          <p:cNvPr id="118" name="Google Shape;118;p18"/>
          <p:cNvPicPr preferRelativeResize="0"/>
          <p:nvPr/>
        </p:nvPicPr>
        <p:blipFill>
          <a:blip r:embed="rId6">
            <a:alphaModFix/>
          </a:blip>
          <a:stretch>
            <a:fillRect/>
          </a:stretch>
        </p:blipFill>
        <p:spPr>
          <a:xfrm>
            <a:off x="463375" y="167575"/>
            <a:ext cx="1731824" cy="106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2753700" y="383325"/>
            <a:ext cx="3110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Esquemas</a:t>
            </a:r>
            <a:endParaRPr i="1" sz="3600">
              <a:latin typeface="Anton"/>
              <a:ea typeface="Anton"/>
              <a:cs typeface="Anton"/>
              <a:sym typeface="Anton"/>
            </a:endParaRPr>
          </a:p>
        </p:txBody>
      </p:sp>
      <p:pic>
        <p:nvPicPr>
          <p:cNvPr id="124" name="Google Shape;124;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5" name="Google Shape;125;p19"/>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26" name="Google Shape;126;p19"/>
          <p:cNvPicPr preferRelativeResize="0"/>
          <p:nvPr/>
        </p:nvPicPr>
        <p:blipFill>
          <a:blip r:embed="rId5">
            <a:alphaModFix/>
          </a:blip>
          <a:stretch>
            <a:fillRect/>
          </a:stretch>
        </p:blipFill>
        <p:spPr>
          <a:xfrm>
            <a:off x="134423" y="65313"/>
            <a:ext cx="2619275" cy="1249200"/>
          </a:xfrm>
          <a:prstGeom prst="rect">
            <a:avLst/>
          </a:prstGeom>
          <a:noFill/>
          <a:ln>
            <a:noFill/>
          </a:ln>
        </p:spPr>
      </p:pic>
      <p:pic>
        <p:nvPicPr>
          <p:cNvPr id="127" name="Google Shape;127;p19"/>
          <p:cNvPicPr preferRelativeResize="0"/>
          <p:nvPr/>
        </p:nvPicPr>
        <p:blipFill>
          <a:blip r:embed="rId6">
            <a:alphaModFix/>
          </a:blip>
          <a:stretch>
            <a:fillRect/>
          </a:stretch>
        </p:blipFill>
        <p:spPr>
          <a:xfrm>
            <a:off x="535350" y="1497736"/>
            <a:ext cx="3410569" cy="2027588"/>
          </a:xfrm>
          <a:prstGeom prst="rect">
            <a:avLst/>
          </a:prstGeom>
          <a:noFill/>
          <a:ln>
            <a:noFill/>
          </a:ln>
        </p:spPr>
      </p:pic>
      <p:pic>
        <p:nvPicPr>
          <p:cNvPr id="128" name="Google Shape;128;p19"/>
          <p:cNvPicPr preferRelativeResize="0"/>
          <p:nvPr/>
        </p:nvPicPr>
        <p:blipFill>
          <a:blip r:embed="rId7">
            <a:alphaModFix/>
          </a:blip>
          <a:stretch>
            <a:fillRect/>
          </a:stretch>
        </p:blipFill>
        <p:spPr>
          <a:xfrm>
            <a:off x="1466275" y="3616675"/>
            <a:ext cx="2109775" cy="1373625"/>
          </a:xfrm>
          <a:prstGeom prst="rect">
            <a:avLst/>
          </a:prstGeom>
          <a:noFill/>
          <a:ln>
            <a:noFill/>
          </a:ln>
        </p:spPr>
      </p:pic>
      <p:pic>
        <p:nvPicPr>
          <p:cNvPr id="129" name="Google Shape;129;p19"/>
          <p:cNvPicPr preferRelativeResize="0"/>
          <p:nvPr/>
        </p:nvPicPr>
        <p:blipFill>
          <a:blip r:embed="rId8">
            <a:alphaModFix/>
          </a:blip>
          <a:stretch>
            <a:fillRect/>
          </a:stretch>
        </p:blipFill>
        <p:spPr>
          <a:xfrm>
            <a:off x="4381675" y="1707863"/>
            <a:ext cx="3985708" cy="2597988"/>
          </a:xfrm>
          <a:prstGeom prst="rect">
            <a:avLst/>
          </a:prstGeom>
          <a:noFill/>
          <a:ln>
            <a:noFill/>
          </a:ln>
        </p:spPr>
      </p:pic>
      <p:pic>
        <p:nvPicPr>
          <p:cNvPr id="130" name="Google Shape;130;p19"/>
          <p:cNvPicPr preferRelativeResize="0"/>
          <p:nvPr/>
        </p:nvPicPr>
        <p:blipFill>
          <a:blip r:embed="rId9">
            <a:alphaModFix/>
          </a:blip>
          <a:stretch>
            <a:fillRect/>
          </a:stretch>
        </p:blipFill>
        <p:spPr>
          <a:xfrm>
            <a:off x="5863925" y="212837"/>
            <a:ext cx="1600100" cy="95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4" name="Shape 134"/>
        <p:cNvGrpSpPr/>
        <p:nvPr/>
      </p:nvGrpSpPr>
      <p:grpSpPr>
        <a:xfrm>
          <a:off x="0" y="0"/>
          <a:ext cx="0" cy="0"/>
          <a:chOff x="0" y="0"/>
          <a:chExt cx="0" cy="0"/>
        </a:xfrm>
      </p:grpSpPr>
      <p:sp>
        <p:nvSpPr>
          <p:cNvPr id="135" name="Google Shape;135;p2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¿Cómo funciona un Websocket?</a:t>
            </a:r>
            <a:endParaRPr i="1" sz="3600">
              <a:solidFill>
                <a:srgbClr val="121212"/>
              </a:solidFill>
              <a:latin typeface="Anton"/>
              <a:ea typeface="Anton"/>
              <a:cs typeface="Anton"/>
              <a:sym typeface="Anton"/>
            </a:endParaRPr>
          </a:p>
        </p:txBody>
      </p:sp>
      <p:pic>
        <p:nvPicPr>
          <p:cNvPr id="136" name="Google Shape;136;p2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40" name="Shape 140"/>
        <p:cNvGrpSpPr/>
        <p:nvPr/>
      </p:nvGrpSpPr>
      <p:grpSpPr>
        <a:xfrm>
          <a:off x="0" y="0"/>
          <a:ext cx="0" cy="0"/>
          <a:chOff x="0" y="0"/>
          <a:chExt cx="0" cy="0"/>
        </a:xfrm>
      </p:grpSpPr>
      <p:sp>
        <p:nvSpPr>
          <p:cNvPr id="141" name="Google Shape;141;p21"/>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142" name="Google Shape;142;p21"/>
          <p:cNvSpPr txBox="1"/>
          <p:nvPr/>
        </p:nvSpPr>
        <p:spPr>
          <a:xfrm>
            <a:off x="567225" y="275875"/>
            <a:ext cx="81873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se accede a una página web sin </a:t>
            </a:r>
            <a:r>
              <a:rPr i="1" lang="en-GB" sz="4000">
                <a:latin typeface="Anton"/>
                <a:ea typeface="Anton"/>
                <a:cs typeface="Anton"/>
                <a:sym typeface="Anton"/>
              </a:rPr>
              <a:t>Websocket</a:t>
            </a:r>
            <a:r>
              <a:rPr i="1" lang="en-GB" sz="4000">
                <a:latin typeface="Anton"/>
                <a:ea typeface="Anton"/>
                <a:cs typeface="Anton"/>
                <a:sym typeface="Anton"/>
              </a:rPr>
              <a:t>?</a:t>
            </a:r>
            <a:endParaRPr i="1" sz="4000">
              <a:latin typeface="Anton"/>
              <a:ea typeface="Anton"/>
              <a:cs typeface="Anton"/>
              <a:sym typeface="Anton"/>
            </a:endParaRPr>
          </a:p>
        </p:txBody>
      </p:sp>
      <p:pic>
        <p:nvPicPr>
          <p:cNvPr id="143" name="Google Shape;143;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44" name="Google Shape;144;p21"/>
          <p:cNvSpPr txBox="1"/>
          <p:nvPr/>
        </p:nvSpPr>
        <p:spPr>
          <a:xfrm>
            <a:off x="333150" y="1468650"/>
            <a:ext cx="8254800" cy="3525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La transmisión de páginas web en Internet suele realizarse mediante una </a:t>
            </a:r>
            <a:r>
              <a:rPr b="1" lang="en-GB" sz="1800">
                <a:solidFill>
                  <a:schemeClr val="dk1"/>
                </a:solidFill>
                <a:latin typeface="Helvetica Neue"/>
                <a:ea typeface="Helvetica Neue"/>
                <a:cs typeface="Helvetica Neue"/>
                <a:sym typeface="Helvetica Neue"/>
              </a:rPr>
              <a:t>conexión HTTP</a:t>
            </a:r>
            <a:r>
              <a:rPr lang="en-GB" sz="1800">
                <a:solidFill>
                  <a:schemeClr val="dk1"/>
                </a:solidFill>
                <a:latin typeface="Helvetica Neue Light"/>
                <a:ea typeface="Helvetica Neue Light"/>
                <a:cs typeface="Helvetica Neue Light"/>
                <a:sym typeface="Helvetica Neue Light"/>
              </a:rPr>
              <a:t>. Este protocolo sirve para transmitir datos y hace posible la carga de las páginas web en el navegador. Para lograrlo el </a:t>
            </a:r>
            <a:r>
              <a:rPr b="1" lang="en-GB" sz="1800">
                <a:solidFill>
                  <a:schemeClr val="dk1"/>
                </a:solidFill>
                <a:latin typeface="Helvetica Neue"/>
                <a:ea typeface="Helvetica Neue"/>
                <a:cs typeface="Helvetica Neue"/>
                <a:sym typeface="Helvetica Neue"/>
              </a:rPr>
              <a:t>cliente</a:t>
            </a:r>
            <a:r>
              <a:rPr lang="en-GB" sz="1800">
                <a:solidFill>
                  <a:schemeClr val="dk1"/>
                </a:solidFill>
                <a:latin typeface="Helvetica Neue Light"/>
                <a:ea typeface="Helvetica Neue Light"/>
                <a:cs typeface="Helvetica Neue Light"/>
                <a:sym typeface="Helvetica Neue Light"/>
              </a:rPr>
              <a:t> envía, con cada acción del usuario, una </a:t>
            </a:r>
            <a:r>
              <a:rPr b="1" lang="en-GB" sz="1800">
                <a:solidFill>
                  <a:schemeClr val="dk1"/>
                </a:solidFill>
                <a:latin typeface="Helvetica Neue"/>
                <a:ea typeface="Helvetica Neue"/>
                <a:cs typeface="Helvetica Neue"/>
                <a:sym typeface="Helvetica Neue"/>
              </a:rPr>
              <a:t>solicitud </a:t>
            </a:r>
            <a:r>
              <a:rPr lang="en-GB" sz="1800">
                <a:solidFill>
                  <a:schemeClr val="dk1"/>
                </a:solidFill>
                <a:latin typeface="Helvetica Neue Light"/>
                <a:ea typeface="Helvetica Neue Light"/>
                <a:cs typeface="Helvetica Neue Light"/>
                <a:sym typeface="Helvetica Neue Light"/>
              </a:rPr>
              <a:t>al </a:t>
            </a:r>
            <a:r>
              <a:rPr b="1" lang="en-GB" sz="1800">
                <a:solidFill>
                  <a:schemeClr val="dk1"/>
                </a:solidFill>
                <a:latin typeface="Helvetica Neue"/>
                <a:ea typeface="Helvetica Neue"/>
                <a:cs typeface="Helvetica Neue"/>
                <a:sym typeface="Helvetica Neue"/>
              </a:rPr>
              <a:t>servidor</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Una vez enviada la solicitud, el servidor puede responder y mostrar el contenido solicitado. Se trata de un </a:t>
            </a:r>
            <a:r>
              <a:rPr b="1" lang="en-GB" sz="1800">
                <a:solidFill>
                  <a:schemeClr val="dk1"/>
                </a:solidFill>
                <a:latin typeface="Helvetica Neue"/>
                <a:ea typeface="Helvetica Neue"/>
                <a:cs typeface="Helvetica Neue"/>
                <a:sym typeface="Helvetica Neue"/>
              </a:rPr>
              <a:t>rígido patrón de solicitud y respuesta</a:t>
            </a:r>
            <a:r>
              <a:rPr lang="en-GB" sz="1800">
                <a:solidFill>
                  <a:schemeClr val="dk1"/>
                </a:solidFill>
                <a:latin typeface="Helvetica Neue Light"/>
                <a:ea typeface="Helvetica Neue Light"/>
                <a:cs typeface="Helvetica Neue Light"/>
                <a:sym typeface="Helvetica Neue Light"/>
              </a:rPr>
              <a:t> que provoca </a:t>
            </a:r>
            <a:r>
              <a:rPr b="1" lang="en-GB" sz="1800">
                <a:solidFill>
                  <a:schemeClr val="dk1"/>
                </a:solidFill>
                <a:latin typeface="Helvetica Neue"/>
                <a:ea typeface="Helvetica Neue"/>
                <a:cs typeface="Helvetica Neue"/>
                <a:sym typeface="Helvetica Neue"/>
              </a:rPr>
              <a:t>largos tiempos de espera</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