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nton"/>
      <p:regular r:id="rId67"/>
    </p:embeddedFont>
    <p:embeddedFont>
      <p:font typeface="Lato"/>
      <p:regular r:id="rId68"/>
      <p:bold r:id="rId69"/>
      <p:italic r:id="rId70"/>
      <p:boldItalic r:id="rId71"/>
    </p:embeddedFont>
    <p:embeddedFont>
      <p:font typeface="Lato Light"/>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1AAD38-2502-4425-BEB5-DF3F751212B8}">
  <a:tblStyle styleId="{AB1AAD38-2502-4425-BEB5-DF3F751212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HelveticaNeueLight-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bold.fntdata"/><Relationship Id="rId72" Type="http://schemas.openxmlformats.org/officeDocument/2006/relationships/font" Target="fonts/LatoLight-regular.fntdata"/><Relationship Id="rId31" Type="http://schemas.openxmlformats.org/officeDocument/2006/relationships/slide" Target="slides/slide26.xml"/><Relationship Id="rId75" Type="http://schemas.openxmlformats.org/officeDocument/2006/relationships/font" Target="fonts/LatoLight-boldItalic.fntdata"/><Relationship Id="rId30" Type="http://schemas.openxmlformats.org/officeDocument/2006/relationships/slide" Target="slides/slide25.xml"/><Relationship Id="rId74" Type="http://schemas.openxmlformats.org/officeDocument/2006/relationships/font" Target="fonts/LatoLight-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Anton-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76361df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76361df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Obligatoria siempre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566007fb1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566007fb1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566007fb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566007fb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566007fb1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566007fb1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566007fb1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566007fb1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566007fb1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566007fb1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566007fb1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566007fb1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566007fb1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566007fb1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566007fb1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566007fb1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566007fb1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566007fb1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566007fb1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566007fb1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6361df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6361df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566007fb1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566007fb1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566007fb1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566007fb1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566007fb1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566007fb1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566007fb1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566007fb1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566007fb1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566007fb1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566007fb1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e566007fb1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566007fb1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566007fb1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566007fb1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566007fb1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566007fb1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566007fb1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566007fb1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566007fb1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8ebbe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8ebbe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566007fb1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566007fb1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566007fb1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566007fb1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566007fb1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566007fb1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566007fb1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566007fb1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566007fb1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566007fb1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566007fb1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566007fb1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566007fb1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566007fb1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566007fb1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566007fb1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566007fb1_2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566007fb1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566007fb1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566007fb1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566007fb1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566007fb1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566007fb1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566007fb1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566007fb1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566007fb1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566007fb1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566007fb1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566007fb1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e566007fb1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e566007fb1_2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e566007fb1_2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566007fb1_2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566007fb1_2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566007fb1_2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566007fb1_2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e566007fb1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e566007fb1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e566007fb1_2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e566007fb1_2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566007fb1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e566007fb1_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566007fb1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566007fb1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566007fb1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566007fb1_2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566007fb1_0_6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e566007fb1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566007fb1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566007fb1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566007f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566007f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566007f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566007f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566007f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566007f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566007fb1_2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566007fb1_2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566007fb1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566007fb1_2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566007f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e566007f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566007fb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566007f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66007fb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66007fb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566007fb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566007f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566007fb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566007fb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66007fb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66007fb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566007fb1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566007fb1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66007fb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566007fb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6.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22.jpg"/><Relationship Id="rId6" Type="http://schemas.openxmlformats.org/officeDocument/2006/relationships/image" Target="../media/image32.png"/><Relationship Id="rId7" Type="http://schemas.openxmlformats.org/officeDocument/2006/relationships/image" Target="../media/image25.jpg"/><Relationship Id="rId8"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1.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4.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jpg"/><Relationship Id="rId5"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6.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2.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9.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5.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0.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0.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8.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6.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png"/><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png"/><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png"/><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3.pn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7.png"/><Relationship Id="rId4" Type="http://schemas.openxmlformats.org/officeDocument/2006/relationships/image" Target="../media/image6.png"/><Relationship Id="rId5"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9.png"/><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9.png"/><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APLICACIÓN CHAT CON WEBSOCKET</a:t>
            </a:r>
            <a:endParaRPr i="1" sz="3600">
              <a:solidFill>
                <a:srgbClr val="121212"/>
              </a:solidFill>
              <a:latin typeface="Anton"/>
              <a:ea typeface="Anton"/>
              <a:cs typeface="Anton"/>
              <a:sym typeface="Anton"/>
            </a:endParaRPr>
          </a:p>
        </p:txBody>
      </p:sp>
      <p:sp>
        <p:nvSpPr>
          <p:cNvPr id="55" name="Google Shape;55;p13"/>
          <p:cNvSpPr txBox="1"/>
          <p:nvPr/>
        </p:nvSpPr>
        <p:spPr>
          <a:xfrm>
            <a:off x="2022750" y="1633175"/>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12. </a:t>
            </a:r>
            <a:r>
              <a:rPr lang="en-GB" sz="2000">
                <a:solidFill>
                  <a:srgbClr val="121212"/>
                </a:solidFill>
                <a:latin typeface="Helvetica Neue Light"/>
                <a:ea typeface="Helvetica Neue Light"/>
                <a:cs typeface="Helvetica Neue Light"/>
                <a:sym typeface="Helvetica Neue Light"/>
              </a:rPr>
              <a:t> Programación Backend</a:t>
            </a:r>
            <a:endParaRPr b="1" sz="2000">
              <a:solidFill>
                <a:srgbClr val="121212"/>
              </a:solidFill>
              <a:latin typeface="Helvetica Neue"/>
              <a:ea typeface="Helvetica Neue"/>
              <a:cs typeface="Helvetica Neue"/>
              <a:sym typeface="Helvetica Neue"/>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616800" y="1079925"/>
            <a:ext cx="7910400" cy="33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necesitamos que el servidor de websocket, el cual tenemos en la variable io, esté atento a que se realice una conexión.</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Eso lo logramos con </a:t>
            </a:r>
            <a:r>
              <a:rPr b="1" i="1" lang="en-GB" sz="2000">
                <a:solidFill>
                  <a:schemeClr val="dk1"/>
                </a:solidFill>
                <a:highlight>
                  <a:srgbClr val="FFFFFF"/>
                </a:highlight>
                <a:latin typeface="Helvetica Neue"/>
                <a:ea typeface="Helvetica Neue"/>
                <a:cs typeface="Helvetica Neue"/>
                <a:sym typeface="Helvetica Neue"/>
              </a:rPr>
              <a:t>io.on()</a:t>
            </a:r>
            <a:r>
              <a:rPr lang="en-GB" sz="2000">
                <a:solidFill>
                  <a:schemeClr val="dk1"/>
                </a:solidFill>
                <a:highlight>
                  <a:srgbClr val="FFFFFF"/>
                </a:highlight>
                <a:latin typeface="Helvetica Neue Light"/>
                <a:ea typeface="Helvetica Neue Light"/>
                <a:cs typeface="Helvetica Neue Light"/>
                <a:sym typeface="Helvetica Neue Light"/>
              </a:rPr>
              <a:t> y pasándole el mensaje </a:t>
            </a:r>
            <a:r>
              <a:rPr i="1" lang="en-GB" sz="2000">
                <a:solidFill>
                  <a:schemeClr val="dk1"/>
                </a:solidFill>
                <a:highlight>
                  <a:srgbClr val="FFFFFF"/>
                </a:highlight>
                <a:latin typeface="Helvetica Neue Light"/>
                <a:ea typeface="Helvetica Neue Light"/>
                <a:cs typeface="Helvetica Neue Light"/>
                <a:sym typeface="Helvetica Neue Light"/>
              </a:rPr>
              <a:t>connection</a:t>
            </a:r>
            <a:r>
              <a:rPr lang="en-GB" sz="2000">
                <a:solidFill>
                  <a:schemeClr val="dk1"/>
                </a:solidFill>
                <a:highlight>
                  <a:srgbClr val="FFFFFF"/>
                </a:highlight>
                <a:latin typeface="Helvetica Neue Light"/>
                <a:ea typeface="Helvetica Neue Light"/>
                <a:cs typeface="Helvetica Neue Light"/>
                <a:sym typeface="Helvetica Neue Light"/>
              </a:rPr>
              <a:t>. Dentro de éste método enviaremos el array de objetos mensaje con el evento </a:t>
            </a:r>
            <a:r>
              <a:rPr i="1" lang="en-GB" sz="2000">
                <a:solidFill>
                  <a:schemeClr val="dk1"/>
                </a:solidFill>
                <a:highlight>
                  <a:srgbClr val="FFFFFF"/>
                </a:highlight>
                <a:latin typeface="Helvetica Neue Light"/>
                <a:ea typeface="Helvetica Neue Light"/>
                <a:cs typeface="Helvetica Neue Light"/>
                <a:sym typeface="Helvetica Neue Light"/>
              </a:rPr>
              <a:t>‘messages’</a:t>
            </a:r>
            <a:endParaRPr i="1" sz="2000">
              <a:latin typeface="Helvetica Neue Light"/>
              <a:ea typeface="Helvetica Neue Light"/>
              <a:cs typeface="Helvetica Neue Light"/>
              <a:sym typeface="Helvetica Neue Light"/>
            </a:endParaRPr>
          </a:p>
        </p:txBody>
      </p:sp>
      <p:sp>
        <p:nvSpPr>
          <p:cNvPr id="149" name="Google Shape;149;p22"/>
          <p:cNvSpPr txBox="1"/>
          <p:nvPr/>
        </p:nvSpPr>
        <p:spPr>
          <a:xfrm>
            <a:off x="737950" y="2034150"/>
            <a:ext cx="69918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'Un cliente se ha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pic>
        <p:nvPicPr>
          <p:cNvPr id="150" name="Google Shape;150;p2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51" name="Google Shape;151;p22"/>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52" name="Google Shape;152;p22"/>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385325" y="1079925"/>
            <a:ext cx="8369100" cy="12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Recogeremos el evento </a:t>
            </a:r>
            <a:r>
              <a:rPr i="1" lang="en-GB" sz="2000">
                <a:solidFill>
                  <a:schemeClr val="dk1"/>
                </a:solidFill>
                <a:highlight>
                  <a:srgbClr val="FFFFFF"/>
                </a:highlight>
                <a:latin typeface="Helvetica Neue Light"/>
                <a:ea typeface="Helvetica Neue Light"/>
                <a:cs typeface="Helvetica Neue Light"/>
                <a:sym typeface="Helvetica Neue Light"/>
              </a:rPr>
              <a:t>messages </a:t>
            </a:r>
            <a:r>
              <a:rPr lang="en-GB" sz="2000">
                <a:solidFill>
                  <a:schemeClr val="dk1"/>
                </a:solidFill>
                <a:highlight>
                  <a:srgbClr val="FFFFFF"/>
                </a:highlight>
                <a:latin typeface="Helvetica Neue Light"/>
                <a:ea typeface="Helvetica Neue Light"/>
                <a:cs typeface="Helvetica Neue Light"/>
                <a:sym typeface="Helvetica Neue Light"/>
              </a:rPr>
              <a:t>en el archivo JavaScript de la parte cliente. Luego creamos la parte pública de la aplicación con un index.html y un main.js dentro de la carpeta ‘public’</a:t>
            </a:r>
            <a:endParaRPr i="1" sz="2000">
              <a:latin typeface="Helvetica Neue Light"/>
              <a:ea typeface="Helvetica Neue Light"/>
              <a:cs typeface="Helvetica Neue Light"/>
              <a:sym typeface="Helvetica Neue Light"/>
            </a:endParaRPr>
          </a:p>
        </p:txBody>
      </p:sp>
      <p:sp>
        <p:nvSpPr>
          <p:cNvPr id="158" name="Google Shape;158;p23"/>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59" name="Google Shape;159;p23"/>
          <p:cNvPicPr preferRelativeResize="0"/>
          <p:nvPr/>
        </p:nvPicPr>
        <p:blipFill>
          <a:blip r:embed="rId3">
            <a:alphaModFix/>
          </a:blip>
          <a:stretch>
            <a:fillRect/>
          </a:stretch>
        </p:blipFill>
        <p:spPr>
          <a:xfrm>
            <a:off x="7610900" y="167575"/>
            <a:ext cx="1186525" cy="1186525"/>
          </a:xfrm>
          <a:prstGeom prst="rect">
            <a:avLst/>
          </a:prstGeom>
          <a:noFill/>
          <a:ln>
            <a:noFill/>
          </a:ln>
        </p:spPr>
      </p:pic>
      <p:sp>
        <p:nvSpPr>
          <p:cNvPr id="160" name="Google Shape;160;p23"/>
          <p:cNvSpPr txBox="1"/>
          <p:nvPr/>
        </p:nvSpPr>
        <p:spPr>
          <a:xfrm>
            <a:off x="197075" y="2342925"/>
            <a:ext cx="4012500" cy="26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El index.html enlaza tanto el main.js como el script de </a:t>
            </a:r>
            <a:r>
              <a:rPr b="1" lang="en-GB" sz="2000">
                <a:solidFill>
                  <a:schemeClr val="dk1"/>
                </a:solidFill>
                <a:highlight>
                  <a:srgbClr val="FFFFFF"/>
                </a:highlight>
                <a:latin typeface="Helvetica Neue"/>
                <a:ea typeface="Helvetica Neue"/>
                <a:cs typeface="Helvetica Neue"/>
                <a:sym typeface="Helvetica Neue"/>
              </a:rPr>
              <a:t>socket.io</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rgbClr val="FFFFFF"/>
                </a:highlight>
                <a:latin typeface="Helvetica Neue Light"/>
                <a:ea typeface="Helvetica Neue Light"/>
                <a:cs typeface="Helvetica Neue Light"/>
                <a:sym typeface="Helvetica Neue Light"/>
              </a:rPr>
              <a:t>Recordemos que esta  librería funciona tanto en cliente como servidor precisamente para conseguir la conexión bidireccional.</a:t>
            </a:r>
            <a:endParaRPr i="1" sz="2000">
              <a:latin typeface="Helvetica Neue Light"/>
              <a:ea typeface="Helvetica Neue Light"/>
              <a:cs typeface="Helvetica Neue Light"/>
              <a:sym typeface="Helvetica Neue Light"/>
            </a:endParaRPr>
          </a:p>
        </p:txBody>
      </p:sp>
      <p:pic>
        <p:nvPicPr>
          <p:cNvPr id="161" name="Google Shape;161;p23"/>
          <p:cNvPicPr preferRelativeResize="0"/>
          <p:nvPr/>
        </p:nvPicPr>
        <p:blipFill>
          <a:blip r:embed="rId4">
            <a:alphaModFix/>
          </a:blip>
          <a:stretch>
            <a:fillRect/>
          </a:stretch>
        </p:blipFill>
        <p:spPr>
          <a:xfrm>
            <a:off x="4209475" y="2468525"/>
            <a:ext cx="4378526" cy="2427400"/>
          </a:xfrm>
          <a:prstGeom prst="rect">
            <a:avLst/>
          </a:prstGeom>
          <a:noFill/>
          <a:ln>
            <a:noFill/>
          </a:ln>
        </p:spPr>
      </p:pic>
      <p:pic>
        <p:nvPicPr>
          <p:cNvPr id="162" name="Google Shape;162;p23"/>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6" name="Shape 166"/>
        <p:cNvGrpSpPr/>
        <p:nvPr/>
      </p:nvGrpSpPr>
      <p:grpSpPr>
        <a:xfrm>
          <a:off x="0" y="0"/>
          <a:ext cx="0" cy="0"/>
          <a:chOff x="0" y="0"/>
          <a:chExt cx="0" cy="0"/>
        </a:xfrm>
      </p:grpSpPr>
      <p:sp>
        <p:nvSpPr>
          <p:cNvPr id="167" name="Google Shape;167;p2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Recibiendo mensajes</a:t>
            </a:r>
            <a:endParaRPr i="1" sz="3600">
              <a:solidFill>
                <a:schemeClr val="dk1"/>
              </a:solidFill>
              <a:latin typeface="Anton"/>
              <a:ea typeface="Anton"/>
              <a:cs typeface="Anton"/>
              <a:sym typeface="Anton"/>
            </a:endParaRPr>
          </a:p>
        </p:txBody>
      </p:sp>
      <p:pic>
        <p:nvPicPr>
          <p:cNvPr id="168" name="Google Shape;168;p2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nvSpPr>
        <p:spPr>
          <a:xfrm>
            <a:off x="385325" y="1079925"/>
            <a:ext cx="8369100" cy="36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main.js (parte cliente) conectamos el cliente con el servidor de </a:t>
            </a:r>
            <a:r>
              <a:rPr lang="en-GB" sz="2000">
                <a:solidFill>
                  <a:schemeClr val="dk1"/>
                </a:solidFill>
                <a:highlight>
                  <a:srgbClr val="FFFFFF"/>
                </a:highlight>
                <a:latin typeface="Helvetica Neue Light"/>
                <a:ea typeface="Helvetica Neue Light"/>
                <a:cs typeface="Helvetica Neue Light"/>
                <a:sym typeface="Helvetica Neue Light"/>
              </a:rPr>
              <a:t>websocket</a:t>
            </a:r>
            <a:r>
              <a:rPr lang="en-GB" sz="2000">
                <a:solidFill>
                  <a:schemeClr val="dk1"/>
                </a:solidFill>
                <a:highlight>
                  <a:srgbClr val="FFFFFF"/>
                </a:highlight>
                <a:latin typeface="Helvetica Neue Light"/>
                <a:ea typeface="Helvetica Neue Light"/>
                <a:cs typeface="Helvetica Neue Light"/>
                <a:sym typeface="Helvetica Neue Light"/>
              </a:rPr>
              <a:t> que tenemos en </a:t>
            </a:r>
            <a:r>
              <a:rPr b="1" i="1" lang="en-GB" sz="2000">
                <a:solidFill>
                  <a:schemeClr val="dk1"/>
                </a:solidFill>
                <a:highlight>
                  <a:srgbClr val="FFFFFF"/>
                </a:highlight>
                <a:latin typeface="Helvetica Neue"/>
                <a:ea typeface="Helvetica Neue"/>
                <a:cs typeface="Helvetica Neue"/>
                <a:sym typeface="Helvetica Neue"/>
              </a:rPr>
              <a:t>http://localhost:8080</a:t>
            </a:r>
            <a:r>
              <a:rPr lang="en-GB" sz="2000">
                <a:solidFill>
                  <a:schemeClr val="dk1"/>
                </a:solidFill>
                <a:highlight>
                  <a:srgbClr val="FFFFFF"/>
                </a:highlight>
                <a:latin typeface="Helvetica Neue Light"/>
                <a:ea typeface="Helvetica Neue Light"/>
                <a:cs typeface="Helvetica Neue Light"/>
                <a:sym typeface="Helvetica Neue Light"/>
              </a:rPr>
              <a:t> y escuchamos el evento </a:t>
            </a:r>
            <a:r>
              <a:rPr i="1" lang="en-GB" sz="2000">
                <a:solidFill>
                  <a:schemeClr val="dk1"/>
                </a:solidFill>
                <a:highlight>
                  <a:srgbClr val="FFFFFF"/>
                </a:highlight>
                <a:latin typeface="Helvetica Neue Light"/>
                <a:ea typeface="Helvetica Neue Light"/>
                <a:cs typeface="Helvetica Neue Light"/>
                <a:sym typeface="Helvetica Neue Light"/>
              </a:rPr>
              <a:t>messages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data </a:t>
            </a:r>
            <a:r>
              <a:rPr lang="en-GB" sz="2000">
                <a:solidFill>
                  <a:schemeClr val="dk1"/>
                </a:solidFill>
                <a:highlight>
                  <a:srgbClr val="FFFFFF"/>
                </a:highlight>
                <a:latin typeface="Helvetica Neue Light"/>
                <a:ea typeface="Helvetica Neue Light"/>
                <a:cs typeface="Helvetica Neue Light"/>
                <a:sym typeface="Helvetica Neue Light"/>
              </a:rPr>
              <a:t>tendrá el array de mensajes que envía el servidor. En lugar de imprimirlo por consola queremos que se muestre en el HTML</a:t>
            </a:r>
            <a:r>
              <a:rPr lang="en-GB" sz="2000">
                <a:solidFill>
                  <a:schemeClr val="dk1"/>
                </a:solidFill>
                <a:highlight>
                  <a:srgbClr val="FFFFFF"/>
                </a:highlight>
                <a:latin typeface="Helvetica Neue Light"/>
                <a:ea typeface="Helvetica Neue Light"/>
                <a:cs typeface="Helvetica Neue Light"/>
                <a:sym typeface="Helvetica Neue Light"/>
              </a:rPr>
              <a:t>,</a:t>
            </a:r>
            <a:r>
              <a:rPr lang="en-GB" sz="2000">
                <a:solidFill>
                  <a:schemeClr val="dk1"/>
                </a:solidFill>
                <a:highlight>
                  <a:srgbClr val="FFFFFF"/>
                </a:highlight>
                <a:latin typeface="Helvetica Neue Light"/>
                <a:ea typeface="Helvetica Neue Light"/>
                <a:cs typeface="Helvetica Neue Light"/>
                <a:sym typeface="Helvetica Neue Light"/>
              </a:rPr>
              <a:t> por lo tanto vamos a cambiar algunas cosas.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74" name="Google Shape;174;p25"/>
          <p:cNvSpPr txBox="1"/>
          <p:nvPr/>
        </p:nvSpPr>
        <p:spPr>
          <a:xfrm>
            <a:off x="1428700" y="2345225"/>
            <a:ext cx="57774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 = </a:t>
            </a: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connect</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 =&gt;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75" name="Google Shape;175;p25"/>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76" name="Google Shape;176;p25"/>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77" name="Google Shape;177;p2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nvSpPr>
        <p:spPr>
          <a:xfrm>
            <a:off x="1146850" y="3797750"/>
            <a:ext cx="5787900" cy="384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app</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use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express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static</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'public'</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83" name="Google Shape;183;p26"/>
          <p:cNvSpPr txBox="1"/>
          <p:nvPr/>
        </p:nvSpPr>
        <p:spPr>
          <a:xfrm>
            <a:off x="1146850" y="2010000"/>
            <a:ext cx="5787900" cy="384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div</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808080"/>
                </a:solidFill>
                <a:highlight>
                  <a:srgbClr val="1E1E1E"/>
                </a:highlight>
                <a:latin typeface="Courier New"/>
                <a:ea typeface="Courier New"/>
                <a:cs typeface="Courier New"/>
                <a:sym typeface="Courier New"/>
              </a:rPr>
              <a:t>&gt;&lt;/</a:t>
            </a:r>
            <a:r>
              <a:rPr lang="en-GB" sz="1300">
                <a:solidFill>
                  <a:srgbClr val="569CD6"/>
                </a:solidFill>
                <a:highlight>
                  <a:srgbClr val="1E1E1E"/>
                </a:highlight>
                <a:latin typeface="Courier New"/>
                <a:ea typeface="Courier New"/>
                <a:cs typeface="Courier New"/>
                <a:sym typeface="Courier New"/>
              </a:rPr>
              <a:t>div</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
        <p:nvSpPr>
          <p:cNvPr id="184" name="Google Shape;184;p26"/>
          <p:cNvSpPr txBox="1"/>
          <p:nvPr/>
        </p:nvSpPr>
        <p:spPr>
          <a:xfrm>
            <a:off x="385325" y="1079925"/>
            <a:ext cx="7731900" cy="368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Primero añadimos un div con el id messages donde pondremos todos los mensajes que lleguen.</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Después en nuestro server.js tenemos que indicar cuál es la ruta que tendrán los ficheros estáticos. Lo haremos con el middleware </a:t>
            </a:r>
            <a:r>
              <a:rPr i="1" lang="en-GB" sz="2000">
                <a:solidFill>
                  <a:schemeClr val="dk1"/>
                </a:solidFill>
                <a:highlight>
                  <a:srgbClr val="FFFFFF"/>
                </a:highlight>
                <a:latin typeface="Helvetica Neue Light"/>
                <a:ea typeface="Helvetica Neue Light"/>
                <a:cs typeface="Helvetica Neue Light"/>
                <a:sym typeface="Helvetica Neue Light"/>
              </a:rPr>
              <a:t>express.static</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Siendo public la carpeta donde tenemos el index.html y el main.js.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i="1" lang="en-GB" sz="2000">
                <a:solidFill>
                  <a:schemeClr val="dk1"/>
                </a:solidFill>
                <a:highlight>
                  <a:srgbClr val="FFFFFF"/>
                </a:highlight>
                <a:latin typeface="Helvetica Neue"/>
                <a:ea typeface="Helvetica Neue"/>
                <a:cs typeface="Helvetica Neue"/>
                <a:sym typeface="Helvetica Neue"/>
              </a:rPr>
              <a:t>data </a:t>
            </a:r>
            <a:r>
              <a:rPr lang="en-GB" sz="2000">
                <a:solidFill>
                  <a:schemeClr val="dk1"/>
                </a:solidFill>
                <a:highlight>
                  <a:srgbClr val="FFFFFF"/>
                </a:highlight>
                <a:latin typeface="Helvetica Neue Light"/>
                <a:ea typeface="Helvetica Neue Light"/>
                <a:cs typeface="Helvetica Neue Light"/>
                <a:sym typeface="Helvetica Neue Light"/>
              </a:rPr>
              <a:t>tendrá el array de mensajes que envía el servidor. En lugar de imprimirlo por consola queremos que se muestre en el HTML, por tanto a continuación, vamos a cambiar algunas cosas.</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185" name="Google Shape;185;p26"/>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86" name="Google Shape;186;p26"/>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87" name="Google Shape;187;p2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385325" y="1079925"/>
            <a:ext cx="8412000" cy="391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En main.js del cliente vamos a crear una función que llamaremos render() que se encargará de inyectar los mensajes </a:t>
            </a:r>
            <a:r>
              <a:rPr lang="en-GB" sz="1700">
                <a:solidFill>
                  <a:schemeClr val="dk1"/>
                </a:solidFill>
                <a:highlight>
                  <a:schemeClr val="lt1"/>
                </a:highlight>
                <a:latin typeface="Helvetica Neue Light"/>
                <a:ea typeface="Helvetica Neue Light"/>
                <a:cs typeface="Helvetica Neue Light"/>
                <a:sym typeface="Helvetica Neue Light"/>
              </a:rPr>
              <a:t>en el HTML</a:t>
            </a:r>
            <a:r>
              <a:rPr lang="en-GB" sz="1700">
                <a:solidFill>
                  <a:schemeClr val="dk1"/>
                </a:solidFill>
                <a:highlight>
                  <a:srgbClr val="FFFFFF"/>
                </a:highlight>
                <a:latin typeface="Helvetica Neue Light"/>
                <a:ea typeface="Helvetica Neue Light"/>
                <a:cs typeface="Helvetica Neue Light"/>
                <a:sym typeface="Helvetica Neue Light"/>
              </a:rPr>
              <a:t>:</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Lo que hace esta función es iterar sobre los datos que llegan a través del socket con la función map de JavaScript, y para cada elemento del array rellena una plantilla HTML con el nombre del autor y el texto del mensaje de cada elemento-mensaje.</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193" name="Google Shape;193;p27"/>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Recibiendo mensajes</a:t>
            </a:r>
            <a:endParaRPr i="1" sz="3600">
              <a:latin typeface="Anton"/>
              <a:ea typeface="Anton"/>
              <a:cs typeface="Anton"/>
              <a:sym typeface="Anton"/>
            </a:endParaRPr>
          </a:p>
        </p:txBody>
      </p:sp>
      <p:pic>
        <p:nvPicPr>
          <p:cNvPr id="194" name="Google Shape;194;p27"/>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195" name="Google Shape;195;p27"/>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96" name="Google Shape;196;p27"/>
          <p:cNvSpPr txBox="1"/>
          <p:nvPr/>
        </p:nvSpPr>
        <p:spPr>
          <a:xfrm>
            <a:off x="1416950" y="1833725"/>
            <a:ext cx="6303300" cy="1877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100">
                <a:solidFill>
                  <a:srgbClr val="569CD6"/>
                </a:solidFill>
                <a:highlight>
                  <a:srgbClr val="1E1E1E"/>
                </a:highlight>
                <a:latin typeface="Courier New"/>
                <a:ea typeface="Courier New"/>
                <a:cs typeface="Courier New"/>
                <a:sym typeface="Courier New"/>
              </a:rPr>
              <a:t>function</a:t>
            </a:r>
            <a:r>
              <a:rPr lang="en-GB" sz="1100">
                <a:solidFill>
                  <a:srgbClr val="D4D4D4"/>
                </a:solidFill>
                <a:highlight>
                  <a:srgbClr val="1E1E1E"/>
                </a:highlight>
                <a:latin typeface="Courier New"/>
                <a:ea typeface="Courier New"/>
                <a:cs typeface="Courier New"/>
                <a:sym typeface="Courier New"/>
              </a:rPr>
              <a:t> </a:t>
            </a:r>
            <a:r>
              <a:rPr lang="en-GB" sz="1100">
                <a:solidFill>
                  <a:srgbClr val="DCDCAA"/>
                </a:solidFill>
                <a:highlight>
                  <a:srgbClr val="1E1E1E"/>
                </a:highlight>
                <a:latin typeface="Courier New"/>
                <a:ea typeface="Courier New"/>
                <a:cs typeface="Courier New"/>
                <a:sym typeface="Courier New"/>
              </a:rPr>
              <a:t>render</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const</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html</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map</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index</a:t>
            </a:r>
            <a:r>
              <a:rPr lang="en-GB" sz="1100">
                <a:solidFill>
                  <a:srgbClr val="D4D4D4"/>
                </a:solidFill>
                <a:highlight>
                  <a:srgbClr val="1E1E1E"/>
                </a:highlight>
                <a:latin typeface="Courier New"/>
                <a:ea typeface="Courier New"/>
                <a:cs typeface="Courier New"/>
                <a:sym typeface="Courier New"/>
              </a:rPr>
              <a:t>) =&gt;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C586C0"/>
                </a:solidFill>
                <a:highlight>
                  <a:srgbClr val="1E1E1E"/>
                </a:highlight>
                <a:latin typeface="Courier New"/>
                <a:ea typeface="Courier New"/>
                <a:cs typeface="Courier New"/>
                <a:sym typeface="Courier New"/>
              </a:rPr>
              <a:t>return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`&lt;div&gt;</a:t>
            </a:r>
            <a:endParaRPr sz="11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CE9178"/>
                </a:solidFill>
                <a:highlight>
                  <a:srgbClr val="1E1E1E"/>
                </a:highlight>
                <a:latin typeface="Courier New"/>
                <a:ea typeface="Courier New"/>
                <a:cs typeface="Courier New"/>
                <a:sym typeface="Courier New"/>
              </a:rPr>
              <a:t>            &lt;strong&gt;</a:t>
            </a:r>
            <a:r>
              <a:rPr lang="en-GB" sz="1100">
                <a:solidFill>
                  <a:srgbClr val="569CD6"/>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author</a:t>
            </a:r>
            <a:r>
              <a:rPr lang="en-GB" sz="1100">
                <a:solidFill>
                  <a:srgbClr val="569CD6"/>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&lt;/strong&gt;:</a:t>
            </a:r>
            <a:endParaRPr sz="1100">
              <a:solidFill>
                <a:srgbClr val="CE917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CE9178"/>
                </a:solidFill>
                <a:highlight>
                  <a:srgbClr val="1E1E1E"/>
                </a:highlight>
                <a:latin typeface="Courier New"/>
                <a:ea typeface="Courier New"/>
                <a:cs typeface="Courier New"/>
                <a:sym typeface="Courier New"/>
              </a:rPr>
              <a:t>            &lt;em&gt;</a:t>
            </a:r>
            <a:r>
              <a:rPr lang="en-GB" sz="1100">
                <a:solidFill>
                  <a:srgbClr val="569CD6"/>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elem</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text</a:t>
            </a:r>
            <a:r>
              <a:rPr lang="en-GB" sz="1100">
                <a:solidFill>
                  <a:srgbClr val="569CD6"/>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&lt;/em&gt; &lt;/div&gt;`</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DCDCAA"/>
                </a:solidFill>
                <a:highlight>
                  <a:srgbClr val="1E1E1E"/>
                </a:highlight>
                <a:latin typeface="Courier New"/>
                <a:ea typeface="Courier New"/>
                <a:cs typeface="Courier New"/>
                <a:sym typeface="Courier New"/>
              </a:rPr>
              <a:t>join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 "</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    </a:t>
            </a:r>
            <a:r>
              <a:rPr lang="en-GB" sz="1100">
                <a:solidFill>
                  <a:srgbClr val="9CDCFE"/>
                </a:solidFill>
                <a:highlight>
                  <a:srgbClr val="1E1E1E"/>
                </a:highlight>
                <a:latin typeface="Courier New"/>
                <a:ea typeface="Courier New"/>
                <a:cs typeface="Courier New"/>
                <a:sym typeface="Courier New"/>
              </a:rPr>
              <a:t>document</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getElementById</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'messages'</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innerHTML</a:t>
            </a:r>
            <a:r>
              <a:rPr lang="en-GB" sz="1100">
                <a:solidFill>
                  <a:srgbClr val="D4D4D4"/>
                </a:solidFill>
                <a:highlight>
                  <a:srgbClr val="1E1E1E"/>
                </a:highlight>
                <a:latin typeface="Courier New"/>
                <a:ea typeface="Courier New"/>
                <a:cs typeface="Courier New"/>
                <a:sym typeface="Courier New"/>
              </a:rPr>
              <a:t> = </a:t>
            </a:r>
            <a:r>
              <a:rPr lang="en-GB" sz="1100">
                <a:solidFill>
                  <a:srgbClr val="9CDCFE"/>
                </a:solidFill>
                <a:highlight>
                  <a:srgbClr val="1E1E1E"/>
                </a:highlight>
                <a:latin typeface="Courier New"/>
                <a:ea typeface="Courier New"/>
                <a:cs typeface="Courier New"/>
                <a:sym typeface="Courier New"/>
              </a:rPr>
              <a:t>html</a:t>
            </a: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D4D4D4"/>
                </a:solidFill>
                <a:highlight>
                  <a:srgbClr val="1E1E1E"/>
                </a:highlight>
                <a:latin typeface="Courier New"/>
                <a:ea typeface="Courier New"/>
                <a:cs typeface="Courier New"/>
                <a:sym typeface="Courier New"/>
              </a:rPr>
              <a:t>}</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GB" sz="1100">
                <a:solidFill>
                  <a:srgbClr val="4FC1FF"/>
                </a:solidFill>
                <a:highlight>
                  <a:srgbClr val="1E1E1E"/>
                </a:highlight>
                <a:latin typeface="Courier New"/>
                <a:ea typeface="Courier New"/>
                <a:cs typeface="Courier New"/>
                <a:sym typeface="Courier New"/>
              </a:rPr>
              <a:t>socket</a:t>
            </a:r>
            <a:r>
              <a:rPr lang="en-GB" sz="1100">
                <a:solidFill>
                  <a:srgbClr val="D4D4D4"/>
                </a:solidFill>
                <a:highlight>
                  <a:srgbClr val="1E1E1E"/>
                </a:highlight>
                <a:latin typeface="Courier New"/>
                <a:ea typeface="Courier New"/>
                <a:cs typeface="Courier New"/>
                <a:sym typeface="Courier New"/>
              </a:rPr>
              <a:t>.</a:t>
            </a:r>
            <a:r>
              <a:rPr lang="en-GB" sz="1100">
                <a:solidFill>
                  <a:srgbClr val="DCDCAA"/>
                </a:solidFill>
                <a:highlight>
                  <a:srgbClr val="1E1E1E"/>
                </a:highlight>
                <a:latin typeface="Courier New"/>
                <a:ea typeface="Courier New"/>
                <a:cs typeface="Courier New"/>
                <a:sym typeface="Courier New"/>
              </a:rPr>
              <a:t>on</a:t>
            </a:r>
            <a:r>
              <a:rPr lang="en-GB" sz="1100">
                <a:solidFill>
                  <a:srgbClr val="D4D4D4"/>
                </a:solidFill>
                <a:highlight>
                  <a:srgbClr val="1E1E1E"/>
                </a:highlight>
                <a:latin typeface="Courier New"/>
                <a:ea typeface="Courier New"/>
                <a:cs typeface="Courier New"/>
                <a:sym typeface="Courier New"/>
              </a:rPr>
              <a:t>(</a:t>
            </a:r>
            <a:r>
              <a:rPr lang="en-GB" sz="1100">
                <a:solidFill>
                  <a:srgbClr val="CE9178"/>
                </a:solidFill>
                <a:highlight>
                  <a:srgbClr val="1E1E1E"/>
                </a:highlight>
                <a:latin typeface="Courier New"/>
                <a:ea typeface="Courier New"/>
                <a:cs typeface="Courier New"/>
                <a:sym typeface="Courier New"/>
              </a:rPr>
              <a:t>'messages'</a:t>
            </a:r>
            <a:r>
              <a:rPr lang="en-GB" sz="1100">
                <a:solidFill>
                  <a:srgbClr val="D4D4D4"/>
                </a:solidFill>
                <a:highlight>
                  <a:srgbClr val="1E1E1E"/>
                </a:highlight>
                <a:latin typeface="Courier New"/>
                <a:ea typeface="Courier New"/>
                <a:cs typeface="Courier New"/>
                <a:sym typeface="Courier New"/>
              </a:rPr>
              <a:t>, </a:t>
            </a:r>
            <a:r>
              <a:rPr lang="en-GB" sz="1100">
                <a:solidFill>
                  <a:srgbClr val="569CD6"/>
                </a:solidFill>
                <a:highlight>
                  <a:srgbClr val="1E1E1E"/>
                </a:highlight>
                <a:latin typeface="Courier New"/>
                <a:ea typeface="Courier New"/>
                <a:cs typeface="Courier New"/>
                <a:sym typeface="Courier New"/>
              </a:rPr>
              <a:t>function</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 </a:t>
            </a:r>
            <a:r>
              <a:rPr lang="en-GB" sz="1100">
                <a:solidFill>
                  <a:srgbClr val="DCDCAA"/>
                </a:solidFill>
                <a:highlight>
                  <a:srgbClr val="1E1E1E"/>
                </a:highlight>
                <a:latin typeface="Courier New"/>
                <a:ea typeface="Courier New"/>
                <a:cs typeface="Courier New"/>
                <a:sym typeface="Courier New"/>
              </a:rPr>
              <a:t>render</a:t>
            </a:r>
            <a:r>
              <a:rPr lang="en-GB" sz="1100">
                <a:solidFill>
                  <a:srgbClr val="D4D4D4"/>
                </a:solidFill>
                <a:highlight>
                  <a:srgbClr val="1E1E1E"/>
                </a:highlight>
                <a:latin typeface="Courier New"/>
                <a:ea typeface="Courier New"/>
                <a:cs typeface="Courier New"/>
                <a:sym typeface="Courier New"/>
              </a:rPr>
              <a:t>(</a:t>
            </a:r>
            <a:r>
              <a:rPr lang="en-GB" sz="1100">
                <a:solidFill>
                  <a:srgbClr val="9CDCFE"/>
                </a:solidFill>
                <a:highlight>
                  <a:srgbClr val="1E1E1E"/>
                </a:highlight>
                <a:latin typeface="Courier New"/>
                <a:ea typeface="Courier New"/>
                <a:cs typeface="Courier New"/>
                <a:sym typeface="Courier New"/>
              </a:rPr>
              <a:t>data</a:t>
            </a:r>
            <a:r>
              <a:rPr lang="en-GB" sz="1100">
                <a:solidFill>
                  <a:srgbClr val="D4D4D4"/>
                </a:solidFill>
                <a:highlight>
                  <a:srgbClr val="1E1E1E"/>
                </a:highlight>
                <a:latin typeface="Courier New"/>
                <a:ea typeface="Courier New"/>
                <a:cs typeface="Courier New"/>
                <a:sym typeface="Courier New"/>
              </a:rPr>
              <a:t>); });</a:t>
            </a:r>
            <a:endParaRPr sz="11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0" name="Shape 200"/>
        <p:cNvGrpSpPr/>
        <p:nvPr/>
      </p:nvGrpSpPr>
      <p:grpSpPr>
        <a:xfrm>
          <a:off x="0" y="0"/>
          <a:ext cx="0" cy="0"/>
          <a:chOff x="0" y="0"/>
          <a:chExt cx="0" cy="0"/>
        </a:xfrm>
      </p:grpSpPr>
      <p:sp>
        <p:nvSpPr>
          <p:cNvPr id="201" name="Google Shape;201;p28"/>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02" name="Google Shape;202;p28"/>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el último paso...</a:t>
            </a:r>
            <a:endParaRPr i="1" sz="4000">
              <a:latin typeface="Anton"/>
              <a:ea typeface="Anton"/>
              <a:cs typeface="Anton"/>
              <a:sym typeface="Anton"/>
            </a:endParaRPr>
          </a:p>
        </p:txBody>
      </p:sp>
      <p:sp>
        <p:nvSpPr>
          <p:cNvPr id="203" name="Google Shape;203;p28"/>
          <p:cNvSpPr txBox="1"/>
          <p:nvPr/>
        </p:nvSpPr>
        <p:spPr>
          <a:xfrm>
            <a:off x="361350" y="1159700"/>
            <a:ext cx="8421300" cy="3525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este último código estamos utilizando los </a:t>
            </a:r>
            <a:r>
              <a:rPr i="1" lang="en-GB" sz="2000">
                <a:solidFill>
                  <a:schemeClr val="dk1"/>
                </a:solidFill>
                <a:latin typeface="Helvetica Neue Light"/>
                <a:ea typeface="Helvetica Neue Light"/>
                <a:cs typeface="Helvetica Neue Light"/>
                <a:sym typeface="Helvetica Neue Light"/>
              </a:rPr>
              <a:t>Template Strings</a:t>
            </a:r>
            <a:r>
              <a:rPr lang="en-GB" sz="2000">
                <a:solidFill>
                  <a:schemeClr val="dk1"/>
                </a:solidFill>
                <a:latin typeface="Helvetica Neue Light"/>
                <a:ea typeface="Helvetica Neue Light"/>
                <a:cs typeface="Helvetica Neue Light"/>
                <a:sym typeface="Helvetica Neue Light"/>
              </a:rPr>
              <a:t> del lado del frontend. Escribiendo strings delimitados con el acento invertido podemos prescindir de concatenaciones con el símbolo + y utilizar variables con ${nombre_variable} para incrustarlas dentro del string.</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Después</a:t>
            </a:r>
            <a:r>
              <a:rPr lang="en-GB" sz="2000">
                <a:solidFill>
                  <a:schemeClr val="dk1"/>
                </a:solidFill>
                <a:latin typeface="Helvetica Neue Light"/>
                <a:ea typeface="Helvetica Neue Light"/>
                <a:cs typeface="Helvetica Neue Light"/>
                <a:sym typeface="Helvetica Neue Light"/>
              </a:rPr>
              <a:t> usamos el método join, que conecta los elementos del array separados por un espacio.</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Por último, cuando el template esté completo lo insertamos en el DOM, dentro del div con id </a:t>
            </a:r>
            <a:r>
              <a:rPr i="1" lang="en-GB" sz="2000">
                <a:solidFill>
                  <a:schemeClr val="dk1"/>
                </a:solidFill>
                <a:latin typeface="Helvetica Neue Light"/>
                <a:ea typeface="Helvetica Neue Light"/>
                <a:cs typeface="Helvetica Neue Light"/>
                <a:sym typeface="Helvetica Neue Light"/>
              </a:rPr>
              <a:t>messages</a:t>
            </a:r>
            <a:endParaRPr i="1" sz="2000">
              <a:solidFill>
                <a:schemeClr val="dk1"/>
              </a:solidFill>
              <a:latin typeface="Helvetica Neue Light"/>
              <a:ea typeface="Helvetica Neue Light"/>
              <a:cs typeface="Helvetica Neue Light"/>
              <a:sym typeface="Helvetica Neue Light"/>
            </a:endParaRPr>
          </a:p>
        </p:txBody>
      </p:sp>
      <p:pic>
        <p:nvPicPr>
          <p:cNvPr id="204" name="Google Shape;204;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08" name="Shape 208"/>
        <p:cNvGrpSpPr/>
        <p:nvPr/>
      </p:nvGrpSpPr>
      <p:grpSpPr>
        <a:xfrm>
          <a:off x="0" y="0"/>
          <a:ext cx="0" cy="0"/>
          <a:chOff x="0" y="0"/>
          <a:chExt cx="0" cy="0"/>
        </a:xfrm>
      </p:grpSpPr>
      <p:sp>
        <p:nvSpPr>
          <p:cNvPr id="209" name="Google Shape;209;p2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Enviando mensajes</a:t>
            </a:r>
            <a:endParaRPr i="1" sz="3600">
              <a:solidFill>
                <a:schemeClr val="dk1"/>
              </a:solidFill>
              <a:latin typeface="Anton"/>
              <a:ea typeface="Anton"/>
              <a:cs typeface="Anton"/>
              <a:sym typeface="Anton"/>
            </a:endParaRPr>
          </a:p>
        </p:txBody>
      </p:sp>
      <p:pic>
        <p:nvPicPr>
          <p:cNvPr id="210" name="Google Shape;21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nvSpPr>
        <p:spPr>
          <a:xfrm>
            <a:off x="766488" y="2833550"/>
            <a:ext cx="7611000" cy="1470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form</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onsubmit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a:t>
            </a:r>
            <a:r>
              <a:rPr lang="en-GB" sz="1300">
                <a:solidFill>
                  <a:srgbClr val="C586C0"/>
                </a:solidFill>
                <a:highlight>
                  <a:srgbClr val="1E1E1E"/>
                </a:highlight>
                <a:latin typeface="Courier New"/>
                <a:ea typeface="Courier New"/>
                <a:cs typeface="Courier New"/>
                <a:sym typeface="Courier New"/>
              </a:rPr>
              <a:t>return</a:t>
            </a:r>
            <a:r>
              <a:rPr lang="en-GB" sz="1300">
                <a:solidFill>
                  <a:srgbClr val="CE9178"/>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addMessage</a:t>
            </a:r>
            <a:r>
              <a:rPr lang="en-GB" sz="1300">
                <a:solidFill>
                  <a:srgbClr val="CE9178"/>
                </a:solidFill>
                <a:highlight>
                  <a:srgbClr val="1E1E1E"/>
                </a:highlight>
                <a:latin typeface="Courier New"/>
                <a:ea typeface="Courier New"/>
                <a:cs typeface="Courier New"/>
                <a:sym typeface="Courier New"/>
              </a:rPr>
              <a:t>(</a:t>
            </a:r>
            <a:r>
              <a:rPr lang="en-GB" sz="1300">
                <a:solidFill>
                  <a:srgbClr val="569CD6"/>
                </a:solidFill>
                <a:highlight>
                  <a:srgbClr val="1E1E1E"/>
                </a:highlight>
                <a:latin typeface="Courier New"/>
                <a:ea typeface="Courier New"/>
                <a:cs typeface="Courier New"/>
                <a:sym typeface="Courier New"/>
              </a:rPr>
              <a:t>this</a:t>
            </a:r>
            <a:r>
              <a:rPr lang="en-GB" sz="1300">
                <a:solidFill>
                  <a:srgbClr val="CE9178"/>
                </a:solidFill>
                <a:highlight>
                  <a:srgbClr val="1E1E1E"/>
                </a:highlight>
                <a:latin typeface="Courier New"/>
                <a:ea typeface="Courier New"/>
                <a:cs typeface="Courier New"/>
                <a:sym typeface="Courier New"/>
              </a:rPr>
              <a:t>)"</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"username"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placeholder</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"Tu Nombre"</a:t>
            </a: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"texto"</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placeholder</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"Cuéntanos algo..."</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input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type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"submit"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value</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"Enviar"</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300">
                <a:solidFill>
                  <a:srgbClr val="808080"/>
                </a:solidFill>
                <a:highlight>
                  <a:srgbClr val="1E1E1E"/>
                </a:highlight>
                <a:latin typeface="Courier New"/>
                <a:ea typeface="Courier New"/>
                <a:cs typeface="Courier New"/>
                <a:sym typeface="Courier New"/>
              </a:rPr>
              <a:t>&lt;/</a:t>
            </a:r>
            <a:r>
              <a:rPr lang="en-GB" sz="1300">
                <a:solidFill>
                  <a:srgbClr val="569CD6"/>
                </a:solidFill>
                <a:highlight>
                  <a:srgbClr val="1E1E1E"/>
                </a:highlight>
                <a:latin typeface="Courier New"/>
                <a:ea typeface="Courier New"/>
                <a:cs typeface="Courier New"/>
                <a:sym typeface="Courier New"/>
              </a:rPr>
              <a:t>form</a:t>
            </a:r>
            <a:r>
              <a:rPr lang="en-GB" sz="1300">
                <a:solidFill>
                  <a:srgbClr val="808080"/>
                </a:solidFill>
                <a:highlight>
                  <a:srgbClr val="1E1E1E"/>
                </a:highlight>
                <a:latin typeface="Courier New"/>
                <a:ea typeface="Courier New"/>
                <a:cs typeface="Courier New"/>
                <a:sym typeface="Courier New"/>
              </a:rPr>
              <a:t>&gt;</a:t>
            </a:r>
            <a:endParaRPr sz="1300">
              <a:solidFill>
                <a:srgbClr val="808080"/>
              </a:solidFill>
              <a:highlight>
                <a:srgbClr val="1E1E1E"/>
              </a:highlight>
              <a:latin typeface="Courier New"/>
              <a:ea typeface="Courier New"/>
              <a:cs typeface="Courier New"/>
              <a:sym typeface="Courier New"/>
            </a:endParaRPr>
          </a:p>
        </p:txBody>
      </p:sp>
      <p:sp>
        <p:nvSpPr>
          <p:cNvPr id="216" name="Google Shape;216;p30"/>
          <p:cNvSpPr txBox="1"/>
          <p:nvPr/>
        </p:nvSpPr>
        <p:spPr>
          <a:xfrm>
            <a:off x="551275" y="1079925"/>
            <a:ext cx="8246100" cy="15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vamos a enviar desde el frontend mensajes propios al servidor y que este se encargue de que todos los clientes web conectados </a:t>
            </a:r>
            <a:r>
              <a:rPr lang="en-GB" sz="2000">
                <a:solidFill>
                  <a:schemeClr val="dk1"/>
                </a:solidFill>
                <a:highlight>
                  <a:srgbClr val="FFFFFF"/>
                </a:highlight>
                <a:latin typeface="Helvetica Neue Light"/>
                <a:ea typeface="Helvetica Neue Light"/>
                <a:cs typeface="Helvetica Neue Light"/>
                <a:sym typeface="Helvetica Neue Light"/>
              </a:rPr>
              <a:t>reciban</a:t>
            </a:r>
            <a:r>
              <a:rPr lang="en-GB" sz="2000">
                <a:solidFill>
                  <a:schemeClr val="dk1"/>
                </a:solidFill>
                <a:highlight>
                  <a:srgbClr val="FFFFFF"/>
                </a:highlight>
                <a:latin typeface="Helvetica Neue Light"/>
                <a:ea typeface="Helvetica Neue Light"/>
                <a:cs typeface="Helvetica Neue Light"/>
                <a:sym typeface="Helvetica Neue Light"/>
              </a:rPr>
              <a:t> esos mensajes al instante, sin tener que preguntar si hay nuevos. Para poder enviar mensajes, necesitamos un formulario en nuestro HTML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17" name="Google Shape;217;p30"/>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18" name="Google Shape;218;p30"/>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19" name="Google Shape;219;p3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3" name="Shape 223"/>
        <p:cNvGrpSpPr/>
        <p:nvPr/>
      </p:nvGrpSpPr>
      <p:grpSpPr>
        <a:xfrm>
          <a:off x="0" y="0"/>
          <a:ext cx="0" cy="0"/>
          <a:chOff x="0" y="0"/>
          <a:chExt cx="0" cy="0"/>
        </a:xfrm>
      </p:grpSpPr>
      <p:sp>
        <p:nvSpPr>
          <p:cNvPr id="224" name="Google Shape;224;p31"/>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25" name="Google Shape;225;p31"/>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a:t>
            </a:r>
            <a:r>
              <a:rPr i="1" lang="en-GB" sz="4000">
                <a:latin typeface="Anton"/>
                <a:ea typeface="Anton"/>
                <a:cs typeface="Anton"/>
                <a:sym typeface="Anton"/>
              </a:rPr>
              <a:t>el último paso...</a:t>
            </a:r>
            <a:endParaRPr i="1" sz="4000">
              <a:latin typeface="Anton"/>
              <a:ea typeface="Anton"/>
              <a:cs typeface="Anton"/>
              <a:sym typeface="Anton"/>
            </a:endParaRPr>
          </a:p>
        </p:txBody>
      </p:sp>
      <p:sp>
        <p:nvSpPr>
          <p:cNvPr id="226" name="Google Shape;226;p31"/>
          <p:cNvSpPr txBox="1"/>
          <p:nvPr/>
        </p:nvSpPr>
        <p:spPr>
          <a:xfrm>
            <a:off x="361350" y="1159700"/>
            <a:ext cx="8421300" cy="3330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formulario tendrá dos campos: uno para el nombre del autor y otro para el texto del mensaje, además del botón de submit para enviar.</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 que no tiene este formulario es un action, ya que eso provocaría que se </a:t>
            </a:r>
            <a:r>
              <a:rPr lang="en-GB" sz="2000">
                <a:solidFill>
                  <a:schemeClr val="dk1"/>
                </a:solidFill>
                <a:latin typeface="Helvetica Neue Light"/>
                <a:ea typeface="Helvetica Neue Light"/>
                <a:cs typeface="Helvetica Neue Light"/>
                <a:sym typeface="Helvetica Neue Light"/>
              </a:rPr>
              <a:t>recargue</a:t>
            </a:r>
            <a:r>
              <a:rPr lang="en-GB" sz="2000">
                <a:solidFill>
                  <a:schemeClr val="dk1"/>
                </a:solidFill>
                <a:latin typeface="Helvetica Neue Light"/>
                <a:ea typeface="Helvetica Neue Light"/>
                <a:cs typeface="Helvetica Neue Light"/>
                <a:sym typeface="Helvetica Neue Light"/>
              </a:rPr>
              <a:t> la página. </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Por ello, para saber cuando se envía el formulario utilizaremos el evento </a:t>
            </a:r>
            <a:r>
              <a:rPr b="1" lang="en-GB" sz="2000">
                <a:solidFill>
                  <a:schemeClr val="dk1"/>
                </a:solidFill>
                <a:latin typeface="Helvetica Neue"/>
                <a:ea typeface="Helvetica Neue"/>
                <a:cs typeface="Helvetica Neue"/>
                <a:sym typeface="Helvetica Neue"/>
              </a:rPr>
              <a:t>onsubmit</a:t>
            </a:r>
            <a:r>
              <a:rPr lang="en-GB" sz="2000">
                <a:solidFill>
                  <a:schemeClr val="dk1"/>
                </a:solidFill>
                <a:latin typeface="Helvetica Neue Light"/>
                <a:ea typeface="Helvetica Neue Light"/>
                <a:cs typeface="Helvetica Neue Light"/>
                <a:sym typeface="Helvetica Neue Light"/>
              </a:rPr>
              <a:t>, que llamará a la función addMessage de la aplicación cliente.</a:t>
            </a:r>
            <a:endParaRPr sz="2000">
              <a:solidFill>
                <a:schemeClr val="dk1"/>
              </a:solidFill>
              <a:latin typeface="Helvetica Neue Light"/>
              <a:ea typeface="Helvetica Neue Light"/>
              <a:cs typeface="Helvetica Neue Light"/>
              <a:sym typeface="Helvetica Neue Light"/>
            </a:endParaRPr>
          </a:p>
        </p:txBody>
      </p:sp>
      <p:pic>
        <p:nvPicPr>
          <p:cNvPr id="227" name="Google Shape;227;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Desarrollar una Aplicación Web chat basada en Websocket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Probar la aplicación de chat en ambiente local y en glitch.com</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nvSpPr>
        <p:spPr>
          <a:xfrm>
            <a:off x="551275" y="1079925"/>
            <a:ext cx="7818600" cy="37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Definamos la función en el fichero public/main.js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La función recoge el valor de los inputs del autor y el texto, y los envía por el socket con el mensaje new-me</a:t>
            </a:r>
            <a:r>
              <a:rPr lang="en-GB" sz="2000">
                <a:solidFill>
                  <a:schemeClr val="dk1"/>
                </a:solidFill>
                <a:highlight>
                  <a:srgbClr val="FFFFFF"/>
                </a:highlight>
                <a:latin typeface="Helvetica Neue Light"/>
                <a:ea typeface="Helvetica Neue Light"/>
                <a:cs typeface="Helvetica Neue Light"/>
                <a:sym typeface="Helvetica Neue Light"/>
              </a:rPr>
              <a:t>n</a:t>
            </a:r>
            <a:r>
              <a:rPr lang="en-GB" sz="2000">
                <a:solidFill>
                  <a:schemeClr val="dk1"/>
                </a:solidFill>
                <a:highlight>
                  <a:srgbClr val="FFFFFF"/>
                </a:highlight>
                <a:latin typeface="Helvetica Neue Light"/>
                <a:ea typeface="Helvetica Neue Light"/>
                <a:cs typeface="Helvetica Neue Light"/>
                <a:sym typeface="Helvetica Neue Light"/>
              </a:rPr>
              <a:t>sa</a:t>
            </a:r>
            <a:r>
              <a:rPr lang="en-GB" sz="2000">
                <a:solidFill>
                  <a:schemeClr val="dk1"/>
                </a:solidFill>
                <a:highlight>
                  <a:srgbClr val="FFFFFF"/>
                </a:highlight>
                <a:latin typeface="Helvetica Neue Light"/>
                <a:ea typeface="Helvetica Neue Light"/>
                <a:cs typeface="Helvetica Neue Light"/>
                <a:sym typeface="Helvetica Neue Light"/>
              </a:rPr>
              <a:t>j</a:t>
            </a:r>
            <a:r>
              <a:rPr lang="en-GB" sz="2000">
                <a:solidFill>
                  <a:schemeClr val="dk1"/>
                </a:solidFill>
                <a:highlight>
                  <a:srgbClr val="FFFFFF"/>
                </a:highlight>
                <a:latin typeface="Helvetica Neue Light"/>
                <a:ea typeface="Helvetica Neue Light"/>
                <a:cs typeface="Helvetica Neue Light"/>
                <a:sym typeface="Helvetica Neue Light"/>
              </a:rPr>
              <a:t>e para que lo escuche el servidor. Por tanto ahora es el momento de escuchar ese evento en el servidor.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33" name="Google Shape;233;p32"/>
          <p:cNvSpPr txBox="1"/>
          <p:nvPr/>
        </p:nvSpPr>
        <p:spPr>
          <a:xfrm>
            <a:off x="638750" y="1531900"/>
            <a:ext cx="7151700" cy="1995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 </a:t>
            </a:r>
            <a:r>
              <a:rPr lang="en-GB" sz="1300">
                <a:solidFill>
                  <a:srgbClr val="DCDCAA"/>
                </a:solidFill>
                <a:highlight>
                  <a:srgbClr val="1E1E1E"/>
                </a:highlight>
                <a:latin typeface="Courier New"/>
                <a:ea typeface="Courier New"/>
                <a:cs typeface="Courier New"/>
                <a:sym typeface="Courier New"/>
              </a:rPr>
              <a:t>addMessage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e</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 =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document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getElementById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'username'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value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document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getElementById</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'texto'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value</a:t>
            </a:r>
            <a:endParaRPr sz="1300">
              <a:solidFill>
                <a:srgbClr val="9CDCFE"/>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4FC1FF"/>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'new-message'</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mensaje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C586C0"/>
                </a:solidFill>
                <a:highlight>
                  <a:srgbClr val="1E1E1E"/>
                </a:highlight>
                <a:latin typeface="Courier New"/>
                <a:ea typeface="Courier New"/>
                <a:cs typeface="Courier New"/>
                <a:sym typeface="Courier New"/>
              </a:rPr>
              <a:t>return</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false</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234" name="Google Shape;234;p32"/>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35" name="Google Shape;235;p32"/>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36" name="Google Shape;236;p3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nvSpPr>
        <p:spPr>
          <a:xfrm>
            <a:off x="539800" y="1079925"/>
            <a:ext cx="8496000" cy="40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Volvemos a server.js y modificamos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solidFill>
                  <a:schemeClr val="dk1"/>
                </a:solidFill>
                <a:highlight>
                  <a:srgbClr val="FFFFFF"/>
                </a:highlight>
                <a:latin typeface="Helvetica Neue Light"/>
                <a:ea typeface="Helvetica Neue Light"/>
                <a:cs typeface="Helvetica Neue Light"/>
                <a:sym typeface="Helvetica Neue Light"/>
              </a:rPr>
              <a:t>El socket escuchará el evento </a:t>
            </a:r>
            <a:r>
              <a:rPr i="1" lang="en-GB" sz="1800">
                <a:solidFill>
                  <a:schemeClr val="dk1"/>
                </a:solidFill>
                <a:highlight>
                  <a:srgbClr val="FFFFFF"/>
                </a:highlight>
                <a:latin typeface="Helvetica Neue Light"/>
                <a:ea typeface="Helvetica Neue Light"/>
                <a:cs typeface="Helvetica Neue Light"/>
                <a:sym typeface="Helvetica Neue Light"/>
              </a:rPr>
              <a:t>new-message</a:t>
            </a:r>
            <a:r>
              <a:rPr lang="en-GB" sz="1800">
                <a:solidFill>
                  <a:schemeClr val="dk1"/>
                </a:solidFill>
                <a:highlight>
                  <a:srgbClr val="FFFFFF"/>
                </a:highlight>
                <a:latin typeface="Helvetica Neue Light"/>
                <a:ea typeface="Helvetica Neue Light"/>
                <a:cs typeface="Helvetica Neue Light"/>
                <a:sym typeface="Helvetica Neue Light"/>
              </a:rPr>
              <a:t> y cuando llegue traerá con el mismo los datos en </a:t>
            </a:r>
            <a:r>
              <a:rPr i="1" lang="en-GB" sz="1800">
                <a:solidFill>
                  <a:schemeClr val="dk1"/>
                </a:solidFill>
                <a:highlight>
                  <a:srgbClr val="FFFFFF"/>
                </a:highlight>
                <a:latin typeface="Helvetica Neue Light"/>
                <a:ea typeface="Helvetica Neue Light"/>
                <a:cs typeface="Helvetica Neue Light"/>
                <a:sym typeface="Helvetica Neue Light"/>
              </a:rPr>
              <a:t>data</a:t>
            </a:r>
            <a:r>
              <a:rPr lang="en-GB" sz="1800">
                <a:solidFill>
                  <a:schemeClr val="dk1"/>
                </a:solidFill>
                <a:highlight>
                  <a:srgbClr val="FFFFFF"/>
                </a:highlight>
                <a:latin typeface="Helvetica Neue Light"/>
                <a:ea typeface="Helvetica Neue Light"/>
                <a:cs typeface="Helvetica Neue Light"/>
                <a:sym typeface="Helvetica Neue Light"/>
              </a:rPr>
              <a:t>. Lo que haremos será añadir ese nuevo mensaje que nos llega en data al array de </a:t>
            </a:r>
            <a:r>
              <a:rPr i="1" lang="en-GB" sz="1800">
                <a:solidFill>
                  <a:schemeClr val="dk1"/>
                </a:solidFill>
                <a:highlight>
                  <a:srgbClr val="FFFFFF"/>
                </a:highlight>
                <a:latin typeface="Helvetica Neue Light"/>
                <a:ea typeface="Helvetica Neue Light"/>
                <a:cs typeface="Helvetica Neue Light"/>
                <a:sym typeface="Helvetica Neue Light"/>
              </a:rPr>
              <a:t>messages </a:t>
            </a:r>
            <a:r>
              <a:rPr lang="en-GB" sz="1800">
                <a:solidFill>
                  <a:schemeClr val="dk1"/>
                </a:solidFill>
                <a:highlight>
                  <a:srgbClr val="FFFFFF"/>
                </a:highlight>
                <a:latin typeface="Helvetica Neue Light"/>
                <a:ea typeface="Helvetica Neue Light"/>
                <a:cs typeface="Helvetica Neue Light"/>
                <a:sym typeface="Helvetica Neue Light"/>
              </a:rPr>
              <a:t>con el método push.</a:t>
            </a:r>
            <a:endParaRPr sz="1800">
              <a:solidFill>
                <a:schemeClr val="dk1"/>
              </a:solidFill>
              <a:highlight>
                <a:srgbClr val="FFFFFF"/>
              </a:highlight>
              <a:latin typeface="Helvetica Neue Light"/>
              <a:ea typeface="Helvetica Neue Light"/>
              <a:cs typeface="Helvetica Neue Light"/>
              <a:sym typeface="Helvetica Neue Light"/>
            </a:endParaRPr>
          </a:p>
        </p:txBody>
      </p:sp>
      <p:sp>
        <p:nvSpPr>
          <p:cNvPr id="242" name="Google Shape;242;p33"/>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Enviando mensajes</a:t>
            </a:r>
            <a:endParaRPr i="1" sz="3600">
              <a:latin typeface="Anton"/>
              <a:ea typeface="Anton"/>
              <a:cs typeface="Anton"/>
              <a:sym typeface="Anton"/>
            </a:endParaRPr>
          </a:p>
        </p:txBody>
      </p:sp>
      <p:pic>
        <p:nvPicPr>
          <p:cNvPr id="243" name="Google Shape;243;p33"/>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44" name="Google Shape;244;p33"/>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245" name="Google Shape;245;p33"/>
          <p:cNvSpPr txBox="1"/>
          <p:nvPr/>
        </p:nvSpPr>
        <p:spPr>
          <a:xfrm>
            <a:off x="539800" y="1583425"/>
            <a:ext cx="6991800" cy="22257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io</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'connection'</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 </a:t>
            </a:r>
            <a:r>
              <a:rPr lang="en-GB" sz="1300">
                <a:solidFill>
                  <a:srgbClr val="D4D4D4"/>
                </a:solidFill>
                <a:highlight>
                  <a:srgbClr val="1E1E1E"/>
                </a:highlight>
                <a:latin typeface="Courier New"/>
                <a:ea typeface="Courier New"/>
                <a:cs typeface="Courier New"/>
                <a:sym typeface="Courier New"/>
              </a:rPr>
              <a:t>=&gt; </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'Un cliente se ha conectado'</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socket</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on</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'new-message'</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 </a:t>
            </a:r>
            <a:r>
              <a:rPr lang="en-GB" sz="1300">
                <a:solidFill>
                  <a:srgbClr val="D4D4D4"/>
                </a:solidFill>
                <a:highlight>
                  <a:srgbClr val="1E1E1E"/>
                </a:highlight>
                <a:latin typeface="Courier New"/>
                <a:ea typeface="Courier New"/>
                <a:cs typeface="Courier New"/>
                <a:sym typeface="Courier New"/>
              </a:rPr>
              <a:t>=&gt;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push</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data</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4FC1FF"/>
                </a:solidFill>
                <a:highlight>
                  <a:srgbClr val="1E1E1E"/>
                </a:highlight>
                <a:latin typeface="Courier New"/>
                <a:ea typeface="Courier New"/>
                <a:cs typeface="Courier New"/>
                <a:sym typeface="Courier New"/>
              </a:rPr>
              <a:t>        io</a:t>
            </a:r>
            <a:r>
              <a:rPr lang="en-GB" sz="1300">
                <a:solidFill>
                  <a:srgbClr val="D4D4D4"/>
                </a:solidFill>
                <a:highlight>
                  <a:srgbClr val="1E1E1E"/>
                </a:highlight>
                <a:latin typeface="Courier New"/>
                <a:ea typeface="Courier New"/>
                <a:cs typeface="Courier New"/>
                <a:sym typeface="Courier New"/>
              </a:rPr>
              <a:t>.</a:t>
            </a:r>
            <a:r>
              <a:rPr lang="en-GB" sz="1300">
                <a:solidFill>
                  <a:srgbClr val="9CDCFE"/>
                </a:solidFill>
                <a:highlight>
                  <a:srgbClr val="1E1E1E"/>
                </a:highlight>
                <a:latin typeface="Courier New"/>
                <a:ea typeface="Courier New"/>
                <a:cs typeface="Courier New"/>
                <a:sym typeface="Courier New"/>
              </a:rPr>
              <a:t>sockets</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emit</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9" name="Shape 249"/>
        <p:cNvGrpSpPr/>
        <p:nvPr/>
      </p:nvGrpSpPr>
      <p:grpSpPr>
        <a:xfrm>
          <a:off x="0" y="0"/>
          <a:ext cx="0" cy="0"/>
          <a:chOff x="0" y="0"/>
          <a:chExt cx="0" cy="0"/>
        </a:xfrm>
      </p:grpSpPr>
      <p:sp>
        <p:nvSpPr>
          <p:cNvPr id="250" name="Google Shape;250;p34"/>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51" name="Google Shape;251;p34"/>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Volvamos sobre </a:t>
            </a:r>
            <a:r>
              <a:rPr i="1" lang="en-GB" sz="4000">
                <a:latin typeface="Anton"/>
                <a:ea typeface="Anton"/>
                <a:cs typeface="Anton"/>
                <a:sym typeface="Anton"/>
              </a:rPr>
              <a:t>el último paso...</a:t>
            </a:r>
            <a:endParaRPr i="1" sz="4000">
              <a:latin typeface="Anton"/>
              <a:ea typeface="Anton"/>
              <a:cs typeface="Anton"/>
              <a:sym typeface="Anton"/>
            </a:endParaRPr>
          </a:p>
        </p:txBody>
      </p:sp>
      <p:sp>
        <p:nvSpPr>
          <p:cNvPr id="252" name="Google Shape;252;p34"/>
          <p:cNvSpPr txBox="1"/>
          <p:nvPr/>
        </p:nvSpPr>
        <p:spPr>
          <a:xfrm>
            <a:off x="361350" y="1159700"/>
            <a:ext cx="8421300" cy="3330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Para notificar a los clientes conectados tenemos que avisarles de alguna forma.</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lo hacemos con socket.emit estamos creando una comunicación 1:1, pero una sala de chat no es así, no es una comunicación privada. Tenemos que notificar a todos los clientes conectados.</a:t>
            </a:r>
            <a:endParaRPr sz="2000">
              <a:solidFill>
                <a:schemeClr val="dk1"/>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Esto lo conseguimos con </a:t>
            </a:r>
            <a:r>
              <a:rPr b="1" lang="en-GB" sz="2000">
                <a:solidFill>
                  <a:schemeClr val="dk1"/>
                </a:solidFill>
                <a:latin typeface="Helvetica Neue"/>
                <a:ea typeface="Helvetica Neue"/>
                <a:cs typeface="Helvetica Neue"/>
                <a:sym typeface="Helvetica Neue"/>
              </a:rPr>
              <a:t>io.sockets.emit</a:t>
            </a:r>
            <a:r>
              <a:rPr lang="en-GB" sz="2000">
                <a:solidFill>
                  <a:schemeClr val="dk1"/>
                </a:solidFill>
                <a:latin typeface="Helvetica Neue Light"/>
                <a:ea typeface="Helvetica Neue Light"/>
                <a:cs typeface="Helvetica Neue Light"/>
                <a:sym typeface="Helvetica Neue Light"/>
              </a:rPr>
              <a:t>, que notificará a todos los sockets conectados.</a:t>
            </a:r>
            <a:endParaRPr sz="2000">
              <a:solidFill>
                <a:schemeClr val="dk1"/>
              </a:solidFill>
              <a:latin typeface="Helvetica Neue Light"/>
              <a:ea typeface="Helvetica Neue Light"/>
              <a:cs typeface="Helvetica Neue Light"/>
              <a:sym typeface="Helvetica Neue Light"/>
            </a:endParaRPr>
          </a:p>
        </p:txBody>
      </p:sp>
      <p:pic>
        <p:nvPicPr>
          <p:cNvPr id="253" name="Google Shape;253;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57" name="Shape 257"/>
        <p:cNvGrpSpPr/>
        <p:nvPr/>
      </p:nvGrpSpPr>
      <p:grpSpPr>
        <a:xfrm>
          <a:off x="0" y="0"/>
          <a:ext cx="0" cy="0"/>
          <a:chOff x="0" y="0"/>
          <a:chExt cx="0" cy="0"/>
        </a:xfrm>
      </p:grpSpPr>
      <p:sp>
        <p:nvSpPr>
          <p:cNvPr id="258" name="Google Shape;258;p3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Paso final</a:t>
            </a:r>
            <a:endParaRPr i="1" sz="3600">
              <a:solidFill>
                <a:schemeClr val="dk1"/>
              </a:solidFill>
              <a:latin typeface="Anton"/>
              <a:ea typeface="Anton"/>
              <a:cs typeface="Anton"/>
              <a:sym typeface="Anton"/>
            </a:endParaRPr>
          </a:p>
        </p:txBody>
      </p:sp>
      <p:pic>
        <p:nvPicPr>
          <p:cNvPr id="259" name="Google Shape;259;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nvSpPr>
        <p:spPr>
          <a:xfrm>
            <a:off x="539800" y="1079925"/>
            <a:ext cx="8496000" cy="8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 abrimos varios navegadores en la URL </a:t>
            </a:r>
            <a:r>
              <a:rPr b="1" i="1" lang="en-GB" sz="2000">
                <a:solidFill>
                  <a:schemeClr val="dk1"/>
                </a:solidFill>
                <a:highlight>
                  <a:srgbClr val="FFFFFF"/>
                </a:highlight>
                <a:latin typeface="Helvetica Neue"/>
                <a:ea typeface="Helvetica Neue"/>
                <a:cs typeface="Helvetica Neue"/>
                <a:sym typeface="Helvetica Neue"/>
              </a:rPr>
              <a:t>http://localhost:8080</a:t>
            </a:r>
            <a:r>
              <a:rPr lang="en-GB" sz="2000">
                <a:solidFill>
                  <a:schemeClr val="dk1"/>
                </a:solidFill>
                <a:highlight>
                  <a:srgbClr val="FFFFFF"/>
                </a:highlight>
                <a:latin typeface="Helvetica Neue Light"/>
                <a:ea typeface="Helvetica Neue Light"/>
                <a:cs typeface="Helvetica Neue Light"/>
                <a:sym typeface="Helvetica Neue Light"/>
              </a:rPr>
              <a:t>, podemos ver que la actualización es instantánea.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65" name="Google Shape;265;p36"/>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Probando la aplicación de Chat</a:t>
            </a:r>
            <a:endParaRPr i="1" sz="3600">
              <a:latin typeface="Anton"/>
              <a:ea typeface="Anton"/>
              <a:cs typeface="Anton"/>
              <a:sym typeface="Anton"/>
            </a:endParaRPr>
          </a:p>
        </p:txBody>
      </p:sp>
      <p:pic>
        <p:nvPicPr>
          <p:cNvPr id="266" name="Google Shape;266;p36"/>
          <p:cNvPicPr preferRelativeResize="0"/>
          <p:nvPr/>
        </p:nvPicPr>
        <p:blipFill>
          <a:blip r:embed="rId3">
            <a:alphaModFix/>
          </a:blip>
          <a:stretch>
            <a:fillRect/>
          </a:stretch>
        </p:blipFill>
        <p:spPr>
          <a:xfrm>
            <a:off x="7610900" y="167575"/>
            <a:ext cx="1186525" cy="1186525"/>
          </a:xfrm>
          <a:prstGeom prst="rect">
            <a:avLst/>
          </a:prstGeom>
          <a:noFill/>
          <a:ln>
            <a:noFill/>
          </a:ln>
        </p:spPr>
      </p:pic>
      <p:pic>
        <p:nvPicPr>
          <p:cNvPr id="267" name="Google Shape;267;p36"/>
          <p:cNvPicPr preferRelativeResize="0"/>
          <p:nvPr/>
        </p:nvPicPr>
        <p:blipFill>
          <a:blip r:embed="rId4">
            <a:alphaModFix/>
          </a:blip>
          <a:stretch>
            <a:fillRect/>
          </a:stretch>
        </p:blipFill>
        <p:spPr>
          <a:xfrm>
            <a:off x="619100" y="1955425"/>
            <a:ext cx="7612002" cy="2958678"/>
          </a:xfrm>
          <a:prstGeom prst="rect">
            <a:avLst/>
          </a:prstGeom>
          <a:noFill/>
          <a:ln>
            <a:noFill/>
          </a:ln>
        </p:spPr>
      </p:pic>
      <p:pic>
        <p:nvPicPr>
          <p:cNvPr id="268" name="Google Shape;268;p36"/>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269" name="Google Shape;269;p36"/>
          <p:cNvPicPr preferRelativeResize="0"/>
          <p:nvPr/>
        </p:nvPicPr>
        <p:blipFill>
          <a:blip r:embed="rId6">
            <a:alphaModFix/>
          </a:blip>
          <a:stretch>
            <a:fillRect/>
          </a:stretch>
        </p:blipFill>
        <p:spPr>
          <a:xfrm>
            <a:off x="1444950" y="3880551"/>
            <a:ext cx="5855299" cy="103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CHAT COLABORATIVO</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Vamos a practicar lo aprendido hasta ahora</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275" name="Google Shape;275;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6" name="Google Shape;276;p3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2" name="Google Shape;282;p38"/>
          <p:cNvSpPr txBox="1"/>
          <p:nvPr/>
        </p:nvSpPr>
        <p:spPr>
          <a:xfrm>
            <a:off x="442500" y="8507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En base a lo desarrollado en clase, realizar una aplicación basada en node.js, express y websocket que permita generar un chat colaborativo entre usuarios conectados.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Cada usuario podrá ingresar su nombre y mensaje a través de un formulario y enviar la información utilizando el canal de websocket.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mensajes serán presentados en tiempo real en cada uno de los clientes.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Cuando un usuario nuevo se conecte, recibirá todos los mensajes hasta ahí ingresados.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chemeClr val="dk1"/>
              </a:buClr>
              <a:buSzPts val="1600"/>
              <a:buFont typeface="Helvetica Neue Light"/>
              <a:buChar char="-"/>
            </a:pPr>
            <a:r>
              <a:rPr lang="en-GB" sz="1600">
                <a:solidFill>
                  <a:schemeClr val="dk1"/>
                </a:solidFill>
                <a:highlight>
                  <a:schemeClr val="lt1"/>
                </a:highlight>
                <a:latin typeface="Helvetica Neue Light"/>
                <a:ea typeface="Helvetica Neue Light"/>
                <a:cs typeface="Helvetica Neue Light"/>
                <a:sym typeface="Helvetica Neue Light"/>
              </a:rPr>
              <a:t>Los mensajes persistirán en memoria del servidor.</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Tiempo: 5 minutos</a:t>
            </a:r>
            <a:endParaRPr i="1" sz="1600">
              <a:solidFill>
                <a:schemeClr val="dk1"/>
              </a:solidFill>
              <a:highlight>
                <a:schemeClr val="lt1"/>
              </a:highlight>
              <a:latin typeface="Helvetica Neue Light"/>
              <a:ea typeface="Helvetica Neue Light"/>
              <a:cs typeface="Helvetica Neue Light"/>
              <a:sym typeface="Helvetica Neue Light"/>
            </a:endParaRPr>
          </a:p>
        </p:txBody>
      </p:sp>
      <p:pic>
        <p:nvPicPr>
          <p:cNvPr id="283" name="Google Shape;283;p38"/>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9"/>
          <p:cNvPicPr preferRelativeResize="0"/>
          <p:nvPr/>
        </p:nvPicPr>
        <p:blipFill>
          <a:blip r:embed="rId3">
            <a:alphaModFix/>
          </a:blip>
          <a:stretch>
            <a:fillRect/>
          </a:stretch>
        </p:blipFill>
        <p:spPr>
          <a:xfrm>
            <a:off x="1020188" y="152400"/>
            <a:ext cx="7103625" cy="4838701"/>
          </a:xfrm>
          <a:prstGeom prst="rect">
            <a:avLst/>
          </a:prstGeom>
          <a:noFill/>
          <a:ln>
            <a:noFill/>
          </a:ln>
        </p:spPr>
      </p:pic>
      <p:pic>
        <p:nvPicPr>
          <p:cNvPr id="289" name="Google Shape;289;p3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90" name="Google Shape;290;p39"/>
          <p:cNvPicPr preferRelativeResize="0"/>
          <p:nvPr/>
        </p:nvPicPr>
        <p:blipFill rotWithShape="1">
          <a:blip r:embed="rId5">
            <a:alphaModFix/>
          </a:blip>
          <a:srcRect b="0" l="0" r="0" t="0"/>
          <a:stretch/>
        </p:blipFill>
        <p:spPr>
          <a:xfrm>
            <a:off x="7509825" y="0"/>
            <a:ext cx="1634174" cy="63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40"/>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41"/>
          <p:cNvSpPr txBox="1"/>
          <p:nvPr/>
        </p:nvSpPr>
        <p:spPr>
          <a:xfrm>
            <a:off x="0" y="270275"/>
            <a:ext cx="9144000" cy="66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Aplicación de Chat en glitch.com</a:t>
            </a:r>
            <a:endParaRPr i="1" sz="3600">
              <a:solidFill>
                <a:srgbClr val="E0FF00"/>
              </a:solidFill>
              <a:latin typeface="Anton"/>
              <a:ea typeface="Anton"/>
              <a:cs typeface="Anton"/>
              <a:sym typeface="Anton"/>
            </a:endParaRPr>
          </a:p>
        </p:txBody>
      </p:sp>
      <p:pic>
        <p:nvPicPr>
          <p:cNvPr id="301" name="Google Shape;301;p41"/>
          <p:cNvPicPr preferRelativeResize="0"/>
          <p:nvPr/>
        </p:nvPicPr>
        <p:blipFill>
          <a:blip r:embed="rId4">
            <a:alphaModFix/>
          </a:blip>
          <a:stretch>
            <a:fillRect/>
          </a:stretch>
        </p:blipFill>
        <p:spPr>
          <a:xfrm>
            <a:off x="152400" y="1045600"/>
            <a:ext cx="7044331" cy="3793101"/>
          </a:xfrm>
          <a:prstGeom prst="rect">
            <a:avLst/>
          </a:prstGeom>
          <a:noFill/>
          <a:ln>
            <a:noFill/>
          </a:ln>
        </p:spPr>
      </p:pic>
      <p:pic>
        <p:nvPicPr>
          <p:cNvPr id="302" name="Google Shape;302;p41"/>
          <p:cNvPicPr preferRelativeResize="0"/>
          <p:nvPr/>
        </p:nvPicPr>
        <p:blipFill>
          <a:blip r:embed="rId5">
            <a:alphaModFix/>
          </a:blip>
          <a:stretch>
            <a:fillRect/>
          </a:stretch>
        </p:blipFill>
        <p:spPr>
          <a:xfrm>
            <a:off x="392225" y="218625"/>
            <a:ext cx="873500" cy="721425"/>
          </a:xfrm>
          <a:prstGeom prst="rect">
            <a:avLst/>
          </a:prstGeom>
          <a:noFill/>
          <a:ln>
            <a:noFill/>
          </a:ln>
        </p:spPr>
      </p:pic>
      <p:pic>
        <p:nvPicPr>
          <p:cNvPr id="303" name="Google Shape;303;p41"/>
          <p:cNvPicPr preferRelativeResize="0"/>
          <p:nvPr/>
        </p:nvPicPr>
        <p:blipFill>
          <a:blip r:embed="rId6">
            <a:alphaModFix/>
          </a:blip>
          <a:stretch>
            <a:fillRect/>
          </a:stretch>
        </p:blipFill>
        <p:spPr>
          <a:xfrm>
            <a:off x="7285701" y="1518300"/>
            <a:ext cx="1774500" cy="1097400"/>
          </a:xfrm>
          <a:prstGeom prst="rect">
            <a:avLst/>
          </a:prstGeom>
          <a:noFill/>
          <a:ln>
            <a:noFill/>
          </a:ln>
        </p:spPr>
      </p:pic>
      <p:pic>
        <p:nvPicPr>
          <p:cNvPr id="304" name="Google Shape;304;p41"/>
          <p:cNvPicPr preferRelativeResize="0"/>
          <p:nvPr/>
        </p:nvPicPr>
        <p:blipFill>
          <a:blip r:embed="rId7">
            <a:alphaModFix/>
          </a:blip>
          <a:stretch>
            <a:fillRect/>
          </a:stretch>
        </p:blipFill>
        <p:spPr>
          <a:xfrm>
            <a:off x="7849650" y="95853"/>
            <a:ext cx="1150025" cy="966956"/>
          </a:xfrm>
          <a:prstGeom prst="rect">
            <a:avLst/>
          </a:prstGeom>
          <a:noFill/>
          <a:ln>
            <a:noFill/>
          </a:ln>
        </p:spPr>
      </p:pic>
      <p:pic>
        <p:nvPicPr>
          <p:cNvPr id="305" name="Google Shape;305;p41"/>
          <p:cNvPicPr preferRelativeResize="0"/>
          <p:nvPr/>
        </p:nvPicPr>
        <p:blipFill>
          <a:blip r:embed="rId8">
            <a:alphaModFix/>
          </a:blip>
          <a:stretch>
            <a:fillRect/>
          </a:stretch>
        </p:blipFill>
        <p:spPr>
          <a:xfrm>
            <a:off x="6804788" y="2868225"/>
            <a:ext cx="2736324" cy="143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1" name="Google Shape;71;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12</a:t>
            </a:r>
            <a:endParaRPr>
              <a:latin typeface="Helvetica Neue"/>
              <a:ea typeface="Helvetica Neue"/>
              <a:cs typeface="Helvetica Neue"/>
              <a:sym typeface="Helvetica Neue"/>
            </a:endParaRPr>
          </a:p>
        </p:txBody>
      </p:sp>
      <p:sp>
        <p:nvSpPr>
          <p:cNvPr id="73" name="Google Shape;73;p1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Aplicación chat con </a:t>
            </a:r>
            <a:r>
              <a:rPr b="1" lang="en-GB" sz="1200">
                <a:solidFill>
                  <a:schemeClr val="dk1"/>
                </a:solidFill>
                <a:highlight>
                  <a:schemeClr val="lt1"/>
                </a:highlight>
              </a:rPr>
              <a:t>Websockets</a:t>
            </a:r>
            <a:endParaRPr b="1" sz="1200">
              <a:latin typeface="Helvetica Neue"/>
              <a:ea typeface="Helvetica Neue"/>
              <a:cs typeface="Helvetica Neue"/>
              <a:sym typeface="Helvetica Neue"/>
            </a:endParaRPr>
          </a:p>
        </p:txBody>
      </p:sp>
      <p:pic>
        <p:nvPicPr>
          <p:cNvPr id="74" name="Google Shape;74;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5" name="Google Shape;75;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11</a:t>
            </a:r>
            <a:endParaRPr>
              <a:latin typeface="Helvetica Neue"/>
              <a:ea typeface="Helvetica Neue"/>
              <a:cs typeface="Helvetica Neue"/>
              <a:sym typeface="Helvetica Neue"/>
            </a:endParaRPr>
          </a:p>
        </p:txBody>
      </p:sp>
      <p:sp>
        <p:nvSpPr>
          <p:cNvPr id="77" name="Google Shape;77;p1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Websockets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8" name="Google Shape;78;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79" name="Google Shape;79;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2" name="Google Shape;82;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3" name="Google Shape;83;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4" name="Google Shape;84;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13</a:t>
            </a:r>
            <a:endParaRPr>
              <a:latin typeface="Helvetica Neue"/>
              <a:ea typeface="Helvetica Neue"/>
              <a:cs typeface="Helvetica Neue"/>
              <a:sym typeface="Helvetica Neue"/>
            </a:endParaRPr>
          </a:p>
        </p:txBody>
      </p:sp>
      <p:sp>
        <p:nvSpPr>
          <p:cNvPr id="86" name="Google Shape;86;p1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a:latin typeface="Helvetica Neue"/>
              <a:ea typeface="Helvetica Neue"/>
              <a:cs typeface="Helvetica Neue"/>
              <a:sym typeface="Helvetica Neue"/>
            </a:endParaRPr>
          </a:p>
        </p:txBody>
      </p:sp>
      <p:cxnSp>
        <p:nvCxnSpPr>
          <p:cNvPr id="87" name="Google Shape;87;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8" name="Google Shape;88;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1" name="Google Shape;91;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2" name="Google Shape;92;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2"/>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11" name="Google Shape;311;p4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3"/>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17" name="Google Shape;317;p43"/>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4"/>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23" name="Google Shape;323;p4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5"/>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29" name="Google Shape;329;p4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6"/>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35" name="Google Shape;335;p4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7"/>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41" name="Google Shape;341;p4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8"/>
          <p:cNvPicPr preferRelativeResize="0"/>
          <p:nvPr/>
        </p:nvPicPr>
        <p:blipFill>
          <a:blip r:embed="rId3">
            <a:alphaModFix/>
          </a:blip>
          <a:stretch>
            <a:fillRect/>
          </a:stretch>
        </p:blipFill>
        <p:spPr>
          <a:xfrm>
            <a:off x="1207528" y="152400"/>
            <a:ext cx="6728945" cy="4838701"/>
          </a:xfrm>
          <a:prstGeom prst="rect">
            <a:avLst/>
          </a:prstGeom>
          <a:noFill/>
          <a:ln>
            <a:noFill/>
          </a:ln>
        </p:spPr>
      </p:pic>
      <p:pic>
        <p:nvPicPr>
          <p:cNvPr id="347" name="Google Shape;347;p4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52400" y="152400"/>
            <a:ext cx="8839200" cy="4769313"/>
          </a:xfrm>
          <a:prstGeom prst="rect">
            <a:avLst/>
          </a:prstGeom>
          <a:noFill/>
          <a:ln>
            <a:noFill/>
          </a:ln>
        </p:spPr>
      </p:pic>
      <p:pic>
        <p:nvPicPr>
          <p:cNvPr id="353" name="Google Shape;353;p4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59" name="Google Shape;359;p5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1"/>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65" name="Google Shape;365;p5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nvSpPr>
        <p:spPr>
          <a:xfrm>
            <a:off x="0" y="239250"/>
            <a:ext cx="9144000" cy="9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Aplicación chat con </a:t>
            </a:r>
            <a:r>
              <a:rPr i="1" lang="en-GB" sz="3600">
                <a:solidFill>
                  <a:srgbClr val="E0FF00"/>
                </a:solidFill>
                <a:latin typeface="Anton"/>
                <a:ea typeface="Anton"/>
                <a:cs typeface="Anton"/>
                <a:sym typeface="Anton"/>
              </a:rPr>
              <a:t>Websocket</a:t>
            </a:r>
            <a:endParaRPr i="1" sz="3600">
              <a:solidFill>
                <a:srgbClr val="E0FF00"/>
              </a:solidFill>
              <a:latin typeface="Anton"/>
              <a:ea typeface="Anton"/>
              <a:cs typeface="Anton"/>
              <a:sym typeface="Anton"/>
            </a:endParaRPr>
          </a:p>
        </p:txBody>
      </p:sp>
      <p:pic>
        <p:nvPicPr>
          <p:cNvPr id="98" name="Google Shape;98;p16"/>
          <p:cNvPicPr preferRelativeResize="0"/>
          <p:nvPr/>
        </p:nvPicPr>
        <p:blipFill>
          <a:blip r:embed="rId4">
            <a:alphaModFix/>
          </a:blip>
          <a:stretch>
            <a:fillRect/>
          </a:stretch>
        </p:blipFill>
        <p:spPr>
          <a:xfrm>
            <a:off x="450337" y="1207350"/>
            <a:ext cx="4267975" cy="2986750"/>
          </a:xfrm>
          <a:prstGeom prst="rect">
            <a:avLst/>
          </a:prstGeom>
          <a:noFill/>
          <a:ln>
            <a:noFill/>
          </a:ln>
        </p:spPr>
      </p:pic>
      <p:pic>
        <p:nvPicPr>
          <p:cNvPr id="99" name="Google Shape;99;p16"/>
          <p:cNvPicPr preferRelativeResize="0"/>
          <p:nvPr/>
        </p:nvPicPr>
        <p:blipFill>
          <a:blip r:embed="rId5">
            <a:alphaModFix/>
          </a:blip>
          <a:stretch>
            <a:fillRect/>
          </a:stretch>
        </p:blipFill>
        <p:spPr>
          <a:xfrm>
            <a:off x="5023113" y="1648888"/>
            <a:ext cx="3739888" cy="2103687"/>
          </a:xfrm>
          <a:prstGeom prst="rect">
            <a:avLst/>
          </a:prstGeom>
          <a:noFill/>
          <a:ln>
            <a:noFill/>
          </a:ln>
        </p:spPr>
      </p:pic>
      <p:sp>
        <p:nvSpPr>
          <p:cNvPr id="100" name="Google Shape;100;p16"/>
          <p:cNvSpPr txBox="1"/>
          <p:nvPr/>
        </p:nvSpPr>
        <p:spPr>
          <a:xfrm>
            <a:off x="120875" y="4619750"/>
            <a:ext cx="198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latin typeface="Helvetica Neue Light"/>
                <a:ea typeface="Helvetica Neue Light"/>
                <a:cs typeface="Helvetica Neue Light"/>
                <a:sym typeface="Helvetica Neue Light"/>
              </a:rPr>
              <a:t>Fuente: Carlos Azaustre</a:t>
            </a:r>
            <a:endParaRPr i="1" sz="1200">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2"/>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71" name="Google Shape;371;p5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77" name="Google Shape;377;p53"/>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4"/>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83" name="Google Shape;383;p5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5"/>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89" name="Google Shape;389;p55"/>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6"/>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395" name="Google Shape;395;p5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7"/>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01" name="Google Shape;401;p5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8"/>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07" name="Google Shape;407;p58"/>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9"/>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13" name="Google Shape;413;p5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60"/>
          <p:cNvPicPr preferRelativeResize="0"/>
          <p:nvPr/>
        </p:nvPicPr>
        <p:blipFill>
          <a:blip r:embed="rId3">
            <a:alphaModFix/>
          </a:blip>
          <a:stretch>
            <a:fillRect/>
          </a:stretch>
        </p:blipFill>
        <p:spPr>
          <a:xfrm>
            <a:off x="152400" y="152400"/>
            <a:ext cx="8839200" cy="4751070"/>
          </a:xfrm>
          <a:prstGeom prst="rect">
            <a:avLst/>
          </a:prstGeom>
          <a:noFill/>
          <a:ln>
            <a:noFill/>
          </a:ln>
        </p:spPr>
      </p:pic>
      <p:pic>
        <p:nvPicPr>
          <p:cNvPr id="419" name="Google Shape;419;p6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1"/>
          <p:cNvPicPr preferRelativeResize="0"/>
          <p:nvPr/>
        </p:nvPicPr>
        <p:blipFill>
          <a:blip r:embed="rId3">
            <a:alphaModFix/>
          </a:blip>
          <a:stretch>
            <a:fillRect/>
          </a:stretch>
        </p:blipFill>
        <p:spPr>
          <a:xfrm>
            <a:off x="152400" y="152400"/>
            <a:ext cx="8839200" cy="4759569"/>
          </a:xfrm>
          <a:prstGeom prst="rect">
            <a:avLst/>
          </a:prstGeom>
          <a:noFill/>
          <a:ln>
            <a:noFill/>
          </a:ln>
        </p:spPr>
      </p:pic>
      <p:pic>
        <p:nvPicPr>
          <p:cNvPr id="425" name="Google Shape;425;p6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4" name="Shape 104"/>
        <p:cNvGrpSpPr/>
        <p:nvPr/>
      </p:nvGrpSpPr>
      <p:grpSpPr>
        <a:xfrm>
          <a:off x="0" y="0"/>
          <a:ext cx="0" cy="0"/>
          <a:chOff x="0" y="0"/>
          <a:chExt cx="0" cy="0"/>
        </a:xfrm>
      </p:grpSpPr>
      <p:sp>
        <p:nvSpPr>
          <p:cNvPr id="105" name="Google Shape;105;p17"/>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106" name="Google Shape;106;p17"/>
          <p:cNvSpPr txBox="1"/>
          <p:nvPr/>
        </p:nvSpPr>
        <p:spPr>
          <a:xfrm>
            <a:off x="567225" y="275875"/>
            <a:ext cx="8187300" cy="88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Recordemos...</a:t>
            </a:r>
            <a:endParaRPr i="1" sz="4000">
              <a:latin typeface="Anton"/>
              <a:ea typeface="Anton"/>
              <a:cs typeface="Anton"/>
              <a:sym typeface="Anton"/>
            </a:endParaRPr>
          </a:p>
        </p:txBody>
      </p:sp>
      <p:sp>
        <p:nvSpPr>
          <p:cNvPr id="107" name="Google Shape;107;p17"/>
          <p:cNvSpPr txBox="1"/>
          <p:nvPr/>
        </p:nvSpPr>
        <p:spPr>
          <a:xfrm>
            <a:off x="361350" y="1159700"/>
            <a:ext cx="8421300" cy="3525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son una tecnología que permite una comunicación bidireccional entre cliente y servidor sobre un único socket TCP. En cierta manera es un buen sustituto de HTTP como tecnología para obtener datos del servidor. Dado que no tenemos que pedirlos, el servidor nos los enviará cuando haya nuevos.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Uno de los ejemplos más comunes para aprender a utilizar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es desarrollando un chat. Es lo que es lo que veremos en esta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Utilizaremos la librería Socket.io que nos facilita el desarrollo de aplicaciones utilizando </a:t>
            </a:r>
            <a:r>
              <a:rPr lang="en-GB" sz="2000">
                <a:solidFill>
                  <a:schemeClr val="dk1"/>
                </a:solidFill>
                <a:latin typeface="Helvetica Neue Light"/>
                <a:ea typeface="Helvetica Neue Light"/>
                <a:cs typeface="Helvetica Neue Light"/>
                <a:sym typeface="Helvetica Neue Light"/>
              </a:rPr>
              <a:t>Websocket</a:t>
            </a:r>
            <a:r>
              <a:rPr lang="en-GB" sz="2000">
                <a:solidFill>
                  <a:schemeClr val="dk1"/>
                </a:solidFill>
                <a:latin typeface="Helvetica Neue Light"/>
                <a:ea typeface="Helvetica Neue Light"/>
                <a:cs typeface="Helvetica Neue Light"/>
                <a:sym typeface="Helvetica Neue Light"/>
              </a:rPr>
              <a:t> en el cliente y en el servidor.</a:t>
            </a:r>
            <a:endParaRPr sz="2000">
              <a:solidFill>
                <a:schemeClr val="dk1"/>
              </a:solidFill>
              <a:latin typeface="Helvetica Neue Light"/>
              <a:ea typeface="Helvetica Neue Light"/>
              <a:cs typeface="Helvetica Neue Light"/>
              <a:sym typeface="Helvetica Neue Light"/>
            </a:endParaRPr>
          </a:p>
        </p:txBody>
      </p:sp>
      <p:pic>
        <p:nvPicPr>
          <p:cNvPr id="108" name="Google Shape;108;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62"/>
          <p:cNvPicPr preferRelativeResize="0"/>
          <p:nvPr/>
        </p:nvPicPr>
        <p:blipFill>
          <a:blip r:embed="rId3">
            <a:alphaModFix/>
          </a:blip>
          <a:stretch>
            <a:fillRect/>
          </a:stretch>
        </p:blipFill>
        <p:spPr>
          <a:xfrm>
            <a:off x="152400" y="152400"/>
            <a:ext cx="8839199" cy="4743390"/>
          </a:xfrm>
          <a:prstGeom prst="rect">
            <a:avLst/>
          </a:prstGeom>
          <a:noFill/>
          <a:ln>
            <a:noFill/>
          </a:ln>
        </p:spPr>
      </p:pic>
      <p:pic>
        <p:nvPicPr>
          <p:cNvPr id="431" name="Google Shape;431;p6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Despliegue en Glitch</a:t>
            </a:r>
            <a:endParaRPr b="0" i="1" sz="4000" u="none" cap="none" strike="noStrike">
              <a:solidFill>
                <a:srgbClr val="000000"/>
              </a:solidFill>
              <a:latin typeface="Anton"/>
              <a:ea typeface="Anton"/>
              <a:cs typeface="Anton"/>
              <a:sym typeface="Anton"/>
            </a:endParaRPr>
          </a:p>
          <a:p>
            <a:pPr indent="0" lvl="0" marL="0" marR="0" rtl="0" algn="l">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37" name="Google Shape;437;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8" name="Google Shape;438;p6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4" name="Google Shape;444;p64"/>
          <p:cNvSpPr txBox="1"/>
          <p:nvPr/>
        </p:nvSpPr>
        <p:spPr>
          <a:xfrm>
            <a:off x="442500" y="1612750"/>
            <a:ext cx="8259000" cy="312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chemeClr val="dk1"/>
                </a:solidFill>
                <a:highlight>
                  <a:schemeClr val="lt1"/>
                </a:highlight>
                <a:latin typeface="Helvetica Neue Light"/>
                <a:ea typeface="Helvetica Neue Light"/>
                <a:cs typeface="Helvetica Neue Light"/>
                <a:sym typeface="Helvetica Neue Light"/>
              </a:rPr>
              <a:t>Realizar el despliegue de la aplicación de chat colaborativo realizado en el desafío anterior en la plataforma Glitch.com</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n-GB" sz="1600">
                <a:solidFill>
                  <a:schemeClr val="dk1"/>
                </a:solidFill>
                <a:highlight>
                  <a:schemeClr val="lt1"/>
                </a:highlight>
                <a:latin typeface="Helvetica Neue Light"/>
                <a:ea typeface="Helvetica Neue Light"/>
                <a:cs typeface="Helvetica Neue Light"/>
                <a:sym typeface="Helvetica Neue Light"/>
              </a:rPr>
              <a:t>Tiempo: 5 minutos</a:t>
            </a:r>
            <a:endParaRPr i="1" sz="1600">
              <a:solidFill>
                <a:schemeClr val="dk1"/>
              </a:solidFill>
              <a:highlight>
                <a:schemeClr val="lt1"/>
              </a:highlight>
              <a:latin typeface="Helvetica Neue Light"/>
              <a:ea typeface="Helvetica Neue Light"/>
              <a:cs typeface="Helvetica Neue Light"/>
              <a:sym typeface="Helvetica Neue Light"/>
            </a:endParaRPr>
          </a:p>
        </p:txBody>
      </p:sp>
      <p:pic>
        <p:nvPicPr>
          <p:cNvPr id="445" name="Google Shape;445;p64"/>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5"/>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WEBSOCKETS</a:t>
            </a:r>
            <a:endParaRPr i="1" sz="4000">
              <a:latin typeface="Anton"/>
              <a:ea typeface="Anton"/>
              <a:cs typeface="Anton"/>
              <a:sym typeface="Anton"/>
            </a:endParaRPr>
          </a:p>
        </p:txBody>
      </p:sp>
      <p:pic>
        <p:nvPicPr>
          <p:cNvPr id="451" name="Google Shape;451;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2" name="Google Shape;452;p65"/>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53" name="Google Shape;453;p65"/>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6</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graphicFrame>
        <p:nvGraphicFramePr>
          <p:cNvPr id="458" name="Google Shape;458;p66"/>
          <p:cNvGraphicFramePr/>
          <p:nvPr/>
        </p:nvGraphicFramePr>
        <p:xfrm>
          <a:off x="153263" y="191700"/>
          <a:ext cx="3000000" cy="3000000"/>
        </p:xfrm>
        <a:graphic>
          <a:graphicData uri="http://schemas.openxmlformats.org/drawingml/2006/table">
            <a:tbl>
              <a:tblPr>
                <a:noFill/>
                <a:tableStyleId>{AB1AAD38-2502-4425-BEB5-DF3F751212B8}</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WEBSOCKETS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 1:</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Modificar el último entregable para que disponga de un canal de websocket que permita representar, por debajo del formulario de ingreso, una tabla con la lista de productos en tiempo real.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Puede haber varios clientes conectados simultáneamente y en cada uno de ellos se reflejarán los cambios que se realicen en los productos sin necesidad de recargar la vista.</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Cuando un cliente se conecte, recibirá la lista de productos a representar en la vista.</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b="1" lang="en-GB" sz="1600">
                          <a:solidFill>
                            <a:schemeClr val="dk1"/>
                          </a:solidFill>
                        </a:rPr>
                        <a:t>&gt;&gt;</a:t>
                      </a:r>
                      <a:r>
                        <a:rPr b="1" lang="en-GB" sz="1600">
                          <a:solidFill>
                            <a:srgbClr val="4D5156"/>
                          </a:solidFill>
                        </a:rPr>
                        <a:t> </a:t>
                      </a:r>
                      <a:r>
                        <a:rPr b="1" lang="en-GB" sz="1600">
                          <a:solidFill>
                            <a:schemeClr val="dk1"/>
                          </a:solidFill>
                          <a:latin typeface="Helvetica Neue"/>
                          <a:ea typeface="Helvetica Neue"/>
                          <a:cs typeface="Helvetica Neue"/>
                          <a:sym typeface="Helvetica Neue"/>
                        </a:rPr>
                        <a:t>Aspectos a incluir en el entregable:</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600">
                          <a:solidFill>
                            <a:schemeClr val="dk1"/>
                          </a:solidFill>
                          <a:latin typeface="Helvetica Neue Light"/>
                          <a:ea typeface="Helvetica Neue Light"/>
                          <a:cs typeface="Helvetica Neue Light"/>
                          <a:sym typeface="Helvetica Neue Light"/>
                        </a:rPr>
                        <a:t>Para construir la tabla dinámica con los datos recibidos por websocket utilizar Handlebars en el frontend. Considerar usar archivos públicos para alojar la plantilla vacía, y obtenerla usando la función </a:t>
                      </a:r>
                      <a:r>
                        <a:rPr i="1" lang="en-GB" sz="1600">
                          <a:solidFill>
                            <a:schemeClr val="dk1"/>
                          </a:solidFill>
                          <a:latin typeface="Helvetica Neue Light"/>
                          <a:ea typeface="Helvetica Neue Light"/>
                          <a:cs typeface="Helvetica Neue Light"/>
                          <a:sym typeface="Helvetica Neue Light"/>
                        </a:rPr>
                        <a:t>fetch( )</a:t>
                      </a:r>
                      <a:r>
                        <a:rPr lang="en-GB" sz="1600">
                          <a:solidFill>
                            <a:schemeClr val="dk1"/>
                          </a:solidFill>
                          <a:latin typeface="Helvetica Neue Light"/>
                          <a:ea typeface="Helvetica Neue Light"/>
                          <a:cs typeface="Helvetica Neue Light"/>
                          <a:sym typeface="Helvetica Neue Light"/>
                        </a:rPr>
                        <a:t>. </a:t>
                      </a:r>
                      <a:r>
                        <a:rPr i="1" lang="en-GB" sz="1600">
                          <a:solidFill>
                            <a:schemeClr val="dk1"/>
                          </a:solidFill>
                          <a:latin typeface="Helvetica Neue Light"/>
                          <a:ea typeface="Helvetica Neue Light"/>
                          <a:cs typeface="Helvetica Neue Light"/>
                          <a:sym typeface="Helvetica Neue Light"/>
                        </a:rPr>
                        <a:t>Recordar que fetch devuelve una promesa</a:t>
                      </a:r>
                      <a:r>
                        <a:rPr lang="en-GB"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9" name="Google Shape;459;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0" name="Google Shape;460;p66"/>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67"/>
          <p:cNvPicPr preferRelativeResize="0"/>
          <p:nvPr/>
        </p:nvPicPr>
        <p:blipFill rotWithShape="1">
          <a:blip r:embed="rId3">
            <a:alphaModFix/>
          </a:blip>
          <a:srcRect b="0" l="0" r="50414" t="0"/>
          <a:stretch/>
        </p:blipFill>
        <p:spPr>
          <a:xfrm>
            <a:off x="2721225" y="394350"/>
            <a:ext cx="4027001" cy="4354801"/>
          </a:xfrm>
          <a:prstGeom prst="rect">
            <a:avLst/>
          </a:prstGeom>
          <a:noFill/>
          <a:ln>
            <a:noFill/>
          </a:ln>
        </p:spPr>
      </p:pic>
      <p:pic>
        <p:nvPicPr>
          <p:cNvPr id="466" name="Google Shape;466;p6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191700"/>
          <a:ext cx="3000000" cy="3000000"/>
        </p:xfrm>
        <a:graphic>
          <a:graphicData uri="http://schemas.openxmlformats.org/drawingml/2006/table">
            <a:tbl>
              <a:tblPr>
                <a:noFill/>
                <a:tableStyleId>{AB1AAD38-2502-4425-BEB5-DF3F751212B8}</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WEBSOCKETS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r>
                        <a:rPr b="1" lang="en-GB" sz="1500"/>
                        <a:t>&gt;&gt;</a:t>
                      </a:r>
                      <a:r>
                        <a:rPr b="1" lang="en-GB" sz="1500">
                          <a:solidFill>
                            <a:srgbClr val="4D5156"/>
                          </a:solidFill>
                        </a:rPr>
                        <a:t> </a:t>
                      </a:r>
                      <a:r>
                        <a:rPr b="1" lang="en-GB" sz="1500">
                          <a:latin typeface="Helvetica Neue"/>
                          <a:ea typeface="Helvetica Neue"/>
                          <a:cs typeface="Helvetica Neue"/>
                          <a:sym typeface="Helvetica Neue"/>
                        </a:rPr>
                        <a:t>Consigna 2:</a:t>
                      </a:r>
                      <a:r>
                        <a:rPr lang="en-GB" sz="1500">
                          <a:latin typeface="Helvetica Neue Light"/>
                          <a:ea typeface="Helvetica Neue Light"/>
                          <a:cs typeface="Helvetica Neue Light"/>
                          <a:sym typeface="Helvetica Neue Light"/>
                        </a:rPr>
                        <a:t>  </a:t>
                      </a:r>
                      <a:r>
                        <a:rPr lang="en-GB" sz="1500">
                          <a:solidFill>
                            <a:schemeClr val="dk1"/>
                          </a:solidFill>
                          <a:latin typeface="Helvetica Neue Light"/>
                          <a:ea typeface="Helvetica Neue Light"/>
                          <a:cs typeface="Helvetica Neue Light"/>
                          <a:sym typeface="Helvetica Neue Light"/>
                        </a:rPr>
                        <a:t>Añadiremos al proyecto un canal de chat entre los clientes y el servidor.</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500">
                          <a:solidFill>
                            <a:schemeClr val="dk1"/>
                          </a:solidFill>
                        </a:rPr>
                        <a:t>&gt;&gt;</a:t>
                      </a:r>
                      <a:r>
                        <a:rPr b="1" lang="en-GB" sz="1500">
                          <a:solidFill>
                            <a:srgbClr val="4D5156"/>
                          </a:solidFill>
                        </a:rPr>
                        <a:t> </a:t>
                      </a:r>
                      <a:r>
                        <a:rPr b="1" lang="en-GB" sz="1500">
                          <a:solidFill>
                            <a:schemeClr val="dk1"/>
                          </a:solidFill>
                          <a:latin typeface="Helvetica Neue"/>
                          <a:ea typeface="Helvetica Neue"/>
                          <a:cs typeface="Helvetica Neue"/>
                          <a:sym typeface="Helvetica Neue"/>
                        </a:rPr>
                        <a:t>Aspectos a incluir en el entregable:</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En la parte inferior del formulario de ingreso se presentará el centro de mensajes almacenados en el servidor, donde figuren los mensajes de todos los usuarios identificados por su email.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El formato a representar será: email (texto negrita en azul) [fecha y hora (DD/MM/YYYY HH:MM:SS)](texto normal en marrón) : mensaje (texto italic en verde)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Además incorporar dos elementos de entrada: uno para que el usuario ingrese su email (obligatorio para poder utilizar el chat) y otro para ingresar mensajes y enviarlos mediante un botón. </a:t>
                      </a:r>
                      <a:endParaRPr sz="1500">
                        <a:solidFill>
                          <a:schemeClr val="dk1"/>
                        </a:solidFill>
                        <a:latin typeface="Helvetica Neue Light"/>
                        <a:ea typeface="Helvetica Neue Light"/>
                        <a:cs typeface="Helvetica Neue Light"/>
                        <a:sym typeface="Helvetica Neue Light"/>
                      </a:endParaRPr>
                    </a:p>
                    <a:p>
                      <a:pPr indent="-323850" lvl="0" marL="457200" rtl="0" algn="l">
                        <a:spcBef>
                          <a:spcPts val="0"/>
                        </a:spcBef>
                        <a:spcAft>
                          <a:spcPts val="0"/>
                        </a:spcAft>
                        <a:buClr>
                          <a:schemeClr val="dk1"/>
                        </a:buClr>
                        <a:buSzPts val="1500"/>
                        <a:buFont typeface="Helvetica Neue Light"/>
                        <a:buChar char="-"/>
                      </a:pPr>
                      <a:r>
                        <a:rPr lang="en-GB" sz="1500">
                          <a:solidFill>
                            <a:schemeClr val="dk1"/>
                          </a:solidFill>
                          <a:latin typeface="Helvetica Neue Light"/>
                          <a:ea typeface="Helvetica Neue Light"/>
                          <a:cs typeface="Helvetica Neue Light"/>
                          <a:sym typeface="Helvetica Neue Light"/>
                        </a:rPr>
                        <a:t>Los mensajes deben persistir en el servidor en un archivo (ver segundo entregable).</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3" name="Google Shape;473;p68"/>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69"/>
          <p:cNvPicPr preferRelativeResize="0"/>
          <p:nvPr/>
        </p:nvPicPr>
        <p:blipFill>
          <a:blip r:embed="rId3">
            <a:alphaModFix/>
          </a:blip>
          <a:stretch>
            <a:fillRect/>
          </a:stretch>
        </p:blipFill>
        <p:spPr>
          <a:xfrm>
            <a:off x="969475" y="192563"/>
            <a:ext cx="7205039" cy="4758363"/>
          </a:xfrm>
          <a:prstGeom prst="rect">
            <a:avLst/>
          </a:prstGeom>
          <a:noFill/>
          <a:ln>
            <a:noFill/>
          </a:ln>
        </p:spPr>
      </p:pic>
      <p:pic>
        <p:nvPicPr>
          <p:cNvPr id="479" name="Google Shape;479;p6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80" name="Google Shape;480;p69"/>
          <p:cNvPicPr preferRelativeResize="0"/>
          <p:nvPr/>
        </p:nvPicPr>
        <p:blipFill rotWithShape="1">
          <a:blip r:embed="rId5">
            <a:alphaModFix/>
          </a:blip>
          <a:srcRect b="0" l="0" r="0" t="0"/>
          <a:stretch/>
        </p:blipFill>
        <p:spPr>
          <a:xfrm>
            <a:off x="7509837" y="0"/>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7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86" name="Google Shape;486;p70"/>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2" name="Google Shape;492;p71"/>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-Implementación en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200">
                <a:solidFill>
                  <a:srgbClr val="E0FF00"/>
                </a:solidFill>
                <a:latin typeface="Helvetica Neue Light"/>
                <a:ea typeface="Helvetica Neue Light"/>
                <a:cs typeface="Helvetica Neue Light"/>
                <a:sym typeface="Helvetica Neue Light"/>
              </a:rPr>
              <a:t>-D</a:t>
            </a:r>
            <a:r>
              <a:rPr lang="en-GB" sz="2200">
                <a:solidFill>
                  <a:srgbClr val="E0FF00"/>
                </a:solidFill>
                <a:latin typeface="Helvetica Neue Light"/>
                <a:ea typeface="Helvetica Neue Light"/>
                <a:cs typeface="Helvetica Neue Light"/>
                <a:sym typeface="Helvetica Neue Light"/>
              </a:rPr>
              <a:t>espliegue en Glitch</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2" name="Shape 112"/>
        <p:cNvGrpSpPr/>
        <p:nvPr/>
      </p:nvGrpSpPr>
      <p:grpSpPr>
        <a:xfrm>
          <a:off x="0" y="0"/>
          <a:ext cx="0" cy="0"/>
          <a:chOff x="0" y="0"/>
          <a:chExt cx="0" cy="0"/>
        </a:xfrm>
      </p:grpSpPr>
      <p:sp>
        <p:nvSpPr>
          <p:cNvPr id="113" name="Google Shape;113;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Configuración del Proyecto:</a:t>
            </a:r>
            <a:endParaRPr i="1" sz="3600">
              <a:solidFill>
                <a:schemeClr val="dk1"/>
              </a:solidFill>
              <a:latin typeface="Anton"/>
              <a:ea typeface="Anton"/>
              <a:cs typeface="Anton"/>
              <a:sym typeface="Anton"/>
            </a:endParaRPr>
          </a:p>
          <a:p>
            <a:pPr indent="0" lvl="0" marL="0" rtl="0" algn="ctr">
              <a:spcBef>
                <a:spcPts val="0"/>
              </a:spcBef>
              <a:spcAft>
                <a:spcPts val="0"/>
              </a:spcAft>
              <a:buClr>
                <a:schemeClr val="dk1"/>
              </a:buClr>
              <a:buSzPts val="1100"/>
              <a:buFont typeface="Arial"/>
              <a:buNone/>
            </a:pPr>
            <a:r>
              <a:rPr i="1" lang="en-GB" sz="3600">
                <a:solidFill>
                  <a:schemeClr val="dk1"/>
                </a:solidFill>
                <a:latin typeface="Anton"/>
                <a:ea typeface="Anton"/>
                <a:cs typeface="Anton"/>
                <a:sym typeface="Anton"/>
              </a:rPr>
              <a:t>Iniciando</a:t>
            </a:r>
            <a:endParaRPr i="1" sz="3600">
              <a:solidFill>
                <a:schemeClr val="dk1"/>
              </a:solidFill>
              <a:latin typeface="Anton"/>
              <a:ea typeface="Anton"/>
              <a:cs typeface="Anton"/>
              <a:sym typeface="Anton"/>
            </a:endParaRPr>
          </a:p>
        </p:txBody>
      </p:sp>
      <p:pic>
        <p:nvPicPr>
          <p:cNvPr id="114" name="Google Shape;114;p1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8" name="Google Shape;498;p7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2" name="Shape 502"/>
        <p:cNvGrpSpPr/>
        <p:nvPr/>
      </p:nvGrpSpPr>
      <p:grpSpPr>
        <a:xfrm>
          <a:off x="0" y="0"/>
          <a:ext cx="0" cy="0"/>
          <a:chOff x="0" y="0"/>
          <a:chExt cx="0" cy="0"/>
        </a:xfrm>
      </p:grpSpPr>
      <p:sp>
        <p:nvSpPr>
          <p:cNvPr id="503" name="Google Shape;503;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4" name="Google Shape;504;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516850" y="1086425"/>
            <a:ext cx="8117100" cy="113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Empezamos creando un paquete de Node con </a:t>
            </a:r>
            <a:r>
              <a:rPr b="1" lang="en-GB" sz="2000">
                <a:solidFill>
                  <a:schemeClr val="dk1"/>
                </a:solidFill>
                <a:highlight>
                  <a:srgbClr val="FFFFFF"/>
                </a:highlight>
                <a:latin typeface="Helvetica Neue"/>
                <a:ea typeface="Helvetica Neue"/>
                <a:cs typeface="Helvetica Neue"/>
                <a:sym typeface="Helvetica Neue"/>
              </a:rPr>
              <a:t>npm init -y</a:t>
            </a:r>
            <a:r>
              <a:rPr lang="en-GB" sz="2000">
                <a:solidFill>
                  <a:schemeClr val="dk1"/>
                </a:solidFill>
                <a:highlight>
                  <a:srgbClr val="FFFFFF"/>
                </a:highlight>
                <a:latin typeface="Helvetica Neue Light"/>
                <a:ea typeface="Helvetica Neue Light"/>
                <a:cs typeface="Helvetica Neue Light"/>
                <a:sym typeface="Helvetica Neue Light"/>
              </a:rPr>
              <a:t> para generar un </a:t>
            </a:r>
            <a:r>
              <a:rPr b="1" lang="en-GB" sz="2000">
                <a:solidFill>
                  <a:schemeClr val="dk1"/>
                </a:solidFill>
                <a:highlight>
                  <a:srgbClr val="FFFFFF"/>
                </a:highlight>
                <a:latin typeface="Helvetica Neue"/>
                <a:ea typeface="Helvetica Neue"/>
                <a:cs typeface="Helvetica Neue"/>
                <a:sym typeface="Helvetica Neue"/>
              </a:rPr>
              <a:t>package.json</a:t>
            </a:r>
            <a:r>
              <a:rPr lang="en-GB" sz="2000">
                <a:solidFill>
                  <a:schemeClr val="dk1"/>
                </a:solidFill>
                <a:highlight>
                  <a:srgbClr val="FFFFFF"/>
                </a:highlight>
                <a:latin typeface="Helvetica Neue Light"/>
                <a:ea typeface="Helvetica Neue Light"/>
                <a:cs typeface="Helvetica Neue Light"/>
                <a:sym typeface="Helvetica Neue Light"/>
              </a:rPr>
              <a:t> con las opciones por defecto.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Además vamos a incluir el script: </a:t>
            </a:r>
            <a:r>
              <a:rPr i="1" lang="en-GB" sz="2000">
                <a:solidFill>
                  <a:schemeClr val="dk1"/>
                </a:solidFill>
                <a:highlight>
                  <a:srgbClr val="FFFFFF"/>
                </a:highlight>
                <a:latin typeface="Helvetica Neue Light"/>
                <a:ea typeface="Helvetica Neue Light"/>
                <a:cs typeface="Helvetica Neue Light"/>
                <a:sym typeface="Helvetica Neue Light"/>
              </a:rPr>
              <a:t>"start": "node server.js"</a:t>
            </a:r>
            <a:endParaRPr i="1"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20" name="Google Shape;120;p19"/>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21" name="Google Shape;121;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2" name="Google Shape;122;p19"/>
          <p:cNvPicPr preferRelativeResize="0"/>
          <p:nvPr/>
        </p:nvPicPr>
        <p:blipFill>
          <a:blip r:embed="rId4">
            <a:alphaModFix/>
          </a:blip>
          <a:stretch>
            <a:fillRect/>
          </a:stretch>
        </p:blipFill>
        <p:spPr>
          <a:xfrm>
            <a:off x="7610900" y="167575"/>
            <a:ext cx="1186525" cy="1186525"/>
          </a:xfrm>
          <a:prstGeom prst="rect">
            <a:avLst/>
          </a:prstGeom>
          <a:noFill/>
          <a:ln>
            <a:noFill/>
          </a:ln>
        </p:spPr>
      </p:pic>
      <p:pic>
        <p:nvPicPr>
          <p:cNvPr id="123" name="Google Shape;123;p19"/>
          <p:cNvPicPr preferRelativeResize="0"/>
          <p:nvPr/>
        </p:nvPicPr>
        <p:blipFill>
          <a:blip r:embed="rId5">
            <a:alphaModFix/>
          </a:blip>
          <a:stretch>
            <a:fillRect/>
          </a:stretch>
        </p:blipFill>
        <p:spPr>
          <a:xfrm>
            <a:off x="1165350" y="2384750"/>
            <a:ext cx="6182696" cy="2530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616800" y="1079925"/>
            <a:ext cx="79104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Ahora crearemos un fichero </a:t>
            </a:r>
            <a:r>
              <a:rPr b="1" i="1" lang="en-GB" sz="2000">
                <a:solidFill>
                  <a:schemeClr val="dk1"/>
                </a:solidFill>
                <a:highlight>
                  <a:srgbClr val="FFFFFF"/>
                </a:highlight>
                <a:latin typeface="Helvetica Neue"/>
                <a:ea typeface="Helvetica Neue"/>
                <a:cs typeface="Helvetica Neue"/>
                <a:sym typeface="Helvetica Neue"/>
              </a:rPr>
              <a:t>server.js</a:t>
            </a:r>
            <a:r>
              <a:rPr lang="en-GB" sz="2000">
                <a:solidFill>
                  <a:schemeClr val="dk1"/>
                </a:solidFill>
                <a:highlight>
                  <a:srgbClr val="FFFFFF"/>
                </a:highlight>
                <a:latin typeface="Helvetica Neue Light"/>
                <a:ea typeface="Helvetica Neue Light"/>
                <a:cs typeface="Helvetica Neue Light"/>
                <a:sym typeface="Helvetica Neue Light"/>
              </a:rPr>
              <a:t> que será nuestro servidor web. Necesitaremos instalar las librerías express y socket.io que instalamos vía npm:  </a:t>
            </a:r>
            <a:r>
              <a:rPr b="1" i="1" lang="en-GB" sz="2000">
                <a:solidFill>
                  <a:schemeClr val="dk1"/>
                </a:solidFill>
                <a:highlight>
                  <a:srgbClr val="FFFFFF"/>
                </a:highlight>
                <a:latin typeface="Helvetica Neue"/>
                <a:ea typeface="Helvetica Neue"/>
                <a:cs typeface="Helvetica Neue"/>
                <a:sym typeface="Helvetica Neue"/>
              </a:rPr>
              <a:t>npm install express socket.io</a:t>
            </a:r>
            <a:endParaRPr sz="2000">
              <a:latin typeface="Helvetica Neue Light"/>
              <a:ea typeface="Helvetica Neue Light"/>
              <a:cs typeface="Helvetica Neue Light"/>
              <a:sym typeface="Helvetica Neue Light"/>
            </a:endParaRPr>
          </a:p>
        </p:txBody>
      </p:sp>
      <p:pic>
        <p:nvPicPr>
          <p:cNvPr id="129" name="Google Shape;129;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30" name="Google Shape;130;p20"/>
          <p:cNvSpPr txBox="1"/>
          <p:nvPr/>
        </p:nvSpPr>
        <p:spPr>
          <a:xfrm>
            <a:off x="616800" y="2312188"/>
            <a:ext cx="7910400" cy="125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En server.js creamos una aplicación como hicimos para el desafío anterior.</a:t>
            </a:r>
            <a:endParaRPr sz="2000">
              <a:latin typeface="Helvetica Neue Light"/>
              <a:ea typeface="Helvetica Neue Light"/>
              <a:cs typeface="Helvetica Neue Light"/>
              <a:sym typeface="Helvetica Neue Light"/>
            </a:endParaRPr>
          </a:p>
        </p:txBody>
      </p:sp>
      <p:sp>
        <p:nvSpPr>
          <p:cNvPr id="131" name="Google Shape;131;p20"/>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32" name="Google Shape;132;p20"/>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745525" y="3613625"/>
            <a:ext cx="6634800" cy="1305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const</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messages</a:t>
            </a:r>
            <a:r>
              <a:rPr lang="en-GB" sz="1300">
                <a:solidFill>
                  <a:srgbClr val="D4D4D4"/>
                </a:solidFill>
                <a:highlight>
                  <a:srgbClr val="1E1E1E"/>
                </a:highlight>
                <a:latin typeface="Courier New"/>
                <a:ea typeface="Courier New"/>
                <a:cs typeface="Courier New"/>
                <a:sym typeface="Courier New"/>
              </a:rPr>
              <a:t> =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"Juan"</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"¡Hola! ¿Que tal?"</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"Pedro"</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"¡Muy bien! ¿Y vos?"</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 </a:t>
            </a:r>
            <a:r>
              <a:rPr lang="en-GB" sz="1300">
                <a:solidFill>
                  <a:srgbClr val="9CDCFE"/>
                </a:solidFill>
                <a:highlight>
                  <a:srgbClr val="1E1E1E"/>
                </a:highlight>
                <a:latin typeface="Courier New"/>
                <a:ea typeface="Courier New"/>
                <a:cs typeface="Courier New"/>
                <a:sym typeface="Courier New"/>
              </a:rPr>
              <a:t>author:</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"Ana"</a:t>
            </a: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text:</a:t>
            </a:r>
            <a:r>
              <a:rPr lang="en-GB" sz="1300">
                <a:solidFill>
                  <a:srgbClr val="D4D4D4"/>
                </a:solidFill>
                <a:highlight>
                  <a:srgbClr val="1E1E1E"/>
                </a:highlight>
                <a:latin typeface="Courier New"/>
                <a:ea typeface="Courier New"/>
                <a:cs typeface="Courier New"/>
                <a:sym typeface="Courier New"/>
              </a:rPr>
              <a:t> </a:t>
            </a:r>
            <a:r>
              <a:rPr lang="en-GB" sz="1300">
                <a:solidFill>
                  <a:srgbClr val="CE9178"/>
                </a:solidFill>
                <a:highlight>
                  <a:srgbClr val="1E1E1E"/>
                </a:highlight>
                <a:latin typeface="Courier New"/>
                <a:ea typeface="Courier New"/>
                <a:cs typeface="Courier New"/>
                <a:sym typeface="Courier New"/>
              </a:rPr>
              <a:t>"¡Genial!"</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p:txBody>
      </p:sp>
      <p:sp>
        <p:nvSpPr>
          <p:cNvPr id="138" name="Google Shape;138;p21"/>
          <p:cNvSpPr txBox="1"/>
          <p:nvPr/>
        </p:nvSpPr>
        <p:spPr>
          <a:xfrm>
            <a:off x="552450" y="1711975"/>
            <a:ext cx="7567800" cy="84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rgbClr val="569CD6"/>
                </a:solidFill>
                <a:highlight>
                  <a:srgbClr val="1E1E1E"/>
                </a:highlight>
                <a:latin typeface="Courier New"/>
                <a:ea typeface="Courier New"/>
                <a:cs typeface="Courier New"/>
                <a:sym typeface="Courier New"/>
              </a:rPr>
              <a:t>httpS</a:t>
            </a:r>
            <a:r>
              <a:rPr lang="en-GB" sz="1300">
                <a:solidFill>
                  <a:srgbClr val="569CD6"/>
                </a:solidFill>
                <a:highlight>
                  <a:srgbClr val="1E1E1E"/>
                </a:highlight>
                <a:latin typeface="Courier New"/>
                <a:ea typeface="Courier New"/>
                <a:cs typeface="Courier New"/>
                <a:sym typeface="Courier New"/>
              </a:rPr>
              <a:t>erver</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listen</a:t>
            </a:r>
            <a:r>
              <a:rPr lang="en-GB" sz="1300">
                <a:solidFill>
                  <a:srgbClr val="D4D4D4"/>
                </a:solidFill>
                <a:highlight>
                  <a:srgbClr val="1E1E1E"/>
                </a:highlight>
                <a:latin typeface="Courier New"/>
                <a:ea typeface="Courier New"/>
                <a:cs typeface="Courier New"/>
                <a:sym typeface="Courier New"/>
              </a:rPr>
              <a:t>(</a:t>
            </a:r>
            <a:r>
              <a:rPr lang="en-GB" sz="1300">
                <a:solidFill>
                  <a:srgbClr val="B5CEA8"/>
                </a:solidFill>
                <a:highlight>
                  <a:srgbClr val="1E1E1E"/>
                </a:highlight>
                <a:latin typeface="Courier New"/>
                <a:ea typeface="Courier New"/>
                <a:cs typeface="Courier New"/>
                <a:sym typeface="Courier New"/>
              </a:rPr>
              <a:t>8080</a:t>
            </a:r>
            <a:r>
              <a:rPr lang="en-GB" sz="1300">
                <a:solidFill>
                  <a:srgbClr val="D4D4D4"/>
                </a:solidFill>
                <a:highlight>
                  <a:srgbClr val="1E1E1E"/>
                </a:highlight>
                <a:latin typeface="Courier New"/>
                <a:ea typeface="Courier New"/>
                <a:cs typeface="Courier New"/>
                <a:sym typeface="Courier New"/>
              </a:rPr>
              <a:t>, </a:t>
            </a:r>
            <a:r>
              <a:rPr lang="en-GB" sz="1300">
                <a:solidFill>
                  <a:srgbClr val="569CD6"/>
                </a:solidFill>
                <a:highlight>
                  <a:srgbClr val="1E1E1E"/>
                </a:highlight>
                <a:latin typeface="Courier New"/>
                <a:ea typeface="Courier New"/>
                <a:cs typeface="Courier New"/>
                <a:sym typeface="Courier New"/>
              </a:rPr>
              <a:t>function</a:t>
            </a:r>
            <a:r>
              <a:rPr lang="en-GB" sz="1300">
                <a:solidFill>
                  <a:srgbClr val="D4D4D4"/>
                </a:solidFill>
                <a:highlight>
                  <a:srgbClr val="1E1E1E"/>
                </a:highlight>
                <a:latin typeface="Courier New"/>
                <a:ea typeface="Courier New"/>
                <a:cs typeface="Courier New"/>
                <a:sym typeface="Courier New"/>
              </a:rPr>
              <a:t>()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    </a:t>
            </a:r>
            <a:r>
              <a:rPr lang="en-GB" sz="1300">
                <a:solidFill>
                  <a:srgbClr val="9CDCFE"/>
                </a:solidFill>
                <a:highlight>
                  <a:srgbClr val="1E1E1E"/>
                </a:highlight>
                <a:latin typeface="Courier New"/>
                <a:ea typeface="Courier New"/>
                <a:cs typeface="Courier New"/>
                <a:sym typeface="Courier New"/>
              </a:rPr>
              <a:t>console</a:t>
            </a:r>
            <a:r>
              <a:rPr lang="en-GB" sz="1300">
                <a:solidFill>
                  <a:srgbClr val="D4D4D4"/>
                </a:solidFill>
                <a:highlight>
                  <a:srgbClr val="1E1E1E"/>
                </a:highlight>
                <a:latin typeface="Courier New"/>
                <a:ea typeface="Courier New"/>
                <a:cs typeface="Courier New"/>
                <a:sym typeface="Courier New"/>
              </a:rPr>
              <a:t>.</a:t>
            </a:r>
            <a:r>
              <a:rPr lang="en-GB" sz="1300">
                <a:solidFill>
                  <a:srgbClr val="DCDCAA"/>
                </a:solidFill>
                <a:highlight>
                  <a:srgbClr val="1E1E1E"/>
                </a:highlight>
                <a:latin typeface="Courier New"/>
                <a:ea typeface="Courier New"/>
                <a:cs typeface="Courier New"/>
                <a:sym typeface="Courier New"/>
              </a:rPr>
              <a:t>log</a:t>
            </a:r>
            <a:r>
              <a:rPr lang="en-GB" sz="1300">
                <a:solidFill>
                  <a:srgbClr val="D4D4D4"/>
                </a:solidFill>
                <a:highlight>
                  <a:srgbClr val="1E1E1E"/>
                </a:highlight>
                <a:latin typeface="Courier New"/>
                <a:ea typeface="Courier New"/>
                <a:cs typeface="Courier New"/>
                <a:sym typeface="Courier New"/>
              </a:rPr>
              <a:t>(</a:t>
            </a:r>
            <a:r>
              <a:rPr lang="en-GB" sz="1300">
                <a:solidFill>
                  <a:srgbClr val="CE9178"/>
                </a:solidFill>
                <a:highlight>
                  <a:srgbClr val="1E1E1E"/>
                </a:highlight>
                <a:latin typeface="Courier New"/>
                <a:ea typeface="Courier New"/>
                <a:cs typeface="Courier New"/>
                <a:sym typeface="Courier New"/>
              </a:rPr>
              <a:t>'Servidor corriendo en http://localhost:8080'</a:t>
            </a: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p:txBody>
      </p:sp>
      <p:sp>
        <p:nvSpPr>
          <p:cNvPr id="139" name="Google Shape;139;p21"/>
          <p:cNvSpPr txBox="1"/>
          <p:nvPr/>
        </p:nvSpPr>
        <p:spPr>
          <a:xfrm>
            <a:off x="616800" y="1079925"/>
            <a:ext cx="7910400" cy="5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Pondremos el servidor a escuchar en localhost con el puerto 8080</a:t>
            </a:r>
            <a:endParaRPr sz="2000">
              <a:latin typeface="Helvetica Neue Light"/>
              <a:ea typeface="Helvetica Neue Light"/>
              <a:cs typeface="Helvetica Neue Light"/>
              <a:sym typeface="Helvetica Neue Light"/>
            </a:endParaRPr>
          </a:p>
        </p:txBody>
      </p:sp>
      <p:pic>
        <p:nvPicPr>
          <p:cNvPr id="140" name="Google Shape;140;p2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41" name="Google Shape;141;p21"/>
          <p:cNvSpPr txBox="1"/>
          <p:nvPr/>
        </p:nvSpPr>
        <p:spPr>
          <a:xfrm>
            <a:off x="616800" y="2702545"/>
            <a:ext cx="7910400" cy="7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Para probar nuestro chat vamos a tener un array de mensajes de prueba que enviaremos cuando se conecte un cliente web.</a:t>
            </a:r>
            <a:endParaRPr sz="2000">
              <a:latin typeface="Helvetica Neue Light"/>
              <a:ea typeface="Helvetica Neue Light"/>
              <a:cs typeface="Helvetica Neue Light"/>
              <a:sym typeface="Helvetica Neue Light"/>
            </a:endParaRPr>
          </a:p>
        </p:txBody>
      </p:sp>
      <p:sp>
        <p:nvSpPr>
          <p:cNvPr id="142" name="Google Shape;142;p21"/>
          <p:cNvSpPr txBox="1"/>
          <p:nvPr/>
        </p:nvSpPr>
        <p:spPr>
          <a:xfrm>
            <a:off x="619100" y="295838"/>
            <a:ext cx="69918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Iniciando la aplicación</a:t>
            </a:r>
            <a:endParaRPr i="1" sz="3600">
              <a:latin typeface="Anton"/>
              <a:ea typeface="Anton"/>
              <a:cs typeface="Anton"/>
              <a:sym typeface="Anton"/>
            </a:endParaRPr>
          </a:p>
        </p:txBody>
      </p:sp>
      <p:pic>
        <p:nvPicPr>
          <p:cNvPr id="143" name="Google Shape;143;p21"/>
          <p:cNvPicPr preferRelativeResize="0"/>
          <p:nvPr/>
        </p:nvPicPr>
        <p:blipFill>
          <a:blip r:embed="rId4">
            <a:alphaModFix/>
          </a:blip>
          <a:stretch>
            <a:fillRect/>
          </a:stretch>
        </p:blipFill>
        <p:spPr>
          <a:xfrm>
            <a:off x="7610900" y="167575"/>
            <a:ext cx="1186525" cy="118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