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Anton"/>
      <p:regular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Lato Light"/>
      <p:regular r:id="rId49"/>
      <p:bold r:id="rId50"/>
      <p:italic r:id="rId51"/>
      <p:boldItalic r:id="rId52"/>
    </p:embeddedFont>
    <p:embeddedFont>
      <p:font typeface="Helvetica Neue"/>
      <p:regular r:id="rId53"/>
      <p:bold r:id="rId54"/>
      <p:italic r:id="rId55"/>
      <p:boldItalic r:id="rId56"/>
    </p:embeddedFont>
    <p:embeddedFont>
      <p:font typeface="Helvetica Neue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Anton-regular.fntdata"/><Relationship Id="rId43" Type="http://schemas.openxmlformats.org/officeDocument/2006/relationships/slide" Target="slides/slide39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La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Light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Light-italic.fntdata"/><Relationship Id="rId50" Type="http://schemas.openxmlformats.org/officeDocument/2006/relationships/font" Target="fonts/LatoLight-bold.fntdata"/><Relationship Id="rId53" Type="http://schemas.openxmlformats.org/officeDocument/2006/relationships/font" Target="fonts/HelveticaNeue-regular.fntdata"/><Relationship Id="rId52" Type="http://schemas.openxmlformats.org/officeDocument/2006/relationships/font" Target="fonts/LatoLight-boldItalic.fntdata"/><Relationship Id="rId11" Type="http://schemas.openxmlformats.org/officeDocument/2006/relationships/slide" Target="slides/slide7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57" Type="http://schemas.openxmlformats.org/officeDocument/2006/relationships/font" Target="fonts/HelveticaNeueLight-regular.fntdata"/><Relationship Id="rId12" Type="http://schemas.openxmlformats.org/officeDocument/2006/relationships/slide" Target="slides/slide8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59" Type="http://schemas.openxmlformats.org/officeDocument/2006/relationships/font" Target="fonts/HelveticaNeueLight-italic.fntdata"/><Relationship Id="rId14" Type="http://schemas.openxmlformats.org/officeDocument/2006/relationships/slide" Target="slides/slide10.xml"/><Relationship Id="rId58" Type="http://schemas.openxmlformats.org/officeDocument/2006/relationships/font" Target="fonts/HelveticaNeue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4a39b7a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4a39b7a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4a39b7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4a39b7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04a39b7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04a39b7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cd3f76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dcd3f76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04a39b7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04a39b7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a25757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7a25757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04a39b7a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04a39b7a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7a257572e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b7a257572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7a257572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7a257572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7a257572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7a257572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7a25757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7a25757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dcd3f765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dcd3f765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ffc0e1d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ffc0e1d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04a39b7a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04a39b7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04a39b7a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04a39b7a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7a257572e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b7a257572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7a257572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7a25757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7a257572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7a25757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04a39b7a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04a39b7a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04a39b7a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04a39b7a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04a39b7a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04a39b7a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0579453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0579453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0579453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0579453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0579453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0579453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7a257572e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b7a257572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7a257572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7a257572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828509e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828509e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828509e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828509e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828509e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828509e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828509e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828509e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7edb21d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7edb21d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4a39b7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4a39b7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4a39b7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04a39b7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4a39b7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4a39b7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cd3f76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cd3f76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cd3f76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cd3f76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2.jp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hyperlink" Target="https://handlebarsjs.com/examples/simple-expression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jpg"/><Relationship Id="rId4" Type="http://schemas.openxmlformats.org/officeDocument/2006/relationships/image" Target="../media/image2.png"/><Relationship Id="rId5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jpg"/><Relationship Id="rId7" Type="http://schemas.openxmlformats.org/officeDocument/2006/relationships/image" Target="../media/image7.pn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7.jpg"/><Relationship Id="rId6" Type="http://schemas.openxmlformats.org/officeDocument/2006/relationships/image" Target="../media/image15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1727025"/>
            <a:ext cx="6061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9.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300700" y="283725"/>
            <a:ext cx="7453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Desv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entajas de NO utilizar un motor de plantillas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12250" y="1316500"/>
            <a:ext cx="81195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 no utilización de un motor de plantillas puede afectar la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velocidad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 nuestro desarrollo de aplicaciones.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El riesgo de hacer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HTML mal formado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es mucho mayor, por lo que obtener certificaciones para nuestro código se puede hacer difícil.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El código resultante puede resultar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difícil de documentar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y de compartir con otros desarrolladores.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 utilizamos código para generar HTML siempre será incómodo trabajar con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caracteres especiales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Hay tendencia a no separar la lógica de aplicación de la presentación.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98" y="240623"/>
            <a:ext cx="1011800" cy="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714900" y="3479500"/>
            <a:ext cx="77142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procesar este fichero,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motor de plantillas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 recorrerá, parseará y sustituirá esa "etiqueta clave"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{{nombre}}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por el valor que le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hayamos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indicado (por ejemplo el nombre del visitante) de forma que tengamos una presentación personalizada.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Ejemplo genérico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450" y="233487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875" y="1083251"/>
            <a:ext cx="6686576" cy="231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5225" y="2702400"/>
            <a:ext cx="3406625" cy="5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 flipH="1">
            <a:off x="1825450" y="1465925"/>
            <a:ext cx="4443300" cy="1339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1038150" y="436475"/>
            <a:ext cx="70677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Handlebars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26" y="1497975"/>
            <a:ext cx="5617776" cy="23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250" y="1260822"/>
            <a:ext cx="3004024" cy="20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467400" y="1198488"/>
            <a:ext cx="82092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Handlebars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lenguaje de plantillas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simple.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 una plantilla y un objeto de entrada para generar HTML u otros formatos de texto.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plantillas de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Handlebars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el aspecto de texto normal con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expresiones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Handlebars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incrustadas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expresión de Handlebars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compone de 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{{ + </a:t>
            </a:r>
            <a:r>
              <a:rPr lang="en-GB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algunos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contenidos 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 }}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ejecuta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plantilla, las </a:t>
            </a:r>
            <a:r>
              <a:rPr b="1"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expresiones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Handlebars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reemplazan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 objeto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entrada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182325" y="317675"/>
            <a:ext cx="4428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Handlebars?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25" y="317650"/>
            <a:ext cx="2792551" cy="7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Handlebars Online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25" y="797050"/>
            <a:ext cx="7153701" cy="380279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585725" y="4583013"/>
            <a:ext cx="6819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https://handlebarsjs.com/examples/simple-expressions.html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575" y="152400"/>
            <a:ext cx="42128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472175" y="165250"/>
            <a:ext cx="6992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Implementación de Handlebars desde el CDN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221600" y="755775"/>
            <a:ext cx="8385900" cy="3889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para inyectar el resultado --&gt;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&lt;!-- incluir handlebars desde el CDN --&gt;</a:t>
            </a:r>
            <a:endParaRPr sz="1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"https://cdnjs.cloudflare.com/ajax/libs/handlebars.js/4.7.7/handlebars.min.js"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Handlebars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'&lt;h1&gt;{{nombre}}&lt;/h1&gt;'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compila la plantilla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'coder'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genera el html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'span'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inyecta el resultado en la vista</a:t>
            </a:r>
            <a:endParaRPr sz="1000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0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Datos personales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442500" y="450075"/>
            <a:ext cx="825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página web que permita mostrar datos personales de la siguiente forma: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2678800" y="884925"/>
            <a:ext cx="3612600" cy="2096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Datos Personales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(nombre)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(apellido)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(edad)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(email)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(teléfono)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GB" sz="12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366300" y="2945025"/>
            <a:ext cx="5828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los datos que provienen desde un objeto:</a:t>
            </a:r>
            <a:endParaRPr sz="1600"/>
          </a:p>
        </p:txBody>
      </p:sp>
      <p:sp>
        <p:nvSpPr>
          <p:cNvPr id="221" name="Google Shape;221;p30"/>
          <p:cNvSpPr txBox="1"/>
          <p:nvPr/>
        </p:nvSpPr>
        <p:spPr>
          <a:xfrm>
            <a:off x="3121200" y="3320825"/>
            <a:ext cx="2901600" cy="18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'...'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'...'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...,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'...'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telefono</a:t>
            </a: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'...'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   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442500" y="831075"/>
            <a:ext cx="82590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Importar Handlebars vía CDN en el frontend para crear dicha vista en forma dinámica. Esta página será servida desde el espacio público de un servidor basado en node.js y express.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1171050"/>
            <a:ext cx="49107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 qué es un motor de plantillas y su implementación en el backend.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Handlebars: sintaxis y uso, e integrarlo a Express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Motores de plantillas para Express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0" y="4800600"/>
            <a:ext cx="3000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Fuente: </a:t>
            </a:r>
            <a:r>
              <a:rPr i="1"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https://expressjs.com/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/>
        </p:nvSpPr>
        <p:spPr>
          <a:xfrm>
            <a:off x="480700" y="1668600"/>
            <a:ext cx="81642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el método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crear nuestro propio motor de plantilla.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hace referencia a la extensión de archivo y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callback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la función de motor de plantilla, que acepta como parámetros la ubicación del archivo, el objeto options y la función callback.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 método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especifica la carpeta de plantillas.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registra el motor de plantillas.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480700" y="317650"/>
            <a:ext cx="69018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Creando un motor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 de plantillas custom para express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267900" y="1646300"/>
            <a:ext cx="8608200" cy="3209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fs </a:t>
            </a:r>
            <a:r>
              <a:rPr lang="en-GB" sz="1300">
                <a:solidFill>
                  <a:srgbClr val="A67F5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70809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70809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 defino el motor de plantilla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'ntl'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options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callback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fs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readFile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content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Error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00">
              <a:solidFill>
                <a:srgbClr val="99999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solidFill>
                <a:srgbClr val="99999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rendered </a:t>
            </a:r>
            <a:r>
              <a:rPr lang="en-GB" sz="1300">
                <a:solidFill>
                  <a:srgbClr val="A67F5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content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99999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.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'#title#'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GB" sz="1300">
                <a:solidFill>
                  <a:srgbClr val="A67F5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options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en-GB" sz="1300">
                <a:solidFill>
                  <a:srgbClr val="A67F5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99999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.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'#message#'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GB" sz="1300">
                <a:solidFill>
                  <a:srgbClr val="A67F5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options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-GB" sz="1300">
                <a:solidFill>
                  <a:srgbClr val="A67F5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rendered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'./views'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70809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 especifica el directorio de vistas</a:t>
            </a:r>
            <a:endParaRPr sz="1300">
              <a:solidFill>
                <a:srgbClr val="70809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'ntl'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70809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 registra el motor de plantillas</a:t>
            </a:r>
            <a:endParaRPr sz="1300">
              <a:solidFill>
                <a:srgbClr val="70809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521000" y="317000"/>
            <a:ext cx="19059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Ejemplo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2434175" y="217400"/>
            <a:ext cx="63069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siguiente código es un ejemplo de implementación de un motor de plantilla muy simple para la representación de archivos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.ntl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643675" y="317000"/>
            <a:ext cx="71532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Ejemplo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489900" y="1060575"/>
            <a:ext cx="8164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aplicación ahora podrá representar archivos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.ntl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Creamos un archivo denominado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index.ntl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directorio views con el siguiente contenido: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90250" y="3199200"/>
            <a:ext cx="8164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continuación, creamos la siguiente ruta en la aplicación: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675" y="2255350"/>
            <a:ext cx="63341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983675" y="3687300"/>
            <a:ext cx="6634200" cy="13563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res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res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'index'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title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'Hey'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message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3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6699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'Hello there!'</a:t>
            </a: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300">
                <a:solidFill>
                  <a:srgbClr val="99999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rgbClr val="999999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Motor de plantillas custom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Crearemos nuestro propio motor de plantillas.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442500" y="602475"/>
            <a:ext cx="82590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motor de plantillas custom para un servidor basado en express, que permita representar en la ruta '/cte1' el siguiente archivo de plantilla 'plantilla1.cte':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2678800" y="1342125"/>
            <a:ext cx="3612600" cy="1450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^^titulo$$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^^mensaje$$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^^autor$$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Versión: ^^version$$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3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282" name="Google Shape;282;p38"/>
          <p:cNvSpPr txBox="1"/>
          <p:nvPr/>
        </p:nvSpPr>
        <p:spPr>
          <a:xfrm>
            <a:off x="442500" y="2792625"/>
            <a:ext cx="5828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los datos que provienen desde un objeto:</a:t>
            </a:r>
            <a:endParaRPr sz="1600"/>
          </a:p>
        </p:txBody>
      </p:sp>
      <p:sp>
        <p:nvSpPr>
          <p:cNvPr id="283" name="Google Shape;283;p38"/>
          <p:cNvSpPr txBox="1"/>
          <p:nvPr/>
        </p:nvSpPr>
        <p:spPr>
          <a:xfrm>
            <a:off x="2456800" y="3181875"/>
            <a:ext cx="4056600" cy="1786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algún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título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algún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algun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autor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C8C8C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numerica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/>
        </p:nvSpPr>
        <p:spPr>
          <a:xfrm>
            <a:off x="442500" y="831075"/>
            <a:ext cx="82590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motor personalizado debe permitir parsear objetos de datos con claves dinámicas y volcar sus valores en la plantilla seleccionada.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otra ruta '/cte2' que represente otro archivo de plantilla: 'plantilla2.cte' con los datos nombre, apellido y la fecha/hora provenientes de un objeto.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734900" y="1078350"/>
            <a:ext cx="767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Handlebars en express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94" y="2177250"/>
            <a:ext cx="7674213" cy="1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5" y="1488646"/>
            <a:ext cx="2646150" cy="1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643675" y="317000"/>
            <a:ext cx="3602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 txBox="1"/>
          <p:nvPr/>
        </p:nvSpPr>
        <p:spPr>
          <a:xfrm>
            <a:off x="401175" y="1074450"/>
            <a:ext cx="81642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Handlebars puede funcionar de dos formas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servidor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cliente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versatilidad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hace que podamos decidir mejor cómo queremos realizar nuestras aplicaciones, ya que si es una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SPA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tal vez el enfoque del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cliente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sea más sencillo y útil, pero si queremos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website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tal vez generar todo en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 más útil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74" y="2112475"/>
            <a:ext cx="718325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2595" y="1488650"/>
            <a:ext cx="821850" cy="4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Motores de Plantillas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11900" y="1804775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Router &amp; Multer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61850" y="180478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619650" y="1758000"/>
            <a:ext cx="93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Pug &amp; Ejs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/>
        </p:nvSpPr>
        <p:spPr>
          <a:xfrm>
            <a:off x="643675" y="317000"/>
            <a:ext cx="7833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Instalar Handlebars del lado del Servidor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3" name="Google Shape;3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 txBox="1"/>
          <p:nvPr/>
        </p:nvSpPr>
        <p:spPr>
          <a:xfrm>
            <a:off x="348750" y="1077500"/>
            <a:ext cx="84057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utilizar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Handlebars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servidor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así integrarlo con express ejecutamos el siguiente comando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F7F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express-handlebars</a:t>
            </a:r>
            <a:endParaRPr sz="1600">
              <a:solidFill>
                <a:srgbClr val="F7F7F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Así npm va a descargar todos los componentes necesarios para que podamos incorporar este motor en nuestro proyecto.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475" y="2600050"/>
            <a:ext cx="5682550" cy="10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/>
        </p:nvSpPr>
        <p:spPr>
          <a:xfrm>
            <a:off x="450900" y="317000"/>
            <a:ext cx="7833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handlebars en Node.js (código de servidor)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00" y="975675"/>
            <a:ext cx="6977392" cy="39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813" y="850400"/>
            <a:ext cx="19526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/>
        </p:nvSpPr>
        <p:spPr>
          <a:xfrm>
            <a:off x="450900" y="317000"/>
            <a:ext cx="8194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handlebars en Node.js (código de servidor y vista)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25" y="1700100"/>
            <a:ext cx="5356949" cy="288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425" y="894539"/>
            <a:ext cx="5835051" cy="196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1233" y="2660425"/>
            <a:ext cx="4248968" cy="232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/>
        </p:nvSpPr>
        <p:spPr>
          <a:xfrm>
            <a:off x="450900" y="317000"/>
            <a:ext cx="8194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handlebars en Node.js (código de vista y salida)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100" y="1344500"/>
            <a:ext cx="3879124" cy="1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100" y="3141225"/>
            <a:ext cx="3879125" cy="152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400" y="1002000"/>
            <a:ext cx="2260199" cy="39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Handlebars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7" name="Google Shape;3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Transformar el primer desafío, pero esta vez la página dinámica la creará el servidor desde handlebars instalado y configurado para trabajar con express.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la misma estructura de plantilla HTML dentro de una pagina web con encabezado y el mismo objeto de datos.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en el puerto 8080 y el resultado lo ofrecerá en su ruta root.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5" name="Google Shape;35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61" name="Google Shape;3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2180400" y="2367750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-Introducción a los motores de plantillas y su uso con Express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Motor de plantillas 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Handlebars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73" name="Google Shape;37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9" name="Google Shape;3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038150" y="436475"/>
            <a:ext cx="70677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(Template engines)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538" y="2056475"/>
            <a:ext cx="4550925" cy="18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547375" y="318750"/>
            <a:ext cx="59487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Concepto MVC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Modelo Vista Controlador</a:t>
            </a:r>
            <a:endParaRPr i="1" sz="3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44125" y="1741325"/>
            <a:ext cx="81063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 la programación en general y en la programación web en particular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xiste el denominado patrón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MVC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(Modelo Vista Controlador)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Este patrón trata de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separar los datos de su presentación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Por decirlo en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web, separar el código del programador del código del diseñador web.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Las plantillas (templates) son una aproximación más para resolver este problema.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25" y="189148"/>
            <a:ext cx="2170326" cy="12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800" y="1352775"/>
            <a:ext cx="2715725" cy="363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00" y="239125"/>
            <a:ext cx="2600925" cy="13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2767125" y="401350"/>
            <a:ext cx="36348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2025" y="317649"/>
            <a:ext cx="2127166" cy="8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2875" y="1741600"/>
            <a:ext cx="3531075" cy="18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900" y="3765350"/>
            <a:ext cx="2614323" cy="1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638525" y="471150"/>
            <a:ext cx="37017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44125" y="2116400"/>
            <a:ext cx="81063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motor de plantillas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lee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archivo de texto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(plantilla) que contiene la presentación ya preparada en un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 Pseudo HTML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inserta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él la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información dinámica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le ordena el "controlador" (la C de MVC) que representa la parte que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une la vista con la información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a utilizar depende del motor de plantillas utilizado.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motores de plantillas suelen tener un pequeño lenguaje de script que permite generar código dinámico.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75" y="331350"/>
            <a:ext cx="3556974" cy="15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025" y="3344450"/>
            <a:ext cx="3944950" cy="15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0964" y="1409175"/>
            <a:ext cx="2757806" cy="29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8551" y="1153725"/>
            <a:ext cx="4761675" cy="21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003575" y="131325"/>
            <a:ext cx="8087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Ventajas de utilizar un motor de plantillas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44125" y="1196625"/>
            <a:ext cx="81195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resultante 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más organizado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y tenemos garantía de que no habrá HTML mal formado.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separar nuestro equipo en 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al trabajar interfaces de usuario sin necesidad de desarrollar en Back-End.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Los motores de plantilla nos permiten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reutilizar secciones de código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ayudando así a mantener nuestro proyecto optimizado.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muchas utilidades que nos ayudan a dotar de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mejor interacción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 la parte visual de nuestras aplicaciones.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los motores de plantillas podemos separar, optimizar y organizar nuestro código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00288"/>
            <a:ext cx="851100" cy="85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