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Anton"/>
      <p:regular r:id="rId59"/>
    </p:embeddedFont>
    <p:embeddedFont>
      <p:font typeface="Lato"/>
      <p:regular r:id="rId60"/>
      <p:bold r:id="rId61"/>
      <p:italic r:id="rId62"/>
      <p:boldItalic r:id="rId63"/>
    </p:embeddedFont>
    <p:embeddedFont>
      <p:font typeface="Helvetica Neue"/>
      <p:regular r:id="rId64"/>
      <p:bold r:id="rId65"/>
      <p:italic r:id="rId66"/>
      <p:boldItalic r:id="rId67"/>
    </p:embeddedFont>
    <p:embeddedFont>
      <p:font typeface="Helvetica Neue Light"/>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E39273-6EF0-4121-8658-79CF8351BA92}">
  <a:tblStyle styleId="{CDE39273-6EF0-4121-8658-79CF8351BA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Light-boldItalic.fntdata"/><Relationship Id="rId70" Type="http://schemas.openxmlformats.org/officeDocument/2006/relationships/font" Target="fonts/HelveticaNeueLight-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5.xml"/><Relationship Id="rId64" Type="http://schemas.openxmlformats.org/officeDocument/2006/relationships/font" Target="fonts/HelveticaNeue-regular.fntdata"/><Relationship Id="rId63" Type="http://schemas.openxmlformats.org/officeDocument/2006/relationships/font" Target="fonts/Lato-boldItalic.fntdata"/><Relationship Id="rId22" Type="http://schemas.openxmlformats.org/officeDocument/2006/relationships/slide" Target="slides/slide17.xml"/><Relationship Id="rId66" Type="http://schemas.openxmlformats.org/officeDocument/2006/relationships/font" Target="fonts/HelveticaNeue-italic.fntdata"/><Relationship Id="rId21" Type="http://schemas.openxmlformats.org/officeDocument/2006/relationships/slide" Target="slides/slide16.xml"/><Relationship Id="rId65" Type="http://schemas.openxmlformats.org/officeDocument/2006/relationships/font" Target="fonts/HelveticaNeue-bold.fntdata"/><Relationship Id="rId24" Type="http://schemas.openxmlformats.org/officeDocument/2006/relationships/slide" Target="slides/slide19.xml"/><Relationship Id="rId68" Type="http://schemas.openxmlformats.org/officeDocument/2006/relationships/font" Target="fonts/HelveticaNeueLight-regular.fntdata"/><Relationship Id="rId23" Type="http://schemas.openxmlformats.org/officeDocument/2006/relationships/slide" Target="slides/slide18.xml"/><Relationship Id="rId67" Type="http://schemas.openxmlformats.org/officeDocument/2006/relationships/font" Target="fonts/HelveticaNeue-boldItalic.fntdata"/><Relationship Id="rId60" Type="http://schemas.openxmlformats.org/officeDocument/2006/relationships/font" Target="fonts/Lato-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Light-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Anton-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86e46ea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386e46ea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386e46ea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386e46ea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386e46ea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386e46ea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386e46ea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386e46ea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386e46ea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386e46ea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386e46ea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386e46ea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386e46ea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386e46ea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386e46ea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386e46ea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386e46ea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386e46ea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386e46eae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f386e46eae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3c4cb66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3c4cb66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386e46ea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386e46ea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386e46ea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386e46ea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386e46ea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386e46ea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386e46ea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386e46ea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386e46ea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386e46ea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386e46ea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386e46ea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386e46ea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386e46ea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386e46ea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386e46ea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386e46ea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386e46ea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386e46ea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386e46ea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386e46ea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386e46ea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386e46ea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386e46ea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386e46ea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386e46ea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386e46ea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386e46ea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386e46ea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386e46ea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386e46ea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386e46ea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386e46ea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386e46ea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386e46ea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386e46ea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386e46ea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386e46ea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386e46ea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386e46ea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386e46e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386e46e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386e46ea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386e46ea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386e46ea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386e46ea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386e46ea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386e46ea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386e46ea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386e46ea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386e46eae_0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f386e46eae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386e46ea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386e46ea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386e46ea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386e46ea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386e46ea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386e46ea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386e46ea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386e46ea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f386e46ea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f386e46ea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386e46e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386e46e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e4aee553e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e4aee553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4aee553e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4aee553e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4aee553e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e4aee553e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4aee553e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e4aee553e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be4f2a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be4f2a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386e46eae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f386e46ea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386e46e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386e46e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386e46ea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386e46ea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2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22.jpg"/><Relationship Id="rId7"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6.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1.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1.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4.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3.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1.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541400" y="1727025"/>
            <a:ext cx="6061200" cy="14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Router</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&amp;</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Multer</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8.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2"/>
          <p:cNvSpPr txBox="1"/>
          <p:nvPr/>
        </p:nvSpPr>
        <p:spPr>
          <a:xfrm>
            <a:off x="1504900" y="436475"/>
            <a:ext cx="61341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Servicio de archivos estáticos en Express</a:t>
            </a:r>
            <a:endParaRPr i="1" sz="3600">
              <a:solidFill>
                <a:srgbClr val="E0FF00"/>
              </a:solidFill>
              <a:latin typeface="Anton"/>
              <a:ea typeface="Anton"/>
              <a:cs typeface="Anton"/>
              <a:sym typeface="Anton"/>
            </a:endParaRPr>
          </a:p>
        </p:txBody>
      </p:sp>
      <p:pic>
        <p:nvPicPr>
          <p:cNvPr id="140" name="Google Shape;140;p22"/>
          <p:cNvPicPr preferRelativeResize="0"/>
          <p:nvPr/>
        </p:nvPicPr>
        <p:blipFill>
          <a:blip r:embed="rId4">
            <a:alphaModFix/>
          </a:blip>
          <a:stretch>
            <a:fillRect/>
          </a:stretch>
        </p:blipFill>
        <p:spPr>
          <a:xfrm>
            <a:off x="2219274" y="1713475"/>
            <a:ext cx="4705452" cy="2485325"/>
          </a:xfrm>
          <a:prstGeom prst="rect">
            <a:avLst/>
          </a:prstGeom>
          <a:noFill/>
          <a:ln>
            <a:noFill/>
          </a:ln>
        </p:spPr>
      </p:pic>
      <p:sp>
        <p:nvSpPr>
          <p:cNvPr id="141" name="Google Shape;141;p22"/>
          <p:cNvSpPr txBox="1"/>
          <p:nvPr/>
        </p:nvSpPr>
        <p:spPr>
          <a:xfrm>
            <a:off x="0" y="4579450"/>
            <a:ext cx="3000000" cy="5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a:solidFill>
                  <a:schemeClr val="dk1"/>
                </a:solidFill>
                <a:latin typeface="Helvetica Neue Light"/>
                <a:ea typeface="Helvetica Neue Light"/>
                <a:cs typeface="Helvetica Neue Light"/>
                <a:sym typeface="Helvetica Neue Light"/>
              </a:rPr>
              <a:t>Fuente: https://expressjs.com/</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435900" y="1256700"/>
            <a:ext cx="8209200" cy="2655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el servicio de archivos estáticos (por ejemplo imágenes, archivos CSS y archivos JavaScript) se utiliza la función de middleware incorporada </a:t>
            </a:r>
            <a:r>
              <a:rPr b="1" lang="en-GB" sz="2000">
                <a:solidFill>
                  <a:schemeClr val="dk1"/>
                </a:solidFill>
                <a:highlight>
                  <a:srgbClr val="FFFFFF"/>
                </a:highlight>
                <a:latin typeface="Helvetica Neue"/>
                <a:ea typeface="Helvetica Neue"/>
                <a:cs typeface="Helvetica Neue"/>
                <a:sym typeface="Helvetica Neue"/>
              </a:rPr>
              <a:t>express.static</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Esta función recibe como parámetro el nombre del directorio que contiene los activos estáticos.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siguiente código configura el servicio de imágenes, archivos CSS y archivos JavaScript en un directorio denominado public:</a:t>
            </a:r>
            <a:endParaRPr sz="2000">
              <a:latin typeface="Helvetica Neue Light"/>
              <a:ea typeface="Helvetica Neue Light"/>
              <a:cs typeface="Helvetica Neue Light"/>
              <a:sym typeface="Helvetica Neue Light"/>
            </a:endParaRPr>
          </a:p>
        </p:txBody>
      </p:sp>
      <p:sp>
        <p:nvSpPr>
          <p:cNvPr id="147" name="Google Shape;147;p23"/>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148" name="Google Shape;148;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23"/>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50" name="Google Shape;150;p23"/>
          <p:cNvSpPr txBox="1"/>
          <p:nvPr/>
        </p:nvSpPr>
        <p:spPr>
          <a:xfrm>
            <a:off x="926625" y="3988575"/>
            <a:ext cx="5559900" cy="5640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50000"/>
              </a:lnSpc>
              <a:spcBef>
                <a:spcPts val="500"/>
              </a:spcBef>
              <a:spcAft>
                <a:spcPts val="50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nvSpPr>
        <p:spPr>
          <a:xfrm>
            <a:off x="435900" y="1104300"/>
            <a:ext cx="8209200" cy="52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 continuación podemos cargar los archivos que hay en el directorio </a:t>
            </a:r>
            <a:r>
              <a:rPr b="1" lang="en-GB" sz="2000">
                <a:solidFill>
                  <a:schemeClr val="dk1"/>
                </a:solidFill>
                <a:highlight>
                  <a:srgbClr val="FFFFFF"/>
                </a:highlight>
                <a:latin typeface="Helvetica Neue"/>
                <a:ea typeface="Helvetica Neue"/>
                <a:cs typeface="Helvetica Neue"/>
                <a:sym typeface="Helvetica Neue"/>
              </a:rPr>
              <a:t>public</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156" name="Google Shape;156;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7" name="Google Shape;157;p24"/>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58" name="Google Shape;158;p24"/>
          <p:cNvSpPr txBox="1"/>
          <p:nvPr/>
        </p:nvSpPr>
        <p:spPr>
          <a:xfrm>
            <a:off x="467400" y="3733763"/>
            <a:ext cx="8209200" cy="52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Nota: </a:t>
            </a:r>
            <a:r>
              <a:rPr i="1" lang="en-GB" sz="2000">
                <a:solidFill>
                  <a:schemeClr val="dk1"/>
                </a:solidFill>
                <a:highlight>
                  <a:srgbClr val="FFFFFF"/>
                </a:highlight>
                <a:latin typeface="Helvetica Neue Light"/>
                <a:ea typeface="Helvetica Neue Light"/>
                <a:cs typeface="Helvetica Neue Light"/>
                <a:sym typeface="Helvetica Neue Light"/>
              </a:rPr>
              <a:t>Express busca los archivos relativos al directorio estático, por lo que el nombre del directorio estático no forma parte del URL.</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59" name="Google Shape;159;p24"/>
          <p:cNvSpPr txBox="1"/>
          <p:nvPr/>
        </p:nvSpPr>
        <p:spPr>
          <a:xfrm>
            <a:off x="467400" y="2087553"/>
            <a:ext cx="8500800" cy="14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kitten</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jpg</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style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bg</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png</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hello</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html</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533450" y="1256700"/>
            <a:ext cx="7817700" cy="9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utilizar </a:t>
            </a:r>
            <a:r>
              <a:rPr b="1" lang="en-GB" sz="2000">
                <a:solidFill>
                  <a:schemeClr val="dk1"/>
                </a:solidFill>
                <a:highlight>
                  <a:srgbClr val="FFFFFF"/>
                </a:highlight>
                <a:latin typeface="Helvetica Neue"/>
                <a:ea typeface="Helvetica Neue"/>
                <a:cs typeface="Helvetica Neue"/>
                <a:sym typeface="Helvetica Neue"/>
              </a:rPr>
              <a:t>varios directorios de activos estáticos</a:t>
            </a:r>
            <a:r>
              <a:rPr lang="en-GB" sz="2000">
                <a:solidFill>
                  <a:schemeClr val="dk1"/>
                </a:solidFill>
                <a:highlight>
                  <a:srgbClr val="FFFFFF"/>
                </a:highlight>
                <a:latin typeface="Helvetica Neue Light"/>
                <a:ea typeface="Helvetica Neue Light"/>
                <a:cs typeface="Helvetica Neue Light"/>
                <a:sym typeface="Helvetica Neue Light"/>
              </a:rPr>
              <a:t> se invoca la función de middleware express.static varias veces:</a:t>
            </a:r>
            <a:endParaRPr sz="2000">
              <a:latin typeface="Helvetica Neue Light"/>
              <a:ea typeface="Helvetica Neue Light"/>
              <a:cs typeface="Helvetica Neue Light"/>
              <a:sym typeface="Helvetica Neue Light"/>
            </a:endParaRPr>
          </a:p>
        </p:txBody>
      </p:sp>
      <p:sp>
        <p:nvSpPr>
          <p:cNvPr id="165" name="Google Shape;165;p25"/>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Múltiples directorios</a:t>
            </a:r>
            <a:endParaRPr i="1" sz="3600">
              <a:latin typeface="Anton"/>
              <a:ea typeface="Anton"/>
              <a:cs typeface="Anton"/>
              <a:sym typeface="Anton"/>
            </a:endParaRPr>
          </a:p>
        </p:txBody>
      </p:sp>
      <p:pic>
        <p:nvPicPr>
          <p:cNvPr id="166" name="Google Shape;166;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7" name="Google Shape;167;p25"/>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68" name="Google Shape;168;p25"/>
          <p:cNvSpPr txBox="1"/>
          <p:nvPr/>
        </p:nvSpPr>
        <p:spPr>
          <a:xfrm>
            <a:off x="675525" y="3631000"/>
            <a:ext cx="7817700" cy="9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Nota: </a:t>
            </a:r>
            <a:r>
              <a:rPr i="1" lang="en-GB" sz="2000">
                <a:solidFill>
                  <a:schemeClr val="dk1"/>
                </a:solidFill>
                <a:highlight>
                  <a:srgbClr val="FFFFFF"/>
                </a:highlight>
                <a:latin typeface="Helvetica Neue Light"/>
                <a:ea typeface="Helvetica Neue Light"/>
                <a:cs typeface="Helvetica Neue Light"/>
                <a:sym typeface="Helvetica Neue Light"/>
              </a:rPr>
              <a:t>Express busca los archivos en el orden en el que se definen los directorios estáticos con la función de middleware express.static.</a:t>
            </a:r>
            <a:endParaRPr sz="2000">
              <a:latin typeface="Helvetica Neue Light"/>
              <a:ea typeface="Helvetica Neue Light"/>
              <a:cs typeface="Helvetica Neue Light"/>
              <a:sym typeface="Helvetica Neue Light"/>
            </a:endParaRPr>
          </a:p>
        </p:txBody>
      </p:sp>
      <p:sp>
        <p:nvSpPr>
          <p:cNvPr id="169" name="Google Shape;169;p25"/>
          <p:cNvSpPr txBox="1"/>
          <p:nvPr/>
        </p:nvSpPr>
        <p:spPr>
          <a:xfrm>
            <a:off x="675525" y="2443850"/>
            <a:ext cx="5318100" cy="9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marR="139700" rtl="0" algn="l">
              <a:lnSpc>
                <a:spcPct val="150000"/>
              </a:lnSpc>
              <a:spcBef>
                <a:spcPts val="500"/>
              </a:spcBef>
              <a:spcAft>
                <a:spcPts val="50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'files'</a:t>
            </a: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nvSpPr>
        <p:spPr>
          <a:xfrm>
            <a:off x="533450" y="1256700"/>
            <a:ext cx="7817700" cy="14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crear un </a:t>
            </a:r>
            <a:r>
              <a:rPr b="1" lang="en-GB" sz="2000">
                <a:solidFill>
                  <a:schemeClr val="dk1"/>
                </a:solidFill>
                <a:highlight>
                  <a:srgbClr val="FFFFFF"/>
                </a:highlight>
                <a:latin typeface="Helvetica Neue"/>
                <a:ea typeface="Helvetica Neue"/>
                <a:cs typeface="Helvetica Neue"/>
                <a:sym typeface="Helvetica Neue"/>
              </a:rPr>
              <a:t>prefijo virtual</a:t>
            </a:r>
            <a:r>
              <a:rPr lang="en-GB" sz="2000">
                <a:solidFill>
                  <a:schemeClr val="dk1"/>
                </a:solidFill>
                <a:highlight>
                  <a:srgbClr val="FFFFFF"/>
                </a:highlight>
                <a:latin typeface="Helvetica Neue Light"/>
                <a:ea typeface="Helvetica Neue Light"/>
                <a:cs typeface="Helvetica Neue Light"/>
                <a:sym typeface="Helvetica Neue Light"/>
              </a:rPr>
              <a:t> (donde el path de acceso no existe realmente en el sistema de archivos) para los archivos servidos por express.static, debemos </a:t>
            </a:r>
            <a:r>
              <a:rPr b="1" lang="en-GB" sz="2000">
                <a:solidFill>
                  <a:schemeClr val="dk1"/>
                </a:solidFill>
                <a:highlight>
                  <a:srgbClr val="FFFFFF"/>
                </a:highlight>
                <a:latin typeface="Helvetica Neue"/>
                <a:ea typeface="Helvetica Neue"/>
                <a:cs typeface="Helvetica Neue"/>
                <a:sym typeface="Helvetica Neue"/>
              </a:rPr>
              <a:t>especificar un path de acceso de montaje </a:t>
            </a:r>
            <a:r>
              <a:rPr lang="en-GB" sz="2000">
                <a:solidFill>
                  <a:schemeClr val="dk1"/>
                </a:solidFill>
                <a:highlight>
                  <a:srgbClr val="FFFFFF"/>
                </a:highlight>
                <a:latin typeface="Helvetica Neue Light"/>
                <a:ea typeface="Helvetica Neue Light"/>
                <a:cs typeface="Helvetica Neue Light"/>
                <a:sym typeface="Helvetica Neue Light"/>
              </a:rPr>
              <a:t>para el directorio estático:</a:t>
            </a:r>
            <a:endParaRPr sz="2000">
              <a:latin typeface="Helvetica Neue Light"/>
              <a:ea typeface="Helvetica Neue Light"/>
              <a:cs typeface="Helvetica Neue Light"/>
              <a:sym typeface="Helvetica Neue Light"/>
            </a:endParaRPr>
          </a:p>
        </p:txBody>
      </p:sp>
      <p:sp>
        <p:nvSpPr>
          <p:cNvPr id="175" name="Google Shape;175;p26"/>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Prefijo virtual</a:t>
            </a:r>
            <a:endParaRPr i="1" sz="3600">
              <a:latin typeface="Anton"/>
              <a:ea typeface="Anton"/>
              <a:cs typeface="Anton"/>
              <a:sym typeface="Anton"/>
            </a:endParaRPr>
          </a:p>
        </p:txBody>
      </p:sp>
      <p:pic>
        <p:nvPicPr>
          <p:cNvPr id="176" name="Google Shape;176;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7" name="Google Shape;177;p26"/>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78" name="Google Shape;178;p26"/>
          <p:cNvSpPr txBox="1"/>
          <p:nvPr/>
        </p:nvSpPr>
        <p:spPr>
          <a:xfrm>
            <a:off x="533450" y="2954500"/>
            <a:ext cx="57210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999999"/>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nvSpPr>
        <p:spPr>
          <a:xfrm>
            <a:off x="586950" y="974675"/>
            <a:ext cx="7817700" cy="8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Así podemos cargar los archivos que hay en el directorio </a:t>
            </a:r>
            <a:r>
              <a:rPr b="1" lang="en-GB" sz="2000">
                <a:solidFill>
                  <a:schemeClr val="dk1"/>
                </a:solidFill>
                <a:highlight>
                  <a:srgbClr val="FFFFFF"/>
                </a:highlight>
                <a:latin typeface="Helvetica Neue"/>
                <a:ea typeface="Helvetica Neue"/>
                <a:cs typeface="Helvetica Neue"/>
                <a:sym typeface="Helvetica Neue"/>
              </a:rPr>
              <a:t>public </a:t>
            </a:r>
            <a:r>
              <a:rPr lang="en-GB" sz="2000">
                <a:solidFill>
                  <a:schemeClr val="dk1"/>
                </a:solidFill>
                <a:highlight>
                  <a:srgbClr val="FFFFFF"/>
                </a:highlight>
                <a:latin typeface="Helvetica Neue Light"/>
                <a:ea typeface="Helvetica Neue Light"/>
                <a:cs typeface="Helvetica Neue Light"/>
                <a:sym typeface="Helvetica Neue Light"/>
              </a:rPr>
              <a:t>desde el prefijo </a:t>
            </a:r>
            <a:r>
              <a:rPr b="1" lang="en-GB" sz="2000">
                <a:solidFill>
                  <a:schemeClr val="dk1"/>
                </a:solidFill>
                <a:highlight>
                  <a:srgbClr val="FFFFFF"/>
                </a:highlight>
                <a:latin typeface="Helvetica Neue"/>
                <a:ea typeface="Helvetica Neue"/>
                <a:cs typeface="Helvetica Neue"/>
                <a:sym typeface="Helvetica Neue"/>
              </a:rPr>
              <a:t>/static.</a:t>
            </a:r>
            <a:endParaRPr b="1" sz="2000">
              <a:solidFill>
                <a:schemeClr val="dk1"/>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184" name="Google Shape;184;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5" name="Google Shape;185;p27"/>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86" name="Google Shape;186;p27"/>
          <p:cNvSpPr txBox="1"/>
          <p:nvPr/>
        </p:nvSpPr>
        <p:spPr>
          <a:xfrm>
            <a:off x="725175" y="1907000"/>
            <a:ext cx="6405900" cy="17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kitten</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jpg</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style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css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js</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images</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bg</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png</a:t>
            </a:r>
            <a:endParaRPr sz="1600">
              <a:solidFill>
                <a:schemeClr val="dk1"/>
              </a:solidFill>
              <a:highlight>
                <a:srgbClr val="F7F7F7"/>
              </a:highlight>
              <a:latin typeface="Courier New"/>
              <a:ea typeface="Courier New"/>
              <a:cs typeface="Courier New"/>
              <a:sym typeface="Courier New"/>
            </a:endParaRPr>
          </a:p>
          <a:p>
            <a:pPr indent="0" lvl="0" marL="0" marR="139700" rtl="0" algn="l">
              <a:lnSpc>
                <a:spcPct val="150000"/>
              </a:lnSpc>
              <a:spcBef>
                <a:spcPts val="500"/>
              </a:spcBef>
              <a:spcAft>
                <a:spcPts val="500"/>
              </a:spcAft>
              <a:buNone/>
            </a:pPr>
            <a:r>
              <a:rPr lang="en-GB" sz="1600">
                <a:solidFill>
                  <a:schemeClr val="dk1"/>
                </a:solidFill>
                <a:highlight>
                  <a:srgbClr val="F7F7F7"/>
                </a:highlight>
                <a:latin typeface="Courier New"/>
                <a:ea typeface="Courier New"/>
                <a:cs typeface="Courier New"/>
                <a:sym typeface="Courier New"/>
              </a:rPr>
              <a:t>http</a:t>
            </a:r>
            <a:r>
              <a:rPr lang="en-GB" sz="1600">
                <a:solidFill>
                  <a:srgbClr val="999999"/>
                </a:solidFill>
                <a:highlight>
                  <a:srgbClr val="F7F7F7"/>
                </a:highlight>
                <a:latin typeface="Courier New"/>
                <a:ea typeface="Courier New"/>
                <a:cs typeface="Courier New"/>
                <a:sym typeface="Courier New"/>
              </a:rPr>
              <a:t>:</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localhost</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3000</a:t>
            </a:r>
            <a:r>
              <a:rPr lang="en-GB" sz="1600">
                <a:solidFill>
                  <a:srgbClr val="A67F5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hello</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html</a:t>
            </a:r>
            <a:endParaRPr sz="1600">
              <a:solidFill>
                <a:schemeClr val="dk1"/>
              </a:solidFill>
              <a:highlight>
                <a:srgbClr val="F7F7F7"/>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2" name="Google Shape;192;p28"/>
          <p:cNvSpPr txBox="1"/>
          <p:nvPr/>
        </p:nvSpPr>
        <p:spPr>
          <a:xfrm>
            <a:off x="533450" y="1256700"/>
            <a:ext cx="78177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path que se proporciona a la función </a:t>
            </a:r>
            <a:r>
              <a:rPr b="1" lang="en-GB" sz="2000">
                <a:solidFill>
                  <a:schemeClr val="dk1"/>
                </a:solidFill>
                <a:highlight>
                  <a:srgbClr val="FFFFFF"/>
                </a:highlight>
                <a:latin typeface="Helvetica Neue"/>
                <a:ea typeface="Helvetica Neue"/>
                <a:cs typeface="Helvetica Neue"/>
                <a:sym typeface="Helvetica Neue"/>
              </a:rPr>
              <a:t>express.static</a:t>
            </a:r>
            <a:r>
              <a:rPr lang="en-GB" sz="2000">
                <a:solidFill>
                  <a:schemeClr val="dk1"/>
                </a:solidFill>
                <a:highlight>
                  <a:srgbClr val="FFFFFF"/>
                </a:highlight>
                <a:latin typeface="Helvetica Neue Light"/>
                <a:ea typeface="Helvetica Neue Light"/>
                <a:cs typeface="Helvetica Neue Light"/>
                <a:sym typeface="Helvetica Neue Light"/>
              </a:rPr>
              <a:t> es relativo al directorio desde donde inicia el proceso node.</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Por eso si ejecutamos la aplicación Express desde cualquier otro directorio, es más seguro utilizar el path absoluto del directorio al que desea dar servicio:</a:t>
            </a:r>
            <a:endParaRPr sz="2000">
              <a:latin typeface="Helvetica Neue Light"/>
              <a:ea typeface="Helvetica Neue Light"/>
              <a:cs typeface="Helvetica Neue Light"/>
              <a:sym typeface="Helvetica Neue Light"/>
            </a:endParaRPr>
          </a:p>
        </p:txBody>
      </p:sp>
      <p:pic>
        <p:nvPicPr>
          <p:cNvPr id="193" name="Google Shape;193;p28"/>
          <p:cNvPicPr preferRelativeResize="0"/>
          <p:nvPr/>
        </p:nvPicPr>
        <p:blipFill>
          <a:blip r:embed="rId4">
            <a:alphaModFix/>
          </a:blip>
          <a:stretch>
            <a:fillRect/>
          </a:stretch>
        </p:blipFill>
        <p:spPr>
          <a:xfrm>
            <a:off x="7534700" y="91375"/>
            <a:ext cx="1186525" cy="1186525"/>
          </a:xfrm>
          <a:prstGeom prst="rect">
            <a:avLst/>
          </a:prstGeom>
          <a:noFill/>
          <a:ln>
            <a:noFill/>
          </a:ln>
        </p:spPr>
      </p:pic>
      <p:sp>
        <p:nvSpPr>
          <p:cNvPr id="194" name="Google Shape;194;p28"/>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Path absoluto</a:t>
            </a:r>
            <a:endParaRPr i="1" sz="3600">
              <a:latin typeface="Anton"/>
              <a:ea typeface="Anton"/>
              <a:cs typeface="Anton"/>
              <a:sym typeface="Anton"/>
            </a:endParaRPr>
          </a:p>
        </p:txBody>
      </p:sp>
      <p:sp>
        <p:nvSpPr>
          <p:cNvPr id="195" name="Google Shape;195;p28"/>
          <p:cNvSpPr txBox="1"/>
          <p:nvPr/>
        </p:nvSpPr>
        <p:spPr>
          <a:xfrm>
            <a:off x="918600" y="3411075"/>
            <a:ext cx="73068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__dirname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999999"/>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9" name="Shape 199"/>
        <p:cNvGrpSpPr/>
        <p:nvPr/>
      </p:nvGrpSpPr>
      <p:grpSpPr>
        <a:xfrm>
          <a:off x="0" y="0"/>
          <a:ext cx="0" cy="0"/>
          <a:chOff x="0" y="0"/>
          <a:chExt cx="0" cy="0"/>
        </a:xfrm>
      </p:grpSpPr>
      <p:sp>
        <p:nvSpPr>
          <p:cNvPr id="200" name="Google Shape;200;p29"/>
          <p:cNvSpPr txBox="1"/>
          <p:nvPr/>
        </p:nvSpPr>
        <p:spPr>
          <a:xfrm>
            <a:off x="544125" y="55125"/>
            <a:ext cx="79404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Re Su Men</a:t>
            </a:r>
            <a:endParaRPr i="1" sz="4000">
              <a:latin typeface="Anton"/>
              <a:ea typeface="Anton"/>
              <a:cs typeface="Anton"/>
              <a:sym typeface="Anton"/>
            </a:endParaRPr>
          </a:p>
        </p:txBody>
      </p:sp>
      <p:pic>
        <p:nvPicPr>
          <p:cNvPr id="201" name="Google Shape;201;p2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2" name="Google Shape;202;p29"/>
          <p:cNvSpPr txBox="1"/>
          <p:nvPr/>
        </p:nvSpPr>
        <p:spPr>
          <a:xfrm>
            <a:off x="620250" y="1116600"/>
            <a:ext cx="7903500" cy="32994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Para servir archivos estáticos (Imágenes, CSS, archivos JS, etc.) usaremos la función </a:t>
            </a:r>
            <a:r>
              <a:rPr b="1" lang="en-GB" sz="2000">
                <a:latin typeface="Helvetica Neue"/>
                <a:ea typeface="Helvetica Neue"/>
                <a:cs typeface="Helvetica Neue"/>
                <a:sym typeface="Helvetica Neue"/>
              </a:rPr>
              <a:t>express.static</a:t>
            </a:r>
            <a:r>
              <a:rPr lang="en-GB" sz="2000">
                <a:latin typeface="Helvetica Neue Light"/>
                <a:ea typeface="Helvetica Neue Light"/>
                <a:cs typeface="Helvetica Neue Light"/>
                <a:sym typeface="Helvetica Neue Light"/>
              </a:rPr>
              <a:t> middleware.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Pasar el nombre del directorio que contiene los recursos a </a:t>
            </a:r>
            <a:r>
              <a:rPr b="1" lang="en-GB" sz="2000">
                <a:latin typeface="Helvetica Neue"/>
                <a:ea typeface="Helvetica Neue"/>
                <a:cs typeface="Helvetica Neue"/>
                <a:sym typeface="Helvetica Neue"/>
              </a:rPr>
              <a:t>express.static</a:t>
            </a:r>
            <a:r>
              <a:rPr lang="en-GB" sz="2000">
                <a:latin typeface="Helvetica Neue Light"/>
                <a:ea typeface="Helvetica Neue Light"/>
                <a:cs typeface="Helvetica Neue Light"/>
                <a:sym typeface="Helvetica Neue Light"/>
              </a:rPr>
              <a:t> para servir los archivos directamente.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Podemos usar varios directorios, simplemente llamando a </a:t>
            </a:r>
            <a:r>
              <a:rPr b="1" lang="en-GB" sz="2000">
                <a:latin typeface="Helvetica Neue"/>
                <a:ea typeface="Helvetica Neue"/>
                <a:cs typeface="Helvetica Neue"/>
                <a:sym typeface="Helvetica Neue"/>
              </a:rPr>
              <a:t>express.static</a:t>
            </a:r>
            <a:r>
              <a:rPr lang="en-GB" sz="2000">
                <a:latin typeface="Helvetica Neue Light"/>
                <a:ea typeface="Helvetica Neue Light"/>
                <a:cs typeface="Helvetica Neue Light"/>
                <a:sym typeface="Helvetica Neue Light"/>
              </a:rPr>
              <a:t> varias veces. Express busca archivos en el orden en que establece los directorios con express.static.</a:t>
            </a:r>
            <a:endParaRPr sz="2000">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6" name="Shape 206"/>
        <p:cNvGrpSpPr/>
        <p:nvPr/>
      </p:nvGrpSpPr>
      <p:grpSpPr>
        <a:xfrm>
          <a:off x="0" y="0"/>
          <a:ext cx="0" cy="0"/>
          <a:chOff x="0" y="0"/>
          <a:chExt cx="0" cy="0"/>
        </a:xfrm>
      </p:grpSpPr>
      <p:sp>
        <p:nvSpPr>
          <p:cNvPr id="207" name="Google Shape;207;p30"/>
          <p:cNvSpPr txBox="1"/>
          <p:nvPr/>
        </p:nvSpPr>
        <p:spPr>
          <a:xfrm>
            <a:off x="544125" y="55125"/>
            <a:ext cx="79404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Re Su Men</a:t>
            </a:r>
            <a:endParaRPr i="1" sz="4000">
              <a:latin typeface="Anton"/>
              <a:ea typeface="Anton"/>
              <a:cs typeface="Anton"/>
              <a:sym typeface="Anton"/>
            </a:endParaRPr>
          </a:p>
        </p:txBody>
      </p:sp>
      <p:pic>
        <p:nvPicPr>
          <p:cNvPr id="208" name="Google Shape;208;p3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9" name="Google Shape;209;p30"/>
          <p:cNvSpPr txBox="1"/>
          <p:nvPr/>
        </p:nvSpPr>
        <p:spPr>
          <a:xfrm>
            <a:off x="620250" y="1116600"/>
            <a:ext cx="7903500" cy="3625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Podemos crear un prefijo de ruta virtual (uno donde la ruta no existe realmente en el sistema de archivos) con </a:t>
            </a:r>
            <a:r>
              <a:rPr b="1" lang="en-GB" sz="2000">
                <a:latin typeface="Helvetica Neue"/>
                <a:ea typeface="Helvetica Neue"/>
                <a:cs typeface="Helvetica Neue"/>
                <a:sym typeface="Helvetica Neue"/>
              </a:rPr>
              <a:t>express.static</a:t>
            </a:r>
            <a:r>
              <a:rPr lang="en-GB" sz="2000">
                <a:latin typeface="Helvetica Neue Light"/>
                <a:ea typeface="Helvetica Neue Light"/>
                <a:cs typeface="Helvetica Neue Light"/>
                <a:sym typeface="Helvetica Neue Light"/>
              </a:rPr>
              <a:t>, solo tenemos que especificar una ruta de montaje.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Todas las rutas anteriores han sido relativas al directorio desde donde ejecutó el proceso de node. Por lo tanto, generalmente es más seguro utilizar la ruta absoluta del directorio que desea servir.</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Podemos combinar las opciones de este método: </a:t>
            </a:r>
            <a:r>
              <a:rPr i="1" lang="en-GB" sz="2000">
                <a:latin typeface="Helvetica Neue Light"/>
                <a:ea typeface="Helvetica Neue Light"/>
                <a:cs typeface="Helvetica Neue Light"/>
                <a:sym typeface="Helvetica Neue Light"/>
              </a:rPr>
              <a:t>Ruta Absoluta a Directorio</a:t>
            </a:r>
            <a:r>
              <a:rPr lang="en-GB" sz="2000">
                <a:latin typeface="Helvetica Neue Light"/>
                <a:ea typeface="Helvetica Neue Light"/>
                <a:cs typeface="Helvetica Neue Light"/>
                <a:sym typeface="Helvetica Neue Light"/>
              </a:rPr>
              <a:t> y </a:t>
            </a:r>
            <a:r>
              <a:rPr i="1" lang="en-GB" sz="2000">
                <a:latin typeface="Helvetica Neue Light"/>
                <a:ea typeface="Helvetica Neue Light"/>
                <a:cs typeface="Helvetica Neue Light"/>
                <a:sym typeface="Helvetica Neue Light"/>
              </a:rPr>
              <a:t>Ruta Virtual</a:t>
            </a:r>
            <a:endParaRPr i="1" sz="2000">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Carpeta public</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i="1" lang="en-GB" sz="1800">
                <a:solidFill>
                  <a:schemeClr val="dk1"/>
                </a:solidFill>
                <a:highlight>
                  <a:schemeClr val="lt1"/>
                </a:highlight>
                <a:latin typeface="Helvetica Neue Light"/>
                <a:ea typeface="Helvetica Neue Light"/>
                <a:cs typeface="Helvetica Neue Light"/>
                <a:sym typeface="Helvetica Neue Light"/>
              </a:rPr>
              <a:t>Tiempo: 10 minutos</a:t>
            </a:r>
            <a:endParaRPr sz="2000">
              <a:latin typeface="Helvetica Neue Light"/>
              <a:ea typeface="Helvetica Neue Light"/>
              <a:cs typeface="Helvetica Neue Light"/>
              <a:sym typeface="Helvetica Neue Light"/>
            </a:endParaRPr>
          </a:p>
        </p:txBody>
      </p:sp>
      <p:pic>
        <p:nvPicPr>
          <p:cNvPr id="215" name="Google Shape;21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6" name="Google Shape;216;p3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3979775" y="1134750"/>
            <a:ext cx="4624800" cy="3309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Configurar el servicio de recursos estáticos en Express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Creación y uso de capas middlewares.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latin typeface="Helvetica Neue Light"/>
                <a:ea typeface="Helvetica Neue Light"/>
                <a:cs typeface="Helvetica Neue Light"/>
                <a:sym typeface="Helvetica Neue Light"/>
              </a:rPr>
              <a:t>Conocer el mecanismo de envío de datos de un formulario al servidor.</a:t>
            </a:r>
            <a:endParaRPr sz="1800">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Subir archivos al servidor</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2" name="Google Shape;222;p32"/>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Partiendo del ejercicio anterior, generar una carpeta pública 'public' en el servidor, la cual tendrá un archivo index.html.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ese archivo se encontrarán dos formularios: uno que permita ingresar mascotas y otro personas utilizando el método post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Probar el ingreso de datos mediante los formularios y con Postman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Verificar los datos cargados en cada caso.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23" name="Google Shape;223;p32"/>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3"/>
          <p:cNvSpPr txBox="1"/>
          <p:nvPr/>
        </p:nvSpPr>
        <p:spPr>
          <a:xfrm>
            <a:off x="1235750" y="436475"/>
            <a:ext cx="66726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Capas Middleware</a:t>
            </a:r>
            <a:endParaRPr i="1" sz="3600">
              <a:solidFill>
                <a:srgbClr val="E0FF00"/>
              </a:solidFill>
              <a:latin typeface="Anton"/>
              <a:ea typeface="Anton"/>
              <a:cs typeface="Anton"/>
              <a:sym typeface="Anton"/>
            </a:endParaRPr>
          </a:p>
        </p:txBody>
      </p:sp>
      <p:pic>
        <p:nvPicPr>
          <p:cNvPr id="229" name="Google Shape;229;p33"/>
          <p:cNvPicPr preferRelativeResize="0"/>
          <p:nvPr/>
        </p:nvPicPr>
        <p:blipFill>
          <a:blip r:embed="rId4">
            <a:alphaModFix/>
          </a:blip>
          <a:stretch>
            <a:fillRect/>
          </a:stretch>
        </p:blipFill>
        <p:spPr>
          <a:xfrm>
            <a:off x="1235738" y="1596575"/>
            <a:ext cx="6672525" cy="250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nvSpPr>
        <p:spPr>
          <a:xfrm>
            <a:off x="467400" y="1276525"/>
            <a:ext cx="8209200" cy="124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Las funciones de middleware son aquellas que tienen acceso al objeto de solicitud (</a:t>
            </a:r>
            <a:r>
              <a:rPr b="1" lang="en-GB" sz="2000">
                <a:solidFill>
                  <a:schemeClr val="dk1"/>
                </a:solidFill>
                <a:highlight>
                  <a:srgbClr val="FFFFFF"/>
                </a:highlight>
                <a:latin typeface="Helvetica Neue"/>
                <a:ea typeface="Helvetica Neue"/>
                <a:cs typeface="Helvetica Neue"/>
                <a:sym typeface="Helvetica Neue"/>
              </a:rPr>
              <a:t>req</a:t>
            </a:r>
            <a:r>
              <a:rPr lang="en-GB" sz="2000">
                <a:solidFill>
                  <a:schemeClr val="dk1"/>
                </a:solidFill>
                <a:highlight>
                  <a:srgbClr val="FFFFFF"/>
                </a:highlight>
                <a:latin typeface="Helvetica Neue Light"/>
                <a:ea typeface="Helvetica Neue Light"/>
                <a:cs typeface="Helvetica Neue Light"/>
                <a:sym typeface="Helvetica Neue Light"/>
              </a:rPr>
              <a:t>), al objeto de respuesta (</a:t>
            </a:r>
            <a:r>
              <a:rPr b="1" lang="en-GB" sz="2000">
                <a:solidFill>
                  <a:schemeClr val="dk1"/>
                </a:solidFill>
                <a:highlight>
                  <a:srgbClr val="FFFFFF"/>
                </a:highlight>
                <a:latin typeface="Helvetica Neue"/>
                <a:ea typeface="Helvetica Neue"/>
                <a:cs typeface="Helvetica Neue"/>
                <a:sym typeface="Helvetica Neue"/>
              </a:rPr>
              <a:t>res</a:t>
            </a:r>
            <a:r>
              <a:rPr lang="en-GB" sz="2000">
                <a:solidFill>
                  <a:schemeClr val="dk1"/>
                </a:solidFill>
                <a:highlight>
                  <a:srgbClr val="FFFFFF"/>
                </a:highlight>
                <a:latin typeface="Helvetica Neue Light"/>
                <a:ea typeface="Helvetica Neue Light"/>
                <a:cs typeface="Helvetica Neue Light"/>
                <a:sym typeface="Helvetica Neue Light"/>
              </a:rPr>
              <a:t>) y a la siguiente función de middleware en el ciclo de solicitud/respuestas de la aplicación (</a:t>
            </a:r>
            <a:r>
              <a:rPr b="1" lang="en-GB" sz="2000">
                <a:solidFill>
                  <a:schemeClr val="dk1"/>
                </a:solidFill>
                <a:highlight>
                  <a:srgbClr val="FFFFFF"/>
                </a:highlight>
                <a:latin typeface="Helvetica Neue"/>
                <a:ea typeface="Helvetica Neue"/>
                <a:cs typeface="Helvetica Neue"/>
                <a:sym typeface="Helvetica Neue"/>
              </a:rPr>
              <a:t>next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35" name="Google Shape;235;p34"/>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236" name="Google Shape;236;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7" name="Google Shape;237;p34"/>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38" name="Google Shape;238;p34"/>
          <p:cNvPicPr preferRelativeResize="0"/>
          <p:nvPr/>
        </p:nvPicPr>
        <p:blipFill>
          <a:blip r:embed="rId5">
            <a:alphaModFix/>
          </a:blip>
          <a:stretch>
            <a:fillRect/>
          </a:stretch>
        </p:blipFill>
        <p:spPr>
          <a:xfrm>
            <a:off x="1406325" y="2450750"/>
            <a:ext cx="6331347" cy="240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nvSpPr>
        <p:spPr>
          <a:xfrm>
            <a:off x="512025" y="1277900"/>
            <a:ext cx="8209200" cy="19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Las funciones de middleware pueden realizar las siguientes tareas: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Ejecutar cualquier código.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Realizar cambios en la solicitud y los objetos de respuesta.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Finalizar el ciclo de solicitud/respuestas.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Invocar la siguiente función de middleware en la pila.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44" name="Google Shape;244;p35"/>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Funcionalidad</a:t>
            </a:r>
            <a:endParaRPr i="1" sz="3600">
              <a:latin typeface="Anton"/>
              <a:ea typeface="Anton"/>
              <a:cs typeface="Anton"/>
              <a:sym typeface="Anton"/>
            </a:endParaRPr>
          </a:p>
        </p:txBody>
      </p:sp>
      <p:pic>
        <p:nvPicPr>
          <p:cNvPr id="245" name="Google Shape;245;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6" name="Google Shape;246;p35"/>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47" name="Google Shape;247;p35"/>
          <p:cNvPicPr preferRelativeResize="0"/>
          <p:nvPr/>
        </p:nvPicPr>
        <p:blipFill>
          <a:blip r:embed="rId5">
            <a:alphaModFix/>
          </a:blip>
          <a:stretch>
            <a:fillRect/>
          </a:stretch>
        </p:blipFill>
        <p:spPr>
          <a:xfrm>
            <a:off x="2394350" y="3297200"/>
            <a:ext cx="4030058" cy="1638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3" name="Google Shape;253;p36"/>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54" name="Google Shape;254;p36"/>
          <p:cNvPicPr preferRelativeResize="0"/>
          <p:nvPr/>
        </p:nvPicPr>
        <p:blipFill>
          <a:blip r:embed="rId5">
            <a:alphaModFix/>
          </a:blip>
          <a:stretch>
            <a:fillRect/>
          </a:stretch>
        </p:blipFill>
        <p:spPr>
          <a:xfrm>
            <a:off x="5304425" y="1217038"/>
            <a:ext cx="3450025" cy="3003993"/>
          </a:xfrm>
          <a:prstGeom prst="rect">
            <a:avLst/>
          </a:prstGeom>
          <a:noFill/>
          <a:ln>
            <a:noFill/>
          </a:ln>
        </p:spPr>
      </p:pic>
      <p:pic>
        <p:nvPicPr>
          <p:cNvPr id="255" name="Google Shape;255;p36"/>
          <p:cNvPicPr preferRelativeResize="0"/>
          <p:nvPr/>
        </p:nvPicPr>
        <p:blipFill>
          <a:blip r:embed="rId6">
            <a:alphaModFix/>
          </a:blip>
          <a:stretch>
            <a:fillRect/>
          </a:stretch>
        </p:blipFill>
        <p:spPr>
          <a:xfrm>
            <a:off x="1054174" y="2907100"/>
            <a:ext cx="3254346" cy="1805150"/>
          </a:xfrm>
          <a:prstGeom prst="rect">
            <a:avLst/>
          </a:prstGeom>
          <a:noFill/>
          <a:ln>
            <a:noFill/>
          </a:ln>
        </p:spPr>
      </p:pic>
      <p:pic>
        <p:nvPicPr>
          <p:cNvPr id="256" name="Google Shape;256;p36"/>
          <p:cNvPicPr preferRelativeResize="0"/>
          <p:nvPr/>
        </p:nvPicPr>
        <p:blipFill>
          <a:blip r:embed="rId7">
            <a:alphaModFix/>
          </a:blip>
          <a:stretch>
            <a:fillRect/>
          </a:stretch>
        </p:blipFill>
        <p:spPr>
          <a:xfrm>
            <a:off x="273600" y="1101951"/>
            <a:ext cx="4984901" cy="1805150"/>
          </a:xfrm>
          <a:prstGeom prst="rect">
            <a:avLst/>
          </a:prstGeom>
          <a:noFill/>
          <a:ln>
            <a:noFill/>
          </a:ln>
        </p:spPr>
      </p:pic>
      <p:sp>
        <p:nvSpPr>
          <p:cNvPr id="257" name="Google Shape;257;p36"/>
          <p:cNvSpPr txBox="1"/>
          <p:nvPr/>
        </p:nvSpPr>
        <p:spPr>
          <a:xfrm>
            <a:off x="76200" y="76200"/>
            <a:ext cx="8326200" cy="8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000">
                <a:solidFill>
                  <a:schemeClr val="dk1"/>
                </a:solidFill>
                <a:highlight>
                  <a:schemeClr val="lt1"/>
                </a:highlight>
                <a:latin typeface="Helvetica Neue"/>
                <a:ea typeface="Helvetica Neue"/>
                <a:cs typeface="Helvetica Neue"/>
                <a:sym typeface="Helvetica Neue"/>
              </a:rPr>
              <a:t>Nota: </a:t>
            </a:r>
            <a:r>
              <a:rPr lang="en-GB" sz="2000">
                <a:solidFill>
                  <a:schemeClr val="dk1"/>
                </a:solidFill>
                <a:highlight>
                  <a:schemeClr val="lt1"/>
                </a:highlight>
                <a:latin typeface="Helvetica Neue Light"/>
                <a:ea typeface="Helvetica Neue Light"/>
                <a:cs typeface="Helvetica Neue Light"/>
                <a:sym typeface="Helvetica Neue Light"/>
              </a:rPr>
              <a:t>Se debe invocar a next() para pasar el control a la siguiente función de middleware. De lo contrario, la solicitud quedará colgada.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61" name="Shape 261"/>
        <p:cNvGrpSpPr/>
        <p:nvPr/>
      </p:nvGrpSpPr>
      <p:grpSpPr>
        <a:xfrm>
          <a:off x="0" y="0"/>
          <a:ext cx="0" cy="0"/>
          <a:chOff x="0" y="0"/>
          <a:chExt cx="0" cy="0"/>
        </a:xfrm>
      </p:grpSpPr>
      <p:sp>
        <p:nvSpPr>
          <p:cNvPr id="262" name="Google Shape;262;p37"/>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Tipos de middleware</a:t>
            </a:r>
            <a:endParaRPr i="1" sz="3600">
              <a:latin typeface="Anton"/>
              <a:ea typeface="Anton"/>
              <a:cs typeface="Anton"/>
              <a:sym typeface="Anton"/>
            </a:endParaRPr>
          </a:p>
        </p:txBody>
      </p:sp>
      <p:pic>
        <p:nvPicPr>
          <p:cNvPr id="263" name="Google Shape;263;p3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nvSpPr>
        <p:spPr>
          <a:xfrm>
            <a:off x="467400" y="678750"/>
            <a:ext cx="8209200" cy="37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Una aplicación Express puede utilizar los siguientes tipos de middleware: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a nivel de aplicación</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a nivel del Router</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de manejo de errores</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incorporado</a:t>
            </a:r>
            <a:endParaRPr b="1" sz="2000">
              <a:solidFill>
                <a:schemeClr val="dk1"/>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rgbClr val="FFFFFF"/>
                </a:highlight>
                <a:latin typeface="Helvetica Neue"/>
                <a:ea typeface="Helvetica Neue"/>
                <a:cs typeface="Helvetica Neue"/>
                <a:sym typeface="Helvetica Neue"/>
              </a:rPr>
              <a:t>Middleware de terceros</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Veamos cada uno de ellos.</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69" name="Google Shape;269;p3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3" name="Shape 273"/>
        <p:cNvGrpSpPr/>
        <p:nvPr/>
      </p:nvGrpSpPr>
      <p:grpSpPr>
        <a:xfrm>
          <a:off x="0" y="0"/>
          <a:ext cx="0" cy="0"/>
          <a:chOff x="0" y="0"/>
          <a:chExt cx="0" cy="0"/>
        </a:xfrm>
      </p:grpSpPr>
      <p:sp>
        <p:nvSpPr>
          <p:cNvPr id="274" name="Google Shape;274;p39"/>
          <p:cNvSpPr txBox="1"/>
          <p:nvPr/>
        </p:nvSpPr>
        <p:spPr>
          <a:xfrm>
            <a:off x="677625" y="39725"/>
            <a:ext cx="76626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de nivel de aplicación</a:t>
            </a:r>
            <a:endParaRPr i="1" sz="4000">
              <a:latin typeface="Anton"/>
              <a:ea typeface="Anton"/>
              <a:cs typeface="Anton"/>
              <a:sym typeface="Anton"/>
            </a:endParaRPr>
          </a:p>
        </p:txBody>
      </p:sp>
      <p:sp>
        <p:nvSpPr>
          <p:cNvPr id="275" name="Google Shape;275;p39"/>
          <p:cNvSpPr txBox="1"/>
          <p:nvPr/>
        </p:nvSpPr>
        <p:spPr>
          <a:xfrm>
            <a:off x="486725" y="1240425"/>
            <a:ext cx="7903500" cy="120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Este ejemplo muestra una función de middleware </a:t>
            </a:r>
            <a:r>
              <a:rPr b="1" lang="en-GB" sz="2000">
                <a:latin typeface="Helvetica Neue"/>
                <a:ea typeface="Helvetica Neue"/>
                <a:cs typeface="Helvetica Neue"/>
                <a:sym typeface="Helvetica Neue"/>
              </a:rPr>
              <a:t>sin </a:t>
            </a:r>
            <a:r>
              <a:rPr lang="en-GB" sz="2000">
                <a:latin typeface="Helvetica Neue Light"/>
                <a:ea typeface="Helvetica Neue Light"/>
                <a:cs typeface="Helvetica Neue Light"/>
                <a:sym typeface="Helvetica Neue Light"/>
              </a:rPr>
              <a:t>ninguna </a:t>
            </a:r>
            <a:r>
              <a:rPr b="1" lang="en-GB" sz="2000">
                <a:latin typeface="Helvetica Neue"/>
                <a:ea typeface="Helvetica Neue"/>
                <a:cs typeface="Helvetica Neue"/>
                <a:sym typeface="Helvetica Neue"/>
              </a:rPr>
              <a:t>vía </a:t>
            </a:r>
            <a:r>
              <a:rPr lang="en-GB" sz="2000">
                <a:latin typeface="Helvetica Neue Light"/>
                <a:ea typeface="Helvetica Neue Light"/>
                <a:cs typeface="Helvetica Neue Light"/>
                <a:sym typeface="Helvetica Neue Light"/>
              </a:rPr>
              <a:t>de </a:t>
            </a:r>
            <a:r>
              <a:rPr b="1" lang="en-GB" sz="2000">
                <a:latin typeface="Helvetica Neue"/>
                <a:ea typeface="Helvetica Neue"/>
                <a:cs typeface="Helvetica Neue"/>
                <a:sym typeface="Helvetica Neue"/>
              </a:rPr>
              <a:t>acceso </a:t>
            </a:r>
            <a:r>
              <a:rPr lang="en-GB" sz="2000">
                <a:latin typeface="Helvetica Neue Light"/>
                <a:ea typeface="Helvetica Neue Light"/>
                <a:cs typeface="Helvetica Neue Light"/>
                <a:sym typeface="Helvetica Neue Light"/>
              </a:rPr>
              <a:t>de </a:t>
            </a:r>
            <a:r>
              <a:rPr b="1" lang="en-GB" sz="2000">
                <a:latin typeface="Helvetica Neue"/>
                <a:ea typeface="Helvetica Neue"/>
                <a:cs typeface="Helvetica Neue"/>
                <a:sym typeface="Helvetica Neue"/>
              </a:rPr>
              <a:t>montaje</a:t>
            </a:r>
            <a:r>
              <a:rPr lang="en-GB" sz="2000">
                <a:latin typeface="Helvetica Neue Light"/>
                <a:ea typeface="Helvetica Neue Light"/>
                <a:cs typeface="Helvetica Neue Light"/>
                <a:sym typeface="Helvetica Neue Light"/>
              </a:rPr>
              <a:t>. La función se ejecuta cada vez que la aplicación recibe una solicitud.</a:t>
            </a:r>
            <a:endParaRPr sz="2000">
              <a:latin typeface="Helvetica Neue Light"/>
              <a:ea typeface="Helvetica Neue Light"/>
              <a:cs typeface="Helvetica Neue Light"/>
              <a:sym typeface="Helvetica Neue Light"/>
            </a:endParaRPr>
          </a:p>
        </p:txBody>
      </p:sp>
      <p:pic>
        <p:nvPicPr>
          <p:cNvPr id="276" name="Google Shape;276;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7" name="Google Shape;277;p39"/>
          <p:cNvSpPr txBox="1"/>
          <p:nvPr/>
        </p:nvSpPr>
        <p:spPr>
          <a:xfrm>
            <a:off x="2081525" y="2441025"/>
            <a:ext cx="4713900" cy="17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app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function</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req</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next</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console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log</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'Time:'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Date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now</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next</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500"/>
              </a:spcAft>
              <a:buNone/>
            </a:pP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1" name="Shape 281"/>
        <p:cNvGrpSpPr/>
        <p:nvPr/>
      </p:nvGrpSpPr>
      <p:grpSpPr>
        <a:xfrm>
          <a:off x="0" y="0"/>
          <a:ext cx="0" cy="0"/>
          <a:chOff x="0" y="0"/>
          <a:chExt cx="0" cy="0"/>
        </a:xfrm>
      </p:grpSpPr>
      <p:sp>
        <p:nvSpPr>
          <p:cNvPr id="282" name="Google Shape;282;p40"/>
          <p:cNvSpPr txBox="1"/>
          <p:nvPr/>
        </p:nvSpPr>
        <p:spPr>
          <a:xfrm>
            <a:off x="677625" y="39725"/>
            <a:ext cx="76626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a nivel de ruta</a:t>
            </a:r>
            <a:endParaRPr i="1" sz="4000">
              <a:latin typeface="Anton"/>
              <a:ea typeface="Anton"/>
              <a:cs typeface="Anton"/>
              <a:sym typeface="Anton"/>
            </a:endParaRPr>
          </a:p>
        </p:txBody>
      </p:sp>
      <p:sp>
        <p:nvSpPr>
          <p:cNvPr id="283" name="Google Shape;283;p40"/>
          <p:cNvSpPr txBox="1"/>
          <p:nvPr/>
        </p:nvSpPr>
        <p:spPr>
          <a:xfrm>
            <a:off x="264250" y="1036075"/>
            <a:ext cx="8553300" cy="81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Se pueden </a:t>
            </a:r>
            <a:r>
              <a:rPr b="1" lang="en-GB" sz="2000">
                <a:latin typeface="Helvetica Neue"/>
                <a:ea typeface="Helvetica Neue"/>
                <a:cs typeface="Helvetica Neue"/>
                <a:sym typeface="Helvetica Neue"/>
              </a:rPr>
              <a:t>agregar una o múltiples funciones</a:t>
            </a:r>
            <a:r>
              <a:rPr lang="en-GB" sz="2000">
                <a:latin typeface="Helvetica Neue Light"/>
                <a:ea typeface="Helvetica Neue Light"/>
                <a:cs typeface="Helvetica Neue Light"/>
                <a:sym typeface="Helvetica Neue Light"/>
              </a:rPr>
              <a:t> middlewares en los </a:t>
            </a:r>
            <a:r>
              <a:rPr b="1" lang="en-GB" sz="2000">
                <a:latin typeface="Helvetica Neue"/>
                <a:ea typeface="Helvetica Neue"/>
                <a:cs typeface="Helvetica Neue"/>
                <a:sym typeface="Helvetica Neue"/>
              </a:rPr>
              <a:t>procesos</a:t>
            </a:r>
            <a:r>
              <a:rPr lang="en-GB" sz="2000">
                <a:latin typeface="Helvetica Neue Light"/>
                <a:ea typeface="Helvetica Neue Light"/>
                <a:cs typeface="Helvetica Neue Light"/>
                <a:sym typeface="Helvetica Neue Light"/>
              </a:rPr>
              <a:t> de </a:t>
            </a:r>
            <a:r>
              <a:rPr b="1" lang="en-GB" sz="2000">
                <a:latin typeface="Helvetica Neue"/>
                <a:ea typeface="Helvetica Neue"/>
                <a:cs typeface="Helvetica Neue"/>
                <a:sym typeface="Helvetica Neue"/>
              </a:rPr>
              <a:t>atención de las rutas </a:t>
            </a:r>
            <a:r>
              <a:rPr lang="en-GB" sz="2000">
                <a:latin typeface="Helvetica Neue Light"/>
                <a:ea typeface="Helvetica Neue Light"/>
                <a:cs typeface="Helvetica Neue Light"/>
                <a:sym typeface="Helvetica Neue Light"/>
              </a:rPr>
              <a:t>como se muestra a continuación:</a:t>
            </a:r>
            <a:endParaRPr sz="2000">
              <a:latin typeface="Helvetica Neue Light"/>
              <a:ea typeface="Helvetica Neue Light"/>
              <a:cs typeface="Helvetica Neue Light"/>
              <a:sym typeface="Helvetica Neue Light"/>
            </a:endParaRPr>
          </a:p>
        </p:txBody>
      </p:sp>
      <p:pic>
        <p:nvPicPr>
          <p:cNvPr id="284" name="Google Shape;284;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5" name="Google Shape;285;p40"/>
          <p:cNvPicPr preferRelativeResize="0"/>
          <p:nvPr/>
        </p:nvPicPr>
        <p:blipFill>
          <a:blip r:embed="rId4">
            <a:alphaModFix/>
          </a:blip>
          <a:stretch>
            <a:fillRect/>
          </a:stretch>
        </p:blipFill>
        <p:spPr>
          <a:xfrm>
            <a:off x="1051775" y="1971450"/>
            <a:ext cx="6066650" cy="2927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9" name="Shape 289"/>
        <p:cNvGrpSpPr/>
        <p:nvPr/>
      </p:nvGrpSpPr>
      <p:grpSpPr>
        <a:xfrm>
          <a:off x="0" y="0"/>
          <a:ext cx="0" cy="0"/>
          <a:chOff x="0" y="0"/>
          <a:chExt cx="0" cy="0"/>
        </a:xfrm>
      </p:grpSpPr>
      <p:sp>
        <p:nvSpPr>
          <p:cNvPr id="290" name="Google Shape;290;p41"/>
          <p:cNvSpPr txBox="1"/>
          <p:nvPr/>
        </p:nvSpPr>
        <p:spPr>
          <a:xfrm>
            <a:off x="361350" y="2361275"/>
            <a:ext cx="8398500" cy="24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app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router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express</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Router</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708090"/>
                </a:solidFill>
                <a:highlight>
                  <a:srgbClr val="F7F7F7"/>
                </a:highlight>
                <a:latin typeface="Courier New"/>
                <a:ea typeface="Courier New"/>
                <a:cs typeface="Courier New"/>
                <a:sym typeface="Courier New"/>
              </a:rPr>
              <a:t>// funcion middleware sin via de acceso de montaje. El codigo es ejecutado por cada peticion al router</a:t>
            </a:r>
            <a:endParaRPr sz="1600">
              <a:solidFill>
                <a:srgbClr val="708090"/>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router</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function</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req</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next</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console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log</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'Time:'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Date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now</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next</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500"/>
              </a:spcAft>
              <a:buNone/>
            </a:pP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
        <p:nvSpPr>
          <p:cNvPr id="291" name="Google Shape;291;p41"/>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a nivel del Router</a:t>
            </a:r>
            <a:endParaRPr i="1" sz="4000">
              <a:latin typeface="Anton"/>
              <a:ea typeface="Anton"/>
              <a:cs typeface="Anton"/>
              <a:sym typeface="Anton"/>
            </a:endParaRPr>
          </a:p>
        </p:txBody>
      </p:sp>
      <p:pic>
        <p:nvPicPr>
          <p:cNvPr id="292" name="Google Shape;292;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3" name="Google Shape;293;p41"/>
          <p:cNvSpPr txBox="1"/>
          <p:nvPr/>
        </p:nvSpPr>
        <p:spPr>
          <a:xfrm>
            <a:off x="486725" y="1240425"/>
            <a:ext cx="7903500" cy="120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El middleware de nivel de router funciona de la misma manera que el middleware de nivel de aplicación, excepto que está </a:t>
            </a:r>
            <a:r>
              <a:rPr b="1" lang="en-GB" sz="2000">
                <a:latin typeface="Helvetica Neue"/>
                <a:ea typeface="Helvetica Neue"/>
                <a:cs typeface="Helvetica Neue"/>
                <a:sym typeface="Helvetica Neue"/>
              </a:rPr>
              <a:t>enlazado a una instancia de express.Router()</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8</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Router &amp; Multer</a:t>
            </a:r>
            <a:endParaRPr b="1" sz="1200">
              <a:solidFill>
                <a:schemeClr val="dk1"/>
              </a:solidFill>
              <a:highlight>
                <a:srgbClr val="FFFFFF"/>
              </a:highlight>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7</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Express Avanzado</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9</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Helvetica Neue"/>
                <a:ea typeface="Helvetica Neue"/>
                <a:cs typeface="Helvetica Neue"/>
                <a:sym typeface="Helvetica Neue"/>
              </a:rPr>
              <a:t>Motores de plantillas</a:t>
            </a:r>
            <a:endParaRPr b="1" sz="1200">
              <a:solidFill>
                <a:schemeClr val="dk1"/>
              </a:solidFill>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7" name="Shape 297"/>
        <p:cNvGrpSpPr/>
        <p:nvPr/>
      </p:nvGrpSpPr>
      <p:grpSpPr>
        <a:xfrm>
          <a:off x="0" y="0"/>
          <a:ext cx="0" cy="0"/>
          <a:chOff x="0" y="0"/>
          <a:chExt cx="0" cy="0"/>
        </a:xfrm>
      </p:grpSpPr>
      <p:sp>
        <p:nvSpPr>
          <p:cNvPr id="298" name="Google Shape;298;p42"/>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de manejo de errores</a:t>
            </a:r>
            <a:endParaRPr i="1" sz="4000">
              <a:latin typeface="Anton"/>
              <a:ea typeface="Anton"/>
              <a:cs typeface="Anton"/>
              <a:sym typeface="Anton"/>
            </a:endParaRPr>
          </a:p>
        </p:txBody>
      </p:sp>
      <p:sp>
        <p:nvSpPr>
          <p:cNvPr id="299" name="Google Shape;299;p42"/>
          <p:cNvSpPr txBox="1"/>
          <p:nvPr/>
        </p:nvSpPr>
        <p:spPr>
          <a:xfrm>
            <a:off x="486725" y="1240425"/>
            <a:ext cx="7903500" cy="120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Estas funciones se definen de la misma forma que otras funciones de middleware, excepto que llevan cuatro argumentos en lugar de tres, específicamente con la firma (err, req, res, next):</a:t>
            </a:r>
            <a:endParaRPr sz="2000">
              <a:latin typeface="Helvetica Neue Light"/>
              <a:ea typeface="Helvetica Neue Light"/>
              <a:cs typeface="Helvetica Neue Light"/>
              <a:sym typeface="Helvetica Neue Light"/>
            </a:endParaRPr>
          </a:p>
        </p:txBody>
      </p:sp>
      <p:pic>
        <p:nvPicPr>
          <p:cNvPr id="300" name="Google Shape;300;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42"/>
          <p:cNvSpPr txBox="1"/>
          <p:nvPr/>
        </p:nvSpPr>
        <p:spPr>
          <a:xfrm>
            <a:off x="1143000" y="2819400"/>
            <a:ext cx="5869200" cy="13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function</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err</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req</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next</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console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error</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err</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stack</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  res</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status</a:t>
            </a:r>
            <a:r>
              <a:rPr lang="en-GB" sz="1600">
                <a:solidFill>
                  <a:srgbClr val="999999"/>
                </a:solidFill>
                <a:highlight>
                  <a:srgbClr val="F7F7F7"/>
                </a:highlight>
                <a:latin typeface="Courier New"/>
                <a:ea typeface="Courier New"/>
                <a:cs typeface="Courier New"/>
                <a:sym typeface="Courier New"/>
              </a:rPr>
              <a:t>(</a:t>
            </a:r>
            <a:r>
              <a:rPr lang="en-GB" sz="1600">
                <a:solidFill>
                  <a:srgbClr val="990055"/>
                </a:solidFill>
                <a:highlight>
                  <a:srgbClr val="F7F7F7"/>
                </a:highlight>
                <a:latin typeface="Courier New"/>
                <a:ea typeface="Courier New"/>
                <a:cs typeface="Courier New"/>
                <a:sym typeface="Courier New"/>
              </a:rPr>
              <a:t>500</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send</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'Something broke!'</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500"/>
              </a:spcAft>
              <a:buNone/>
            </a:pP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5" name="Shape 305"/>
        <p:cNvGrpSpPr/>
        <p:nvPr/>
      </p:nvGrpSpPr>
      <p:grpSpPr>
        <a:xfrm>
          <a:off x="0" y="0"/>
          <a:ext cx="0" cy="0"/>
          <a:chOff x="0" y="0"/>
          <a:chExt cx="0" cy="0"/>
        </a:xfrm>
      </p:grpSpPr>
      <p:sp>
        <p:nvSpPr>
          <p:cNvPr id="306" name="Google Shape;306;p43"/>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incorporado</a:t>
            </a:r>
            <a:endParaRPr i="1" sz="4000">
              <a:latin typeface="Anton"/>
              <a:ea typeface="Anton"/>
              <a:cs typeface="Anton"/>
              <a:sym typeface="Anton"/>
            </a:endParaRPr>
          </a:p>
        </p:txBody>
      </p:sp>
      <p:sp>
        <p:nvSpPr>
          <p:cNvPr id="307" name="Google Shape;307;p43"/>
          <p:cNvSpPr txBox="1"/>
          <p:nvPr/>
        </p:nvSpPr>
        <p:spPr>
          <a:xfrm>
            <a:off x="244200" y="1151725"/>
            <a:ext cx="8240400" cy="368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única función de middleware incorporado en Express es express.static. Esta función es responsable del servicio de archivos estáticos:</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b="1" i="1" sz="2000">
              <a:latin typeface="Helvetica Neue"/>
              <a:ea typeface="Helvetica Neue"/>
              <a:cs typeface="Helvetica Neue"/>
              <a:sym typeface="Helvetica Neue"/>
            </a:endParaRPr>
          </a:p>
          <a:p>
            <a:pPr indent="-355600" lvl="0" marL="457200" rtl="0" algn="l">
              <a:lnSpc>
                <a:spcPct val="115000"/>
              </a:lnSpc>
              <a:spcBef>
                <a:spcPts val="0"/>
              </a:spcBef>
              <a:spcAft>
                <a:spcPts val="0"/>
              </a:spcAft>
              <a:buSzPts val="2000"/>
              <a:buFont typeface="Helvetica Neue"/>
              <a:buChar char="➢"/>
            </a:pPr>
            <a:r>
              <a:rPr b="1" lang="en-GB" sz="2000">
                <a:latin typeface="Helvetica Neue"/>
                <a:ea typeface="Helvetica Neue"/>
                <a:cs typeface="Helvetica Neue"/>
                <a:sym typeface="Helvetica Neue"/>
              </a:rPr>
              <a:t>express.static(root, [options])</a:t>
            </a:r>
            <a:endParaRPr b="1" sz="2000">
              <a:latin typeface="Helvetica Neue"/>
              <a:ea typeface="Helvetica Neue"/>
              <a:cs typeface="Helvetica Neue"/>
              <a:sym typeface="Helvetica Neue"/>
            </a:endParaRPr>
          </a:p>
          <a:p>
            <a:pPr indent="-355600" lvl="1" marL="9144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argumento root</a:t>
            </a:r>
            <a:r>
              <a:rPr lang="en-GB" sz="2000">
                <a:latin typeface="Helvetica Neue Light"/>
                <a:ea typeface="Helvetica Neue Light"/>
                <a:cs typeface="Helvetica Neue Light"/>
                <a:sym typeface="Helvetica Neue Light"/>
              </a:rPr>
              <a:t> especifica el directorio raíz desde el que se realiza el servicio de activos estáticos.</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objeto options</a:t>
            </a:r>
            <a:r>
              <a:rPr lang="en-GB" sz="2000">
                <a:latin typeface="Helvetica Neue Light"/>
                <a:ea typeface="Helvetica Neue Light"/>
                <a:cs typeface="Helvetica Neue Light"/>
                <a:sym typeface="Helvetica Neue Light"/>
              </a:rPr>
              <a:t> opcional puede tener las siguientes propiedades: dotfiles, etag, extensions, index, lastModified, maxAge, redirect, setHeaders</a:t>
            </a:r>
            <a:endParaRPr sz="2000">
              <a:latin typeface="Helvetica Neue Light"/>
              <a:ea typeface="Helvetica Neue Light"/>
              <a:cs typeface="Helvetica Neue Light"/>
              <a:sym typeface="Helvetica Neue Light"/>
            </a:endParaRPr>
          </a:p>
        </p:txBody>
      </p:sp>
      <p:pic>
        <p:nvPicPr>
          <p:cNvPr id="308" name="Google Shape;308;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9" name="Google Shape;309;p43"/>
          <p:cNvSpPr txBox="1"/>
          <p:nvPr/>
        </p:nvSpPr>
        <p:spPr>
          <a:xfrm>
            <a:off x="381000" y="2209800"/>
            <a:ext cx="6831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r>
              <a:rPr lang="en-GB" sz="1600">
                <a:solidFill>
                  <a:srgbClr val="0077AA"/>
                </a:solidFill>
                <a:highlight>
                  <a:srgbClr val="F7F7F7"/>
                </a:highlight>
                <a:latin typeface="Courier New"/>
                <a:ea typeface="Courier New"/>
                <a:cs typeface="Courier New"/>
                <a:sym typeface="Courier New"/>
              </a:rPr>
              <a:t>static</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'public'</a:t>
            </a:r>
            <a:r>
              <a:rPr lang="en-GB" sz="1600">
                <a:solidFill>
                  <a:srgbClr val="99999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options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999999"/>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3" name="Shape 313"/>
        <p:cNvGrpSpPr/>
        <p:nvPr/>
      </p:nvGrpSpPr>
      <p:grpSpPr>
        <a:xfrm>
          <a:off x="0" y="0"/>
          <a:ext cx="0" cy="0"/>
          <a:chOff x="0" y="0"/>
          <a:chExt cx="0" cy="0"/>
        </a:xfrm>
      </p:grpSpPr>
      <p:sp>
        <p:nvSpPr>
          <p:cNvPr id="314" name="Google Shape;314;p44"/>
          <p:cNvSpPr txBox="1"/>
          <p:nvPr/>
        </p:nvSpPr>
        <p:spPr>
          <a:xfrm>
            <a:off x="356100" y="39725"/>
            <a:ext cx="8398500" cy="120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Middleware de terceros</a:t>
            </a:r>
            <a:endParaRPr i="1" sz="4000">
              <a:latin typeface="Anton"/>
              <a:ea typeface="Anton"/>
              <a:cs typeface="Anton"/>
              <a:sym typeface="Anton"/>
            </a:endParaRPr>
          </a:p>
        </p:txBody>
      </p:sp>
      <p:sp>
        <p:nvSpPr>
          <p:cNvPr id="315" name="Google Shape;315;p44"/>
          <p:cNvSpPr txBox="1"/>
          <p:nvPr/>
        </p:nvSpPr>
        <p:spPr>
          <a:xfrm>
            <a:off x="218325" y="981825"/>
            <a:ext cx="8667000" cy="174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Podemos </a:t>
            </a:r>
            <a:r>
              <a:rPr b="1" lang="en-GB" sz="2000">
                <a:latin typeface="Helvetica Neue"/>
                <a:ea typeface="Helvetica Neue"/>
                <a:cs typeface="Helvetica Neue"/>
                <a:sym typeface="Helvetica Neue"/>
              </a:rPr>
              <a:t>instalar y utilizar middlewares de terceros</a:t>
            </a:r>
            <a:r>
              <a:rPr lang="en-GB" sz="2000">
                <a:latin typeface="Helvetica Neue Light"/>
                <a:ea typeface="Helvetica Neue Light"/>
                <a:cs typeface="Helvetica Neue Light"/>
                <a:sym typeface="Helvetica Neue Light"/>
              </a:rPr>
              <a:t> para añadir funcionalidad a nuestra aplicación. El uso puede ser </a:t>
            </a:r>
            <a:r>
              <a:rPr b="1" lang="en-GB" sz="2000">
                <a:latin typeface="Helvetica Neue"/>
                <a:ea typeface="Helvetica Neue"/>
                <a:cs typeface="Helvetica Neue"/>
                <a:sym typeface="Helvetica Neue"/>
              </a:rPr>
              <a:t>a nivel de aplicación o </a:t>
            </a:r>
            <a:r>
              <a:rPr lang="en-GB" sz="2000">
                <a:latin typeface="Helvetica Neue Light"/>
                <a:ea typeface="Helvetica Neue Light"/>
                <a:cs typeface="Helvetica Neue Light"/>
                <a:sym typeface="Helvetica Neue Light"/>
              </a:rPr>
              <a:t>a nivel de </a:t>
            </a:r>
            <a:r>
              <a:rPr b="1" lang="en-GB" sz="2000">
                <a:latin typeface="Helvetica Neue"/>
                <a:ea typeface="Helvetica Neue"/>
                <a:cs typeface="Helvetica Neue"/>
                <a:sym typeface="Helvetica Neue"/>
              </a:rPr>
              <a:t>Router</a:t>
            </a:r>
            <a:r>
              <a:rPr lang="en-GB" sz="2000">
                <a:latin typeface="Helvetica Neue Light"/>
                <a:ea typeface="Helvetica Neue Light"/>
                <a:cs typeface="Helvetica Neue Light"/>
                <a:sym typeface="Helvetica Neue Light"/>
              </a:rPr>
              <a:t>. Por ejemplo, instalamos y usamos la función de middleware de análisis de cookies cookie-parser.</a:t>
            </a:r>
            <a:endParaRPr sz="2000">
              <a:latin typeface="Helvetica Neue Light"/>
              <a:ea typeface="Helvetica Neue Light"/>
              <a:cs typeface="Helvetica Neue Light"/>
              <a:sym typeface="Helvetica Neue Light"/>
            </a:endParaRPr>
          </a:p>
        </p:txBody>
      </p:sp>
      <p:pic>
        <p:nvPicPr>
          <p:cNvPr id="316" name="Google Shape;316;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7" name="Google Shape;317;p44"/>
          <p:cNvSpPr txBox="1"/>
          <p:nvPr/>
        </p:nvSpPr>
        <p:spPr>
          <a:xfrm>
            <a:off x="1285700" y="2661050"/>
            <a:ext cx="6285600" cy="22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4FBF40"/>
                </a:solidFill>
                <a:highlight>
                  <a:srgbClr val="272727"/>
                </a:highlight>
                <a:latin typeface="Courier New"/>
                <a:ea typeface="Courier New"/>
                <a:cs typeface="Courier New"/>
                <a:sym typeface="Courier New"/>
              </a:rPr>
              <a:t>$ npm install cookie-parser</a:t>
            </a:r>
            <a:endParaRPr sz="1600">
              <a:solidFill>
                <a:srgbClr val="4FBF40"/>
              </a:solidFill>
              <a:highlight>
                <a:srgbClr val="272727"/>
              </a:highlight>
              <a:latin typeface="Courier New"/>
              <a:ea typeface="Courier New"/>
              <a:cs typeface="Courier New"/>
              <a:sym typeface="Courier New"/>
            </a:endParaRPr>
          </a:p>
          <a:p>
            <a:pPr indent="0" lvl="0" marL="0" rtl="0" algn="l">
              <a:spcBef>
                <a:spcPts val="0"/>
              </a:spcBef>
              <a:spcAft>
                <a:spcPts val="0"/>
              </a:spcAft>
              <a:buNone/>
            </a:pPr>
            <a:r>
              <a:t/>
            </a:r>
            <a:endParaRPr sz="1600">
              <a:solidFill>
                <a:srgbClr val="4FBF40"/>
              </a:solidFill>
              <a:highlight>
                <a:srgbClr val="27272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express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require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app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express</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0077AA"/>
                </a:solidFill>
                <a:highlight>
                  <a:srgbClr val="F7F7F7"/>
                </a:highlight>
                <a:latin typeface="Courier New"/>
                <a:ea typeface="Courier New"/>
                <a:cs typeface="Courier New"/>
                <a:sym typeface="Courier New"/>
              </a:rPr>
              <a:t>var</a:t>
            </a:r>
            <a:r>
              <a:rPr lang="en-GB" sz="1600">
                <a:solidFill>
                  <a:schemeClr val="dk1"/>
                </a:solidFill>
                <a:highlight>
                  <a:srgbClr val="F7F7F7"/>
                </a:highlight>
                <a:latin typeface="Courier New"/>
                <a:ea typeface="Courier New"/>
                <a:cs typeface="Courier New"/>
                <a:sym typeface="Courier New"/>
              </a:rPr>
              <a:t> cookieParser </a:t>
            </a:r>
            <a:r>
              <a:rPr lang="en-GB" sz="1600">
                <a:solidFill>
                  <a:srgbClr val="A67F59"/>
                </a:solidFill>
                <a:highlight>
                  <a:srgbClr val="F7F7F7"/>
                </a:highlight>
                <a:latin typeface="Courier New"/>
                <a:ea typeface="Courier New"/>
                <a:cs typeface="Courier New"/>
                <a:sym typeface="Courier New"/>
              </a:rPr>
              <a:t>=</a:t>
            </a:r>
            <a:r>
              <a:rPr lang="en-GB" sz="1600">
                <a:solidFill>
                  <a:schemeClr val="dk1"/>
                </a:solidFill>
                <a:highlight>
                  <a:srgbClr val="F7F7F7"/>
                </a:highlight>
                <a:latin typeface="Courier New"/>
                <a:ea typeface="Courier New"/>
                <a:cs typeface="Courier New"/>
                <a:sym typeface="Courier New"/>
              </a:rPr>
              <a:t> </a:t>
            </a:r>
            <a:r>
              <a:rPr lang="en-GB" sz="1600">
                <a:solidFill>
                  <a:srgbClr val="DD4A68"/>
                </a:solidFill>
                <a:highlight>
                  <a:srgbClr val="F7F7F7"/>
                </a:highlight>
                <a:latin typeface="Courier New"/>
                <a:ea typeface="Courier New"/>
                <a:cs typeface="Courier New"/>
                <a:sym typeface="Courier New"/>
              </a:rPr>
              <a:t>require</a:t>
            </a:r>
            <a:r>
              <a:rPr lang="en-GB" sz="1600">
                <a:solidFill>
                  <a:srgbClr val="999999"/>
                </a:solidFill>
                <a:highlight>
                  <a:srgbClr val="F7F7F7"/>
                </a:highlight>
                <a:latin typeface="Courier New"/>
                <a:ea typeface="Courier New"/>
                <a:cs typeface="Courier New"/>
                <a:sym typeface="Courier New"/>
              </a:rPr>
              <a:t>(</a:t>
            </a:r>
            <a:r>
              <a:rPr lang="en-GB" sz="1600">
                <a:solidFill>
                  <a:srgbClr val="669900"/>
                </a:solidFill>
                <a:highlight>
                  <a:srgbClr val="F7F7F7"/>
                </a:highlight>
                <a:latin typeface="Courier New"/>
                <a:ea typeface="Courier New"/>
                <a:cs typeface="Courier New"/>
                <a:sym typeface="Courier New"/>
              </a:rPr>
              <a:t>'cookie-parser'</a:t>
            </a:r>
            <a:r>
              <a:rPr lang="en-GB" sz="1600">
                <a:solidFill>
                  <a:srgbClr val="999999"/>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GB" sz="1600">
                <a:solidFill>
                  <a:srgbClr val="708090"/>
                </a:solidFill>
                <a:highlight>
                  <a:srgbClr val="F7F7F7"/>
                </a:highlight>
                <a:latin typeface="Courier New"/>
                <a:ea typeface="Courier New"/>
                <a:cs typeface="Courier New"/>
                <a:sym typeface="Courier New"/>
              </a:rPr>
              <a:t>// load the cookie-parsing middleware</a:t>
            </a:r>
            <a:endParaRPr sz="1600">
              <a:solidFill>
                <a:srgbClr val="708090"/>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Clr>
                <a:schemeClr val="dk1"/>
              </a:buClr>
              <a:buSzPts val="1100"/>
              <a:buFont typeface="Arial"/>
              <a:buNone/>
            </a:pPr>
            <a:r>
              <a:rPr lang="en-GB" sz="1600">
                <a:solidFill>
                  <a:schemeClr val="dk1"/>
                </a:solidFill>
                <a:highlight>
                  <a:srgbClr val="F7F7F7"/>
                </a:highlight>
                <a:latin typeface="Courier New"/>
                <a:ea typeface="Courier New"/>
                <a:cs typeface="Courier New"/>
                <a:sym typeface="Courier New"/>
              </a:rPr>
              <a:t>app</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use</a:t>
            </a:r>
            <a:r>
              <a:rPr lang="en-GB" sz="1600">
                <a:solidFill>
                  <a:srgbClr val="999999"/>
                </a:solidFill>
                <a:highlight>
                  <a:srgbClr val="F7F7F7"/>
                </a:highlight>
                <a:latin typeface="Courier New"/>
                <a:ea typeface="Courier New"/>
                <a:cs typeface="Courier New"/>
                <a:sym typeface="Courier New"/>
              </a:rPr>
              <a:t>(</a:t>
            </a:r>
            <a:r>
              <a:rPr lang="en-GB" sz="1600">
                <a:solidFill>
                  <a:srgbClr val="DD4A68"/>
                </a:solidFill>
                <a:highlight>
                  <a:srgbClr val="F7F7F7"/>
                </a:highlight>
                <a:latin typeface="Courier New"/>
                <a:ea typeface="Courier New"/>
                <a:cs typeface="Courier New"/>
                <a:sym typeface="Courier New"/>
              </a:rPr>
              <a:t>cookieParser</a:t>
            </a:r>
            <a:r>
              <a:rPr lang="en-GB" sz="1600">
                <a:solidFill>
                  <a:srgbClr val="999999"/>
                </a:solidFill>
                <a:highlight>
                  <a:srgbClr val="F7F7F7"/>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a:p>
            <a:pPr indent="0" lvl="0" marL="0" rtl="0" algn="l">
              <a:spcBef>
                <a:spcPts val="500"/>
              </a:spcBef>
              <a:spcAft>
                <a:spcPts val="0"/>
              </a:spcAft>
              <a:buNone/>
            </a:pPr>
            <a:r>
              <a:t/>
            </a:r>
            <a:endParaRPr sz="1600">
              <a:solidFill>
                <a:srgbClr val="4FBF40"/>
              </a:solidFill>
              <a:highlight>
                <a:srgbClr val="272727"/>
              </a:highlight>
              <a:latin typeface="Courier New"/>
              <a:ea typeface="Courier New"/>
              <a:cs typeface="Courier New"/>
              <a:sym typeface="Courier New"/>
            </a:endParaRPr>
          </a:p>
          <a:p>
            <a:pPr indent="0" lvl="0" marL="139700" marR="139700" rtl="0" algn="l">
              <a:lnSpc>
                <a:spcPct val="150000"/>
              </a:lnSpc>
              <a:spcBef>
                <a:spcPts val="500"/>
              </a:spcBef>
              <a:spcAft>
                <a:spcPts val="0"/>
              </a:spcAft>
              <a:buNone/>
            </a:pPr>
            <a:r>
              <a:t/>
            </a:r>
            <a:endParaRPr sz="1600">
              <a:solidFill>
                <a:schemeClr val="dk1"/>
              </a:solidFill>
              <a:highlight>
                <a:srgbClr val="272727"/>
              </a:highlight>
              <a:latin typeface="Courier New"/>
              <a:ea typeface="Courier New"/>
              <a:cs typeface="Courier New"/>
              <a:sym typeface="Courier New"/>
            </a:endParaRPr>
          </a:p>
          <a:p>
            <a:pPr indent="0" lvl="0" marL="0" rtl="0" algn="l">
              <a:lnSpc>
                <a:spcPct val="150000"/>
              </a:lnSpc>
              <a:spcBef>
                <a:spcPts val="500"/>
              </a:spcBef>
              <a:spcAft>
                <a:spcPts val="0"/>
              </a:spcAft>
              <a:buNone/>
            </a:pPr>
            <a:r>
              <a:t/>
            </a:r>
            <a:endParaRPr sz="1600">
              <a:solidFill>
                <a:srgbClr val="4FBF40"/>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4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6"/>
          <p:cNvSpPr txBox="1"/>
          <p:nvPr/>
        </p:nvSpPr>
        <p:spPr>
          <a:xfrm>
            <a:off x="1235750" y="436475"/>
            <a:ext cx="66726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Subir archivos: Multer</a:t>
            </a:r>
            <a:endParaRPr i="1" sz="3600">
              <a:solidFill>
                <a:srgbClr val="E0FF00"/>
              </a:solidFill>
              <a:latin typeface="Anton"/>
              <a:ea typeface="Anton"/>
              <a:cs typeface="Anton"/>
              <a:sym typeface="Anton"/>
            </a:endParaRPr>
          </a:p>
        </p:txBody>
      </p:sp>
      <p:pic>
        <p:nvPicPr>
          <p:cNvPr id="328" name="Google Shape;328;p46"/>
          <p:cNvPicPr preferRelativeResize="0"/>
          <p:nvPr/>
        </p:nvPicPr>
        <p:blipFill>
          <a:blip r:embed="rId4">
            <a:alphaModFix/>
          </a:blip>
          <a:stretch>
            <a:fillRect/>
          </a:stretch>
        </p:blipFill>
        <p:spPr>
          <a:xfrm>
            <a:off x="2310188" y="1442825"/>
            <a:ext cx="4523626" cy="2509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nvSpPr>
        <p:spPr>
          <a:xfrm>
            <a:off x="194950" y="1083250"/>
            <a:ext cx="8715300" cy="1567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Cuando un cliente web sube un archivo a un servidor, generalmente lo envía a través de un formulario y se codifica como </a:t>
            </a:r>
            <a:r>
              <a:rPr i="1" lang="en-GB" sz="2000">
                <a:solidFill>
                  <a:schemeClr val="dk1"/>
                </a:solidFill>
                <a:highlight>
                  <a:schemeClr val="lt1"/>
                </a:highlight>
                <a:latin typeface="Helvetica Neue Light"/>
                <a:ea typeface="Helvetica Neue Light"/>
                <a:cs typeface="Helvetica Neue Light"/>
                <a:sym typeface="Helvetica Neue Light"/>
              </a:rPr>
              <a:t>multipart/form-data</a:t>
            </a:r>
            <a:r>
              <a:rPr lang="en-GB" sz="2000">
                <a:solidFill>
                  <a:schemeClr val="dk1"/>
                </a:solidFill>
                <a:highlight>
                  <a:schemeClr val="lt1"/>
                </a:highlight>
                <a:latin typeface="Helvetica Neue Light"/>
                <a:ea typeface="Helvetica Neue Light"/>
                <a:cs typeface="Helvetica Neue Light"/>
                <a:sym typeface="Helvetica Neue Light"/>
              </a:rPr>
              <a:t>.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b="1" lang="en-GB" sz="2000">
                <a:solidFill>
                  <a:schemeClr val="dk1"/>
                </a:solidFill>
                <a:highlight>
                  <a:schemeClr val="lt1"/>
                </a:highlight>
                <a:latin typeface="Helvetica Neue"/>
                <a:ea typeface="Helvetica Neue"/>
                <a:cs typeface="Helvetica Neue"/>
                <a:sym typeface="Helvetica Neue"/>
              </a:rPr>
              <a:t>Multer </a:t>
            </a:r>
            <a:r>
              <a:rPr lang="en-GB" sz="2000">
                <a:solidFill>
                  <a:schemeClr val="dk1"/>
                </a:solidFill>
                <a:highlight>
                  <a:schemeClr val="lt1"/>
                </a:highlight>
                <a:latin typeface="Helvetica Neue Light"/>
                <a:ea typeface="Helvetica Neue Light"/>
                <a:cs typeface="Helvetica Neue Light"/>
                <a:sym typeface="Helvetica Neue Light"/>
              </a:rPr>
              <a:t>hace que sea fácil manipular este </a:t>
            </a:r>
            <a:r>
              <a:rPr i="1" lang="en-GB" sz="2000">
                <a:solidFill>
                  <a:schemeClr val="dk1"/>
                </a:solidFill>
                <a:highlight>
                  <a:schemeClr val="lt1"/>
                </a:highlight>
                <a:latin typeface="Helvetica Neue Light"/>
                <a:ea typeface="Helvetica Neue Light"/>
                <a:cs typeface="Helvetica Neue Light"/>
                <a:sym typeface="Helvetica Neue Light"/>
              </a:rPr>
              <a:t>multipart/form-data</a:t>
            </a:r>
            <a:r>
              <a:rPr lang="en-GB" sz="2000">
                <a:solidFill>
                  <a:schemeClr val="dk1"/>
                </a:solidFill>
                <a:highlight>
                  <a:schemeClr val="lt1"/>
                </a:highlight>
                <a:latin typeface="Helvetica Neue Light"/>
                <a:ea typeface="Helvetica Neue Light"/>
                <a:cs typeface="Helvetica Neue Light"/>
                <a:sym typeface="Helvetica Neue Light"/>
              </a:rPr>
              <a:t> cuando tus usuarios suben archivos.</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34" name="Google Shape;334;p47"/>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¿Qué es Multer?</a:t>
            </a:r>
            <a:endParaRPr i="1" sz="3600">
              <a:latin typeface="Anton"/>
              <a:ea typeface="Anton"/>
              <a:cs typeface="Anton"/>
              <a:sym typeface="Anton"/>
            </a:endParaRPr>
          </a:p>
        </p:txBody>
      </p:sp>
      <p:pic>
        <p:nvPicPr>
          <p:cNvPr id="335" name="Google Shape;335;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6" name="Google Shape;336;p47"/>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37" name="Google Shape;337;p47"/>
          <p:cNvSpPr txBox="1"/>
          <p:nvPr/>
        </p:nvSpPr>
        <p:spPr>
          <a:xfrm>
            <a:off x="311800" y="2650450"/>
            <a:ext cx="8520600" cy="2410200"/>
          </a:xfrm>
          <a:prstGeom prst="rect">
            <a:avLst/>
          </a:prstGeom>
          <a:noFill/>
          <a:ln>
            <a:noFill/>
          </a:ln>
        </p:spPr>
        <p:txBody>
          <a:bodyPr anchorCtr="0" anchor="t" bIns="91425" lIns="91425" spcFirstLastPara="1" rIns="91425" wrap="square" tIns="91425">
            <a:noAutofit/>
          </a:bodyPr>
          <a:lstStyle/>
          <a:p>
            <a:pPr indent="-355600" lvl="0" marL="9144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Multer </a:t>
            </a:r>
            <a:r>
              <a:rPr lang="en-GB" sz="2000">
                <a:solidFill>
                  <a:schemeClr val="dk1"/>
                </a:solidFill>
                <a:highlight>
                  <a:srgbClr val="FFFFFF"/>
                </a:highlight>
                <a:latin typeface="Helvetica Neue Light"/>
                <a:ea typeface="Helvetica Neue Light"/>
                <a:cs typeface="Helvetica Neue Light"/>
                <a:sym typeface="Helvetica Neue Light"/>
              </a:rPr>
              <a:t>es un middleware para Express.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 middleware es una pieza de software que conecta diferentes aplicaciones o componentes de software.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Express, un middleware procesa y transforma las peticiones entrantes en el servidor.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9144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Multer </a:t>
            </a:r>
            <a:r>
              <a:rPr lang="en-GB" sz="2000">
                <a:solidFill>
                  <a:schemeClr val="dk1"/>
                </a:solidFill>
                <a:highlight>
                  <a:srgbClr val="FFFFFF"/>
                </a:highlight>
                <a:latin typeface="Helvetica Neue Light"/>
                <a:ea typeface="Helvetica Neue Light"/>
                <a:cs typeface="Helvetica Neue Light"/>
                <a:sym typeface="Helvetica Neue Light"/>
              </a:rPr>
              <a:t>actúa como un ayudante al cargar archivos.</a:t>
            </a:r>
            <a:endParaRPr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41" name="Shape 341"/>
        <p:cNvGrpSpPr/>
        <p:nvPr/>
      </p:nvGrpSpPr>
      <p:grpSpPr>
        <a:xfrm>
          <a:off x="0" y="0"/>
          <a:ext cx="0" cy="0"/>
          <a:chOff x="0" y="0"/>
          <a:chExt cx="0" cy="0"/>
        </a:xfrm>
      </p:grpSpPr>
      <p:sp>
        <p:nvSpPr>
          <p:cNvPr id="342" name="Google Shape;342;p48"/>
          <p:cNvSpPr txBox="1"/>
          <p:nvPr/>
        </p:nvSpPr>
        <p:spPr>
          <a:xfrm>
            <a:off x="1129500" y="2009550"/>
            <a:ext cx="6885000" cy="101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Multer</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Ejemplo práctico de uso</a:t>
            </a:r>
            <a:endParaRPr i="1" sz="3600">
              <a:solidFill>
                <a:srgbClr val="121212"/>
              </a:solidFill>
              <a:latin typeface="Anton"/>
              <a:ea typeface="Anton"/>
              <a:cs typeface="Anton"/>
              <a:sym typeface="Anton"/>
            </a:endParaRPr>
          </a:p>
        </p:txBody>
      </p:sp>
      <p:pic>
        <p:nvPicPr>
          <p:cNvPr id="343" name="Google Shape;343;p4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Configuración del proyecto</a:t>
            </a:r>
            <a:endParaRPr i="1" sz="3600">
              <a:latin typeface="Anton"/>
              <a:ea typeface="Anton"/>
              <a:cs typeface="Anton"/>
              <a:sym typeface="Anton"/>
            </a:endParaRPr>
          </a:p>
        </p:txBody>
      </p:sp>
      <p:pic>
        <p:nvPicPr>
          <p:cNvPr id="349" name="Google Shape;349;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0" name="Google Shape;350;p49"/>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51" name="Google Shape;351;p49"/>
          <p:cNvSpPr txBox="1"/>
          <p:nvPr/>
        </p:nvSpPr>
        <p:spPr>
          <a:xfrm>
            <a:off x="584600" y="1024400"/>
            <a:ext cx="7819200" cy="1119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AutoNum type="arabicPeriod"/>
            </a:pPr>
            <a:r>
              <a:rPr lang="en-GB" sz="2000">
                <a:solidFill>
                  <a:schemeClr val="dk1"/>
                </a:solidFill>
                <a:highlight>
                  <a:srgbClr val="FFFFFF"/>
                </a:highlight>
                <a:latin typeface="Helvetica Neue Light"/>
                <a:ea typeface="Helvetica Neue Light"/>
                <a:cs typeface="Helvetica Neue Light"/>
                <a:sym typeface="Helvetica Neue Light"/>
              </a:rPr>
              <a:t>Creamos un archivo server.js. En el mismo, inicializamos todos los módulos. Crearemos una aplicación Express y crearemos un servidor para conectarse a los navegadores.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52" name="Google Shape;352;p49"/>
          <p:cNvPicPr preferRelativeResize="0"/>
          <p:nvPr/>
        </p:nvPicPr>
        <p:blipFill>
          <a:blip r:embed="rId5">
            <a:alphaModFix/>
          </a:blip>
          <a:stretch>
            <a:fillRect/>
          </a:stretch>
        </p:blipFill>
        <p:spPr>
          <a:xfrm>
            <a:off x="1256450" y="2287100"/>
            <a:ext cx="6022725" cy="26308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Crear el código del cliente</a:t>
            </a:r>
            <a:endParaRPr i="1" sz="3600">
              <a:latin typeface="Anton"/>
              <a:ea typeface="Anton"/>
              <a:cs typeface="Anton"/>
              <a:sym typeface="Anton"/>
            </a:endParaRPr>
          </a:p>
        </p:txBody>
      </p:sp>
      <p:pic>
        <p:nvPicPr>
          <p:cNvPr id="358" name="Google Shape;358;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9" name="Google Shape;359;p50"/>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60" name="Google Shape;360;p50"/>
          <p:cNvSpPr txBox="1"/>
          <p:nvPr/>
        </p:nvSpPr>
        <p:spPr>
          <a:xfrm>
            <a:off x="127500" y="1277900"/>
            <a:ext cx="3018000" cy="2956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AutoNum type="arabicPeriod" startAt="2"/>
            </a:pPr>
            <a:r>
              <a:rPr lang="en-GB" sz="2000">
                <a:solidFill>
                  <a:schemeClr val="dk1"/>
                </a:solidFill>
                <a:highlight>
                  <a:srgbClr val="FFFFFF"/>
                </a:highlight>
                <a:latin typeface="Helvetica Neue Light"/>
                <a:ea typeface="Helvetica Neue Light"/>
                <a:cs typeface="Helvetica Neue Light"/>
                <a:sym typeface="Helvetica Neue Light"/>
              </a:rPr>
              <a:t>Creamos un archivo </a:t>
            </a:r>
            <a:r>
              <a:rPr i="1" lang="en-GB" sz="2000">
                <a:solidFill>
                  <a:schemeClr val="dk1"/>
                </a:solidFill>
                <a:highlight>
                  <a:srgbClr val="FFFFFF"/>
                </a:highlight>
                <a:latin typeface="Helvetica Neue Light"/>
                <a:ea typeface="Helvetica Neue Light"/>
                <a:cs typeface="Helvetica Neue Light"/>
                <a:sym typeface="Helvetica Neue Light"/>
              </a:rPr>
              <a:t>index.html</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AutoNum type="arabicPeriod" startAt="2"/>
            </a:pPr>
            <a:r>
              <a:rPr lang="en-GB" sz="2000">
                <a:solidFill>
                  <a:schemeClr val="dk1"/>
                </a:solidFill>
                <a:highlight>
                  <a:srgbClr val="FFFFFF"/>
                </a:highlight>
                <a:latin typeface="Helvetica Neue Light"/>
                <a:ea typeface="Helvetica Neue Light"/>
                <a:cs typeface="Helvetica Neue Light"/>
                <a:sym typeface="Helvetica Neue Light"/>
              </a:rPr>
              <a:t>Este archivo contendrá los diferentes formularios que utilizaremos para cargar nuestros diferentes tipos de archivos.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61" name="Google Shape;361;p50"/>
          <p:cNvPicPr preferRelativeResize="0"/>
          <p:nvPr/>
        </p:nvPicPr>
        <p:blipFill>
          <a:blip r:embed="rId5">
            <a:alphaModFix/>
          </a:blip>
          <a:stretch>
            <a:fillRect/>
          </a:stretch>
        </p:blipFill>
        <p:spPr>
          <a:xfrm>
            <a:off x="3294950" y="1393350"/>
            <a:ext cx="5585798" cy="3050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Servir el código del cliente</a:t>
            </a:r>
            <a:endParaRPr i="1" sz="3600">
              <a:latin typeface="Anton"/>
              <a:ea typeface="Anton"/>
              <a:cs typeface="Anton"/>
              <a:sym typeface="Anton"/>
            </a:endParaRPr>
          </a:p>
        </p:txBody>
      </p:sp>
      <p:pic>
        <p:nvPicPr>
          <p:cNvPr id="367" name="Google Shape;367;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8" name="Google Shape;368;p51"/>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69" name="Google Shape;369;p51"/>
          <p:cNvSpPr txBox="1"/>
          <p:nvPr/>
        </p:nvSpPr>
        <p:spPr>
          <a:xfrm>
            <a:off x="584600" y="1391775"/>
            <a:ext cx="7819200" cy="1119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AutoNum type="arabicPeriod" startAt="4"/>
            </a:pPr>
            <a:r>
              <a:rPr lang="en-GB" sz="2000">
                <a:solidFill>
                  <a:schemeClr val="dk1"/>
                </a:solidFill>
                <a:highlight>
                  <a:srgbClr val="FFFFFF"/>
                </a:highlight>
                <a:latin typeface="Helvetica Neue Light"/>
                <a:ea typeface="Helvetica Neue Light"/>
                <a:cs typeface="Helvetica Neue Light"/>
                <a:sym typeface="Helvetica Neue Light"/>
              </a:rPr>
              <a:t>Modificamos server.js escribiendo una ruta GET que muestre el archivo index.html en lugar del mensaje "WELCOME" ("BIENVENIDO", en español).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70" name="Google Shape;370;p51"/>
          <p:cNvPicPr preferRelativeResize="0"/>
          <p:nvPr/>
        </p:nvPicPr>
        <p:blipFill>
          <a:blip r:embed="rId5">
            <a:alphaModFix/>
          </a:blip>
          <a:stretch>
            <a:fillRect/>
          </a:stretch>
        </p:blipFill>
        <p:spPr>
          <a:xfrm>
            <a:off x="1182448" y="2819900"/>
            <a:ext cx="6507945" cy="118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nvSpPr>
        <p:spPr>
          <a:xfrm>
            <a:off x="1235700" y="772450"/>
            <a:ext cx="6672600" cy="116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Express Router</a:t>
            </a:r>
            <a:endParaRPr i="1" sz="3600">
              <a:solidFill>
                <a:srgbClr val="E0FF00"/>
              </a:solidFill>
              <a:latin typeface="Anton"/>
              <a:ea typeface="Anton"/>
              <a:cs typeface="Anton"/>
              <a:sym typeface="Anton"/>
            </a:endParaRPr>
          </a:p>
        </p:txBody>
      </p:sp>
      <p:pic>
        <p:nvPicPr>
          <p:cNvPr id="98" name="Google Shape;98;p16"/>
          <p:cNvPicPr preferRelativeResize="0"/>
          <p:nvPr/>
        </p:nvPicPr>
        <p:blipFill>
          <a:blip r:embed="rId4">
            <a:alphaModFix/>
          </a:blip>
          <a:stretch>
            <a:fillRect/>
          </a:stretch>
        </p:blipFill>
        <p:spPr>
          <a:xfrm>
            <a:off x="693003" y="2080775"/>
            <a:ext cx="7758100" cy="129881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Almacenamiento con Multer</a:t>
            </a:r>
            <a:endParaRPr i="1" sz="3600">
              <a:latin typeface="Anton"/>
              <a:ea typeface="Anton"/>
              <a:cs typeface="Anton"/>
              <a:sym typeface="Anton"/>
            </a:endParaRPr>
          </a:p>
        </p:txBody>
      </p:sp>
      <p:pic>
        <p:nvPicPr>
          <p:cNvPr id="376" name="Google Shape;376;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7" name="Google Shape;377;p52"/>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78" name="Google Shape;378;p52"/>
          <p:cNvSpPr txBox="1"/>
          <p:nvPr/>
        </p:nvSpPr>
        <p:spPr>
          <a:xfrm>
            <a:off x="275750" y="1083250"/>
            <a:ext cx="8599200" cy="88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AutoNum type="arabicPeriod" startAt="5"/>
            </a:pPr>
            <a:r>
              <a:rPr lang="en-GB" sz="2000">
                <a:solidFill>
                  <a:schemeClr val="dk1"/>
                </a:solidFill>
                <a:highlight>
                  <a:schemeClr val="lt1"/>
                </a:highlight>
                <a:latin typeface="Helvetica Neue Light"/>
                <a:ea typeface="Helvetica Neue Light"/>
                <a:cs typeface="Helvetica Neue Light"/>
                <a:sym typeface="Helvetica Neue Light"/>
              </a:rPr>
              <a:t>Multer ofrece la opción de almacenar archivos en el disco</a:t>
            </a:r>
            <a:r>
              <a:rPr lang="en-GB" sz="2000">
                <a:solidFill>
                  <a:schemeClr val="dk1"/>
                </a:solidFill>
                <a:highlight>
                  <a:srgbClr val="FFFFFF"/>
                </a:highlight>
                <a:latin typeface="Helvetica Neue Light"/>
                <a:ea typeface="Helvetica Neue Light"/>
                <a:cs typeface="Helvetica Neue Light"/>
                <a:sym typeface="Helvetica Neue Light"/>
              </a:rPr>
              <a:t>. Definimos una ubicación de almacenamiento para nuestros archivos.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AutoNum type="arabicPeriod" startAt="5"/>
            </a:pPr>
            <a:r>
              <a:rPr lang="en-GB" sz="2000">
                <a:solidFill>
                  <a:schemeClr val="dk1"/>
                </a:solidFill>
                <a:highlight>
                  <a:srgbClr val="FFFFFF"/>
                </a:highlight>
                <a:latin typeface="Helvetica Neue Light"/>
                <a:ea typeface="Helvetica Neue Light"/>
                <a:cs typeface="Helvetica Neue Light"/>
                <a:sym typeface="Helvetica Neue Light"/>
              </a:rPr>
              <a:t>Configuramos Multer con esas opciones.</a:t>
            </a:r>
            <a:endParaRPr sz="2000">
              <a:latin typeface="Helvetica Neue Light"/>
              <a:ea typeface="Helvetica Neue Light"/>
              <a:cs typeface="Helvetica Neue Light"/>
              <a:sym typeface="Helvetica Neue Light"/>
            </a:endParaRPr>
          </a:p>
        </p:txBody>
      </p:sp>
      <p:pic>
        <p:nvPicPr>
          <p:cNvPr id="379" name="Google Shape;379;p52"/>
          <p:cNvPicPr preferRelativeResize="0"/>
          <p:nvPr/>
        </p:nvPicPr>
        <p:blipFill>
          <a:blip r:embed="rId5">
            <a:alphaModFix/>
          </a:blip>
          <a:stretch>
            <a:fillRect/>
          </a:stretch>
        </p:blipFill>
        <p:spPr>
          <a:xfrm>
            <a:off x="841275" y="2444625"/>
            <a:ext cx="6254199" cy="2405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83" name="Shape 383"/>
        <p:cNvGrpSpPr/>
        <p:nvPr/>
      </p:nvGrpSpPr>
      <p:grpSpPr>
        <a:xfrm>
          <a:off x="0" y="0"/>
          <a:ext cx="0" cy="0"/>
          <a:chOff x="0" y="0"/>
          <a:chExt cx="0" cy="0"/>
        </a:xfrm>
      </p:grpSpPr>
      <p:sp>
        <p:nvSpPr>
          <p:cNvPr id="384" name="Google Shape;384;p5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Manejo de carga de archivos</a:t>
            </a:r>
            <a:endParaRPr i="1" sz="3600">
              <a:solidFill>
                <a:srgbClr val="121212"/>
              </a:solidFill>
              <a:latin typeface="Anton"/>
              <a:ea typeface="Anton"/>
              <a:cs typeface="Anton"/>
              <a:sym typeface="Anton"/>
            </a:endParaRPr>
          </a:p>
        </p:txBody>
      </p:sp>
      <p:pic>
        <p:nvPicPr>
          <p:cNvPr id="385" name="Google Shape;385;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Subiendo un solo archivo</a:t>
            </a:r>
            <a:endParaRPr i="1" sz="3600">
              <a:latin typeface="Anton"/>
              <a:ea typeface="Anton"/>
              <a:cs typeface="Anton"/>
              <a:sym typeface="Anton"/>
            </a:endParaRPr>
          </a:p>
        </p:txBody>
      </p:sp>
      <p:pic>
        <p:nvPicPr>
          <p:cNvPr id="391" name="Google Shape;391;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2" name="Google Shape;392;p54"/>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393" name="Google Shape;393;p54"/>
          <p:cNvSpPr txBox="1"/>
          <p:nvPr/>
        </p:nvSpPr>
        <p:spPr>
          <a:xfrm>
            <a:off x="275750" y="1159450"/>
            <a:ext cx="8599200" cy="123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el archivo index.html, definimos un atributo de acción que realiza una petición POST. Ahora necesitamos crear un punto final en la aplicación Express. Abrimos el archivo server.js y agregamos el siguiente código: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94" name="Google Shape;394;p54"/>
          <p:cNvPicPr preferRelativeResize="0"/>
          <p:nvPr/>
        </p:nvPicPr>
        <p:blipFill>
          <a:blip r:embed="rId5">
            <a:alphaModFix/>
          </a:blip>
          <a:stretch>
            <a:fillRect/>
          </a:stretch>
        </p:blipFill>
        <p:spPr>
          <a:xfrm>
            <a:off x="835388" y="2472250"/>
            <a:ext cx="6454023" cy="2442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nvSpPr>
        <p:spPr>
          <a:xfrm>
            <a:off x="666100" y="317650"/>
            <a:ext cx="6792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Subiendo múltiples archivos</a:t>
            </a:r>
            <a:endParaRPr i="1" sz="3600">
              <a:latin typeface="Anton"/>
              <a:ea typeface="Anton"/>
              <a:cs typeface="Anton"/>
              <a:sym typeface="Anton"/>
            </a:endParaRPr>
          </a:p>
        </p:txBody>
      </p:sp>
      <p:pic>
        <p:nvPicPr>
          <p:cNvPr id="400" name="Google Shape;400;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55"/>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02" name="Google Shape;402;p55"/>
          <p:cNvSpPr txBox="1"/>
          <p:nvPr/>
        </p:nvSpPr>
        <p:spPr>
          <a:xfrm>
            <a:off x="275750" y="1159450"/>
            <a:ext cx="8599200" cy="8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Cargar varios archivos con Multer es similar a cargar un solo archivo, pero con algunos cambios.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403" name="Google Shape;403;p55"/>
          <p:cNvPicPr preferRelativeResize="0"/>
          <p:nvPr/>
        </p:nvPicPr>
        <p:blipFill>
          <a:blip r:embed="rId5">
            <a:alphaModFix/>
          </a:blip>
          <a:stretch>
            <a:fillRect/>
          </a:stretch>
        </p:blipFill>
        <p:spPr>
          <a:xfrm>
            <a:off x="785075" y="2173750"/>
            <a:ext cx="7256606" cy="2333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Express y Multer</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i="1" lang="en-GB" sz="1800">
                <a:solidFill>
                  <a:schemeClr val="dk1"/>
                </a:solidFill>
                <a:highlight>
                  <a:schemeClr val="lt1"/>
                </a:highlight>
                <a:latin typeface="Helvetica Neue Light"/>
                <a:ea typeface="Helvetica Neue Light"/>
                <a:cs typeface="Helvetica Neue Light"/>
                <a:sym typeface="Helvetica Neue Light"/>
              </a:rPr>
              <a:t>Tiempo: 10 minutos</a:t>
            </a:r>
            <a:endParaRPr sz="2000">
              <a:latin typeface="Helvetica Neue Light"/>
              <a:ea typeface="Helvetica Neue Light"/>
              <a:cs typeface="Helvetica Neue Light"/>
              <a:sym typeface="Helvetica Neue Light"/>
            </a:endParaRPr>
          </a:p>
        </p:txBody>
      </p:sp>
      <p:pic>
        <p:nvPicPr>
          <p:cNvPr id="409" name="Google Shape;409;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10" name="Google Shape;410;p5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6" name="Google Shape;416;p57"/>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Crear un servidor que permita elegir y subir un archivo utilizando un formulario servido desde su espacio público.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Dicho archivo se almacenará en una carpeta propia del servidor llamada 'uploads'.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nombre del archivo guardado se formará con el nombre original anteponiéndole un timestamp (Date.now()) seguido con un guión. Ej: 1610894554093-clase1.zip</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Utilizar express y multer en un proyecto de servidor que escuche en el puerto 8080.</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17" name="Google Shape;417;p5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8"/>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API RESTful</a:t>
            </a:r>
            <a:endParaRPr i="1" sz="4000">
              <a:latin typeface="Anton"/>
              <a:ea typeface="Anton"/>
              <a:cs typeface="Anton"/>
              <a:sym typeface="Anton"/>
            </a:endParaRPr>
          </a:p>
        </p:txBody>
      </p:sp>
      <p:pic>
        <p:nvPicPr>
          <p:cNvPr id="423" name="Google Shape;423;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4" name="Google Shape;424;p58"/>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25" name="Google Shape;425;p58"/>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4</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aphicFrame>
        <p:nvGraphicFramePr>
          <p:cNvPr id="430" name="Google Shape;430;p59"/>
          <p:cNvGraphicFramePr/>
          <p:nvPr/>
        </p:nvGraphicFramePr>
        <p:xfrm>
          <a:off x="153263" y="191700"/>
          <a:ext cx="3000000" cy="3000000"/>
        </p:xfrm>
        <a:graphic>
          <a:graphicData uri="http://schemas.openxmlformats.org/drawingml/2006/table">
            <a:tbl>
              <a:tblPr>
                <a:noFill/>
                <a:tableStyleId>{CDE39273-6EF0-4121-8658-79CF8351BA92}</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API RESTful</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400">
                          <a:solidFill>
                            <a:srgbClr val="4D5156"/>
                          </a:solidFill>
                        </a:rPr>
                      </a:br>
                      <a:r>
                        <a:rPr b="1" lang="en-GB" sz="1900"/>
                        <a:t>&gt;&gt;</a:t>
                      </a:r>
                      <a:r>
                        <a:rPr b="1" lang="en-GB" sz="1900">
                          <a:solidFill>
                            <a:srgbClr val="4D5156"/>
                          </a:solidFill>
                        </a:rPr>
                        <a:t> </a:t>
                      </a:r>
                      <a:r>
                        <a:rPr b="1" lang="en-GB" sz="1900">
                          <a:latin typeface="Helvetica Neue"/>
                          <a:ea typeface="Helvetica Neue"/>
                          <a:cs typeface="Helvetica Neue"/>
                          <a:sym typeface="Helvetica Neue"/>
                        </a:rPr>
                        <a:t>Consigna:</a:t>
                      </a:r>
                      <a:r>
                        <a:rPr lang="en-GB" sz="1900">
                          <a:latin typeface="Helvetica Neue Light"/>
                          <a:ea typeface="Helvetica Neue Light"/>
                          <a:cs typeface="Helvetica Neue Light"/>
                          <a:sym typeface="Helvetica Neue Light"/>
                        </a:rPr>
                        <a:t> </a:t>
                      </a:r>
                      <a:r>
                        <a:rPr lang="en-GB" sz="1900">
                          <a:solidFill>
                            <a:schemeClr val="dk1"/>
                          </a:solidFill>
                          <a:latin typeface="Helvetica Neue Light"/>
                          <a:ea typeface="Helvetica Neue Light"/>
                          <a:cs typeface="Helvetica Neue Light"/>
                          <a:sym typeface="Helvetica Neue Light"/>
                        </a:rPr>
                        <a:t>Realizar un proyecto de servidor basado en node.js y express que ofrezca una API RESTful de productos. En detalle, que incorpore las siguientes rutas:</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GET '/api/productos' -&gt; devuelve todos los productos.</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GET '/api/productos/:id' -&gt; devuelve un producto según su id.</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POST '/api/productos' -&gt; recibe y agrega un producto, y lo devuelve con su id asignado.</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PUT '/api/productos/:id' -&gt; recibe y actualiza un producto según su id.</a:t>
                      </a:r>
                      <a:endParaRPr sz="1900">
                        <a:solidFill>
                          <a:schemeClr val="dk1"/>
                        </a:solidFill>
                        <a:latin typeface="Helvetica Neue Light"/>
                        <a:ea typeface="Helvetica Neue Light"/>
                        <a:cs typeface="Helvetica Neue Light"/>
                        <a:sym typeface="Helvetica Neue Light"/>
                      </a:endParaRPr>
                    </a:p>
                    <a:p>
                      <a:pPr indent="-349250" lvl="0" marL="457200" rtl="0" algn="l">
                        <a:spcBef>
                          <a:spcPts val="0"/>
                        </a:spcBef>
                        <a:spcAft>
                          <a:spcPts val="0"/>
                        </a:spcAft>
                        <a:buClr>
                          <a:schemeClr val="dk1"/>
                        </a:buClr>
                        <a:buSzPts val="1900"/>
                        <a:buFont typeface="Helvetica Neue Light"/>
                        <a:buChar char="●"/>
                      </a:pPr>
                      <a:r>
                        <a:rPr lang="en-GB" sz="1900">
                          <a:solidFill>
                            <a:schemeClr val="dk1"/>
                          </a:solidFill>
                          <a:latin typeface="Helvetica Neue Light"/>
                          <a:ea typeface="Helvetica Neue Light"/>
                          <a:cs typeface="Helvetica Neue Light"/>
                          <a:sym typeface="Helvetica Neue Light"/>
                        </a:rPr>
                        <a:t>DELETE '/api/productos/:id' -&gt; elimina un producto según su id.</a:t>
                      </a:r>
                      <a:endParaRPr sz="21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31" name="Google Shape;431;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2" name="Google Shape;432;p59"/>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graphicFrame>
        <p:nvGraphicFramePr>
          <p:cNvPr id="437" name="Google Shape;437;p60"/>
          <p:cNvGraphicFramePr/>
          <p:nvPr/>
        </p:nvGraphicFramePr>
        <p:xfrm>
          <a:off x="153263" y="191700"/>
          <a:ext cx="3000000" cy="3000000"/>
        </p:xfrm>
        <a:graphic>
          <a:graphicData uri="http://schemas.openxmlformats.org/drawingml/2006/table">
            <a:tbl>
              <a:tblPr>
                <a:noFill/>
                <a:tableStyleId>{CDE39273-6EF0-4121-8658-79CF8351BA92}</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API RESTful</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Cada producto estará representado por un objeto con el siguiente formato:</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Cada ítem almacenado dispondrá de un id numérico proporcionado por el backend, comenzando en 1, y que se irá incrementando a medida de que se incorporen productos. Ese id será utilizado para identificar un producto que va a ser listado en forma individual.</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38" name="Google Shape;438;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9" name="Google Shape;439;p60"/>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
        <p:nvSpPr>
          <p:cNvPr id="440" name="Google Shape;440;p60"/>
          <p:cNvSpPr txBox="1"/>
          <p:nvPr/>
        </p:nvSpPr>
        <p:spPr>
          <a:xfrm>
            <a:off x="533564" y="2219219"/>
            <a:ext cx="4873200" cy="11628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D4D4D4"/>
                </a:solidFill>
                <a:highlight>
                  <a:srgbClr val="1E1E1E"/>
                </a:highlight>
                <a:latin typeface="Courier New"/>
                <a:ea typeface="Courier New"/>
                <a:cs typeface="Courier New"/>
                <a:sym typeface="Courier New"/>
              </a:rPr>
              <a:t>    </a:t>
            </a:r>
            <a:r>
              <a:rPr lang="en-GB" sz="1000">
                <a:solidFill>
                  <a:srgbClr val="C8C8C8"/>
                </a:solidFill>
                <a:highlight>
                  <a:srgbClr val="1E1E1E"/>
                </a:highlight>
                <a:latin typeface="Courier New"/>
                <a:ea typeface="Courier New"/>
                <a:cs typeface="Courier New"/>
                <a:sym typeface="Courier New"/>
              </a:rPr>
              <a:t>title</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nombre</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del</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producto</a:t>
            </a:r>
            <a:r>
              <a:rPr lang="en-GB"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D4D4D4"/>
                </a:solidFill>
                <a:highlight>
                  <a:srgbClr val="1E1E1E"/>
                </a:highlight>
                <a:latin typeface="Courier New"/>
                <a:ea typeface="Courier New"/>
                <a:cs typeface="Courier New"/>
                <a:sym typeface="Courier New"/>
              </a:rPr>
              <a:t>    </a:t>
            </a:r>
            <a:r>
              <a:rPr lang="en-GB" sz="1000">
                <a:solidFill>
                  <a:srgbClr val="C8C8C8"/>
                </a:solidFill>
                <a:highlight>
                  <a:srgbClr val="1E1E1E"/>
                </a:highlight>
                <a:latin typeface="Courier New"/>
                <a:ea typeface="Courier New"/>
                <a:cs typeface="Courier New"/>
                <a:sym typeface="Courier New"/>
              </a:rPr>
              <a:t>price</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precio</a:t>
            </a:r>
            <a:r>
              <a:rPr lang="en-GB"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D4D4D4"/>
                </a:solidFill>
                <a:highlight>
                  <a:srgbClr val="1E1E1E"/>
                </a:highlight>
                <a:latin typeface="Courier New"/>
                <a:ea typeface="Courier New"/>
                <a:cs typeface="Courier New"/>
                <a:sym typeface="Courier New"/>
              </a:rPr>
              <a:t>    </a:t>
            </a:r>
            <a:r>
              <a:rPr lang="en-GB" sz="1000">
                <a:solidFill>
                  <a:srgbClr val="C8C8C8"/>
                </a:solidFill>
                <a:highlight>
                  <a:srgbClr val="1E1E1E"/>
                </a:highlight>
                <a:latin typeface="Courier New"/>
                <a:ea typeface="Courier New"/>
                <a:cs typeface="Courier New"/>
                <a:sym typeface="Courier New"/>
              </a:rPr>
              <a:t>thumbnail</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url al logo o foto</a:t>
            </a:r>
            <a:r>
              <a:rPr lang="en-GB" sz="1000">
                <a:solidFill>
                  <a:srgbClr val="D4D4D4"/>
                </a:solidFill>
                <a:highlight>
                  <a:srgbClr val="1E1E1E"/>
                </a:highlight>
                <a:latin typeface="Courier New"/>
                <a:ea typeface="Courier New"/>
                <a:cs typeface="Courier New"/>
                <a:sym typeface="Courier New"/>
              </a:rPr>
              <a:t> </a:t>
            </a:r>
            <a:r>
              <a:rPr lang="en-GB" sz="1000">
                <a:solidFill>
                  <a:srgbClr val="9CDCFE"/>
                </a:solidFill>
                <a:highlight>
                  <a:srgbClr val="1E1E1E"/>
                </a:highlight>
                <a:latin typeface="Courier New"/>
                <a:ea typeface="Courier New"/>
                <a:cs typeface="Courier New"/>
                <a:sym typeface="Courier New"/>
              </a:rPr>
              <a:t>del producto</a:t>
            </a:r>
            <a:r>
              <a:rPr lang="en-GB"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aphicFrame>
        <p:nvGraphicFramePr>
          <p:cNvPr id="445" name="Google Shape;445;p61"/>
          <p:cNvGraphicFramePr/>
          <p:nvPr/>
        </p:nvGraphicFramePr>
        <p:xfrm>
          <a:off x="153263" y="191700"/>
          <a:ext cx="3000000" cy="3000000"/>
        </p:xfrm>
        <a:graphic>
          <a:graphicData uri="http://schemas.openxmlformats.org/drawingml/2006/table">
            <a:tbl>
              <a:tblPr>
                <a:noFill/>
                <a:tableStyleId>{CDE39273-6EF0-4121-8658-79CF8351BA92}</a:tableStyleId>
              </a:tblPr>
              <a:tblGrid>
                <a:gridCol w="2945825"/>
                <a:gridCol w="3822275"/>
                <a:gridCol w="2069375"/>
              </a:tblGrid>
              <a:tr h="72027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API RESTful</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Para el caso de que un producto no exista, se devolverá el objeto:</a:t>
                      </a:r>
                      <a:endParaRPr sz="17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 error : 'producto no encontrado' }</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Implementar la API en una clase separada, utilizando un array como soporte de persistencia en memoria.</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Incorporar el Router de express en la url base '/api/productos' y configurar todas las subrutas en base a este.</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Crear un espacio público de servidor que contenga un documento index.html con un formulario de ingreso de productos con los datos apropiados.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El servidor debe estar basado en express y debe implementar los mensajes de conexión al puerto 8080 y en caso de error, representar la descripción del mismo.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Las respuestas del servidor serán en formato JSON. La funcionalidad será probada a través de Postman y del formulario de ingreso.</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46" name="Google Shape;446;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7" name="Google Shape;447;p61"/>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682925" y="1188300"/>
            <a:ext cx="7902600" cy="3344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clase </a:t>
            </a:r>
            <a:r>
              <a:rPr b="1" i="1" lang="en-GB" sz="2000">
                <a:solidFill>
                  <a:schemeClr val="dk1"/>
                </a:solidFill>
                <a:highlight>
                  <a:srgbClr val="FFFFFF"/>
                </a:highlight>
                <a:latin typeface="Helvetica Neue"/>
                <a:ea typeface="Helvetica Neue"/>
                <a:cs typeface="Helvetica Neue"/>
                <a:sym typeface="Helvetica Neue"/>
              </a:rPr>
              <a:t>Router</a:t>
            </a:r>
            <a:r>
              <a:rPr lang="en-GB" sz="2000">
                <a:solidFill>
                  <a:schemeClr val="dk1"/>
                </a:solidFill>
                <a:highlight>
                  <a:srgbClr val="FFFFFF"/>
                </a:highlight>
                <a:latin typeface="Helvetica Neue Light"/>
                <a:ea typeface="Helvetica Neue Light"/>
                <a:cs typeface="Helvetica Neue Light"/>
                <a:sym typeface="Helvetica Neue Light"/>
              </a:rPr>
              <a:t> se usa para crear un nuevo objeto de enrutador, que es una instancia aislada de middleware y rutas. Se utiliza cuando se desea crear un nuevo objeto de enrutador para manejar solicitudes.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El </a:t>
            </a:r>
            <a:r>
              <a:rPr b="1" lang="en-GB" sz="2000">
                <a:solidFill>
                  <a:schemeClr val="dk1"/>
                </a:solidFill>
                <a:highlight>
                  <a:schemeClr val="lt1"/>
                </a:highlight>
                <a:latin typeface="Helvetica Neue"/>
                <a:ea typeface="Helvetica Neue"/>
                <a:cs typeface="Helvetica Neue"/>
                <a:sym typeface="Helvetica Neue"/>
              </a:rPr>
              <a:t>Router</a:t>
            </a:r>
            <a:r>
              <a:rPr lang="en-GB" sz="2000">
                <a:solidFill>
                  <a:schemeClr val="dk1"/>
                </a:solidFill>
                <a:highlight>
                  <a:schemeClr val="lt1"/>
                </a:highlight>
                <a:latin typeface="Helvetica Neue Light"/>
                <a:ea typeface="Helvetica Neue Light"/>
                <a:cs typeface="Helvetica Neue Light"/>
                <a:sym typeface="Helvetica Neue Light"/>
              </a:rPr>
              <a:t> de express nos permite crear múltiples "mini aplicaciones" para que se pueda asignar un espacio de nombre al api público, autenticación y otras rutas en sistemas de enrutamiento separados.</a:t>
            </a:r>
            <a:endParaRPr sz="2000">
              <a:latin typeface="Helvetica Neue Light"/>
              <a:ea typeface="Helvetica Neue Light"/>
              <a:cs typeface="Helvetica Neue Light"/>
              <a:sym typeface="Helvetica Neue Light"/>
            </a:endParaRPr>
          </a:p>
        </p:txBody>
      </p:sp>
      <p:sp>
        <p:nvSpPr>
          <p:cNvPr id="104" name="Google Shape;104;p17"/>
          <p:cNvSpPr txBox="1"/>
          <p:nvPr/>
        </p:nvSpPr>
        <p:spPr>
          <a:xfrm>
            <a:off x="1464125" y="3176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Ruteo en Express</a:t>
            </a:r>
            <a:endParaRPr i="1" sz="3600">
              <a:latin typeface="Anton"/>
              <a:ea typeface="Anton"/>
              <a:cs typeface="Anton"/>
              <a:sym typeface="Anton"/>
            </a:endParaRPr>
          </a:p>
        </p:txBody>
      </p:sp>
      <p:pic>
        <p:nvPicPr>
          <p:cNvPr id="105" name="Google Shape;105;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06" name="Google Shape;106;p17"/>
          <p:cNvPicPr preferRelativeResize="0"/>
          <p:nvPr/>
        </p:nvPicPr>
        <p:blipFill>
          <a:blip r:embed="rId4">
            <a:alphaModFix/>
          </a:blip>
          <a:stretch>
            <a:fillRect/>
          </a:stretch>
        </p:blipFill>
        <p:spPr>
          <a:xfrm>
            <a:off x="7534700" y="91375"/>
            <a:ext cx="1186525" cy="1186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1" name="Shape 451"/>
        <p:cNvGrpSpPr/>
        <p:nvPr/>
      </p:nvGrpSpPr>
      <p:grpSpPr>
        <a:xfrm>
          <a:off x="0" y="0"/>
          <a:ext cx="0" cy="0"/>
          <a:chOff x="0" y="0"/>
          <a:chExt cx="0" cy="0"/>
        </a:xfrm>
      </p:grpSpPr>
      <p:sp>
        <p:nvSpPr>
          <p:cNvPr id="452" name="Google Shape;452;p6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53" name="Google Shape;453;p6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7" name="Shape 457"/>
        <p:cNvGrpSpPr/>
        <p:nvPr/>
      </p:nvGrpSpPr>
      <p:grpSpPr>
        <a:xfrm>
          <a:off x="0" y="0"/>
          <a:ext cx="0" cy="0"/>
          <a:chOff x="0" y="0"/>
          <a:chExt cx="0" cy="0"/>
        </a:xfrm>
      </p:grpSpPr>
      <p:sp>
        <p:nvSpPr>
          <p:cNvPr id="458" name="Google Shape;458;p63"/>
          <p:cNvSpPr txBox="1"/>
          <p:nvPr/>
        </p:nvSpPr>
        <p:spPr>
          <a:xfrm>
            <a:off x="1956450" y="4148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59" name="Google Shape;459;p63"/>
          <p:cNvSpPr txBox="1"/>
          <p:nvPr/>
        </p:nvSpPr>
        <p:spPr>
          <a:xfrm>
            <a:off x="2180400" y="1659150"/>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-Express Router</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express.static</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Capas Middleware</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 Uso de Multer</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3" name="Shape 463"/>
        <p:cNvGrpSpPr/>
        <p:nvPr/>
      </p:nvGrpSpPr>
      <p:grpSpPr>
        <a:xfrm>
          <a:off x="0" y="0"/>
          <a:ext cx="0" cy="0"/>
          <a:chOff x="0" y="0"/>
          <a:chExt cx="0" cy="0"/>
        </a:xfrm>
      </p:grpSpPr>
      <p:sp>
        <p:nvSpPr>
          <p:cNvPr id="464" name="Google Shape;464;p6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65" name="Google Shape;465;p6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69" name="Shape 469"/>
        <p:cNvGrpSpPr/>
        <p:nvPr/>
      </p:nvGrpSpPr>
      <p:grpSpPr>
        <a:xfrm>
          <a:off x="0" y="0"/>
          <a:ext cx="0" cy="0"/>
          <a:chOff x="0" y="0"/>
          <a:chExt cx="0" cy="0"/>
        </a:xfrm>
      </p:grpSpPr>
      <p:sp>
        <p:nvSpPr>
          <p:cNvPr id="470" name="Google Shape;470;p6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71" name="Google Shape;471;p6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0" name="Shape 110"/>
        <p:cNvGrpSpPr/>
        <p:nvPr/>
      </p:nvGrpSpPr>
      <p:grpSpPr>
        <a:xfrm>
          <a:off x="0" y="0"/>
          <a:ext cx="0" cy="0"/>
          <a:chOff x="0" y="0"/>
          <a:chExt cx="0" cy="0"/>
        </a:xfrm>
      </p:grpSpPr>
      <p:sp>
        <p:nvSpPr>
          <p:cNvPr id="111" name="Google Shape;111;p18"/>
          <p:cNvSpPr txBox="1"/>
          <p:nvPr/>
        </p:nvSpPr>
        <p:spPr>
          <a:xfrm>
            <a:off x="940450" y="268325"/>
            <a:ext cx="7263000" cy="58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2900">
                <a:latin typeface="Anton"/>
                <a:ea typeface="Anton"/>
                <a:cs typeface="Anton"/>
                <a:sym typeface="Anton"/>
              </a:rPr>
              <a:t>Ejemplo Router en Express</a:t>
            </a:r>
            <a:endParaRPr i="1" sz="2900">
              <a:latin typeface="Anton"/>
              <a:ea typeface="Anton"/>
              <a:cs typeface="Anton"/>
              <a:sym typeface="Anton"/>
            </a:endParaRPr>
          </a:p>
        </p:txBody>
      </p:sp>
      <p:pic>
        <p:nvPicPr>
          <p:cNvPr id="112" name="Google Shape;112;p1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3" name="Google Shape;113;p18"/>
          <p:cNvSpPr txBox="1"/>
          <p:nvPr/>
        </p:nvSpPr>
        <p:spPr>
          <a:xfrm>
            <a:off x="2730400" y="967600"/>
            <a:ext cx="3683100" cy="3855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 } = </a:t>
            </a:r>
            <a:r>
              <a:rPr lang="en-GB" sz="1050">
                <a:solidFill>
                  <a:srgbClr val="DCDCAA"/>
                </a:solidFill>
                <a:highlight>
                  <a:srgbClr val="1E1E1E"/>
                </a:highlight>
                <a:latin typeface="Courier New"/>
                <a:ea typeface="Courier New"/>
                <a:cs typeface="Courier New"/>
                <a:sym typeface="Courier New"/>
              </a:rPr>
              <a:t>express</a:t>
            </a:r>
            <a:endParaRPr sz="1050">
              <a:solidFill>
                <a:srgbClr val="DCDCA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express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4FC1FF"/>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get</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'/recurso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req</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send</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'get ok'</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4FC1FF"/>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post</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'/recurso'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req</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res</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send</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'post ok'</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4FC1FF"/>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use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'/api'</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router</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4FC1FF"/>
                </a:solidFill>
                <a:highlight>
                  <a:srgbClr val="1E1E1E"/>
                </a:highlight>
                <a:latin typeface="Courier New"/>
                <a:ea typeface="Courier New"/>
                <a:cs typeface="Courier New"/>
                <a:sym typeface="Courier New"/>
              </a:rPr>
              <a:t>app</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listen</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8080</a:t>
            </a: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Express router</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sz="2000">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i="1" lang="en-GB" sz="1800">
                <a:solidFill>
                  <a:schemeClr val="dk1"/>
                </a:solidFill>
                <a:highlight>
                  <a:schemeClr val="lt1"/>
                </a:highlight>
                <a:latin typeface="Helvetica Neue Light"/>
                <a:ea typeface="Helvetica Neue Light"/>
                <a:cs typeface="Helvetica Neue Light"/>
                <a:sym typeface="Helvetica Neue Light"/>
              </a:rPr>
              <a:t>Tiempo: 10 minutos</a:t>
            </a:r>
            <a:endParaRPr sz="2000">
              <a:latin typeface="Helvetica Neue Light"/>
              <a:ea typeface="Helvetica Neue Light"/>
              <a:cs typeface="Helvetica Neue Light"/>
              <a:sym typeface="Helvetica Neue Light"/>
            </a:endParaRPr>
          </a:p>
        </p:txBody>
      </p:sp>
      <p:pic>
        <p:nvPicPr>
          <p:cNvPr id="119" name="Google Shape;11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20" name="Google Shape;120;p1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6" name="Google Shape;126;p20"/>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 Crear un servidor que permita manejar una lista de mascotas y personas. Debe poseer dos rutas principales: '/mascotas' y '/personas', las cuales deben incluir métodos para listar y para agregar recursos:</a:t>
            </a:r>
            <a:br>
              <a:rPr lang="en-GB" sz="1800">
                <a:solidFill>
                  <a:schemeClr val="dk1"/>
                </a:solidFill>
                <a:highlight>
                  <a:schemeClr val="lt1"/>
                </a:highlight>
                <a:latin typeface="Helvetica Neue Light"/>
                <a:ea typeface="Helvetica Neue Light"/>
                <a:cs typeface="Helvetica Neue Light"/>
                <a:sym typeface="Helvetica Neue Light"/>
              </a:rPr>
            </a:br>
            <a:r>
              <a:rPr lang="en-GB" sz="1800">
                <a:solidFill>
                  <a:schemeClr val="dk1"/>
                </a:solidFill>
                <a:highlight>
                  <a:schemeClr val="lt1"/>
                </a:highlight>
                <a:latin typeface="Helvetica Neue Light"/>
                <a:ea typeface="Helvetica Neue Light"/>
                <a:cs typeface="Helvetica Neue Light"/>
                <a:sym typeface="Helvetica Neue Light"/>
              </a:rPr>
              <a:t>	GET: devolverá la lista requerida en formato objeto.</a:t>
            </a:r>
            <a:endParaRPr sz="1800">
              <a:solidFill>
                <a:schemeClr val="dk1"/>
              </a:solidFill>
              <a:highlight>
                <a:schemeClr val="lt1"/>
              </a:highlight>
              <a:latin typeface="Helvetica Neue Light"/>
              <a:ea typeface="Helvetica Neue Light"/>
              <a:cs typeface="Helvetica Neue Light"/>
              <a:sym typeface="Helvetica Neue Light"/>
            </a:endParaRPr>
          </a:p>
          <a:p>
            <a:pPr indent="45720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POST: permitirá guardar una persona ó mascota en arrays propios en memoria, con el siguiente formato: </a:t>
            </a:r>
            <a:endParaRPr sz="1800">
              <a:solidFill>
                <a:schemeClr val="dk1"/>
              </a:solidFill>
              <a:highlight>
                <a:schemeClr val="lt1"/>
              </a:highlight>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Persona -&gt; { "nombre": ..., "apellido": ..., "edad":... }</a:t>
            </a:r>
            <a:endParaRPr sz="1800">
              <a:solidFill>
                <a:schemeClr val="dk1"/>
              </a:solidFill>
              <a:highlight>
                <a:schemeClr val="lt1"/>
              </a:highlight>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None/>
            </a:pPr>
            <a:r>
              <a:rPr lang="en-GB" sz="1800">
                <a:solidFill>
                  <a:schemeClr val="dk1"/>
                </a:solidFill>
                <a:highlight>
                  <a:schemeClr val="lt1"/>
                </a:highlight>
                <a:latin typeface="Helvetica Neue Light"/>
                <a:ea typeface="Helvetica Neue Light"/>
                <a:cs typeface="Helvetica Neue Light"/>
                <a:sym typeface="Helvetica Neue Light"/>
              </a:rPr>
              <a:t>Mascota -&gt; { "nombre":..., "raza":..., "edad":... }</a:t>
            </a:r>
            <a:br>
              <a:rPr lang="en-GB" sz="1800">
                <a:solidFill>
                  <a:schemeClr val="dk1"/>
                </a:solidFill>
                <a:highlight>
                  <a:schemeClr val="lt1"/>
                </a:highlight>
                <a:latin typeface="Helvetica Neue Light"/>
                <a:ea typeface="Helvetica Neue Light"/>
                <a:cs typeface="Helvetica Neue Light"/>
                <a:sym typeface="Helvetica Neue Light"/>
              </a:rPr>
            </a:b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27" name="Google Shape;127;p20"/>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33" name="Google Shape;133;p21"/>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 Utilizar el Router de express para definir las rutas base, implementando las subrutas en los métodos correspondientes.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 Probar la funcionalidad con Postman.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 El servidor escuchará peticiones en el puerto 8080 y mostrará en la consola un mensaje de conexión que muestre dicho puerto, junto a los mensajes de error si ocurriesen.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34" name="Google Shape;134;p21"/>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