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5A61DF-6452-40C1-91FF-E1B603881C9F}" type="datetimeFigureOut">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A61DF-6452-40C1-91FF-E1B603881C9F}" type="datetimeFigureOut">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A61DF-6452-40C1-91FF-E1B603881C9F}" type="datetimeFigureOut">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A61DF-6452-40C1-91FF-E1B603881C9F}" type="datetimeFigureOut">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A61DF-6452-40C1-91FF-E1B603881C9F}" type="datetimeFigureOut">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5A61DF-6452-40C1-91FF-E1B603881C9F}" type="datetimeFigureOut">
              <a:rPr lang="en-US" smtClean="0"/>
              <a:t>25-Sep-17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5A61DF-6452-40C1-91FF-E1B603881C9F}" type="datetimeFigureOut">
              <a:rPr lang="en-US" smtClean="0"/>
              <a:t>25-Sep-17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5A61DF-6452-40C1-91FF-E1B603881C9F}" type="datetimeFigureOut">
              <a:rPr lang="en-US" smtClean="0"/>
              <a:t>25-Sep-17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A61DF-6452-40C1-91FF-E1B603881C9F}" type="datetimeFigureOut">
              <a:rPr lang="en-US" smtClean="0"/>
              <a:t>25-Sep-17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A61DF-6452-40C1-91FF-E1B603881C9F}" type="datetimeFigureOut">
              <a:rPr lang="en-US" smtClean="0"/>
              <a:t>25-Sep-17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A61DF-6452-40C1-91FF-E1B603881C9F}" type="datetimeFigureOut">
              <a:rPr lang="en-US" smtClean="0"/>
              <a:t>25-Sep-17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9E9C3-5FA4-42A2-8F27-D2745C8BE8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A61DF-6452-40C1-91FF-E1B603881C9F}" type="datetimeFigureOut">
              <a:rPr lang="en-US" smtClean="0"/>
              <a:t>25-Sep-17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9E9C3-5FA4-42A2-8F27-D2745C8BE8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Databases</a:t>
            </a:r>
            <a:endParaRPr lang="en-US" dirty="0"/>
          </a:p>
        </p:txBody>
      </p:sp>
      <p:sp>
        <p:nvSpPr>
          <p:cNvPr id="3" name="Subtitle 2"/>
          <p:cNvSpPr>
            <a:spLocks noGrp="1"/>
          </p:cNvSpPr>
          <p:nvPr>
            <p:ph type="subTitle" idx="1"/>
          </p:nvPr>
        </p:nvSpPr>
        <p:spPr/>
        <p:txBody>
          <a:bodyPr/>
          <a:lstStyle/>
          <a:p>
            <a:r>
              <a:rPr lang="en-US" dirty="0" smtClean="0"/>
              <a:t>Mobile Database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81000" y="1524000"/>
            <a:ext cx="8535112" cy="5029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00B050"/>
                </a:solidFill>
              </a:rPr>
              <a:t/>
            </a:r>
            <a:br>
              <a:rPr lang="en-US" sz="3600" dirty="0">
                <a:solidFill>
                  <a:srgbClr val="00B050"/>
                </a:solidFill>
              </a:rPr>
            </a:br>
            <a:r>
              <a:rPr lang="en-US" sz="3600" b="1" dirty="0">
                <a:solidFill>
                  <a:srgbClr val="00B050"/>
                </a:solidFill>
              </a:rPr>
              <a:t>Characteristics of Mobile Environments: </a:t>
            </a:r>
            <a:endParaRPr lang="en-US" sz="3600"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b="1" dirty="0" smtClean="0"/>
              <a:t>Why </a:t>
            </a:r>
            <a:r>
              <a:rPr lang="en-US" b="1" dirty="0"/>
              <a:t>not use an appropriate existing model of databases in a mobile environment? </a:t>
            </a:r>
          </a:p>
          <a:p>
            <a:r>
              <a:rPr lang="en-US" dirty="0" smtClean="0"/>
              <a:t> </a:t>
            </a:r>
            <a:r>
              <a:rPr lang="en-US" b="1" dirty="0"/>
              <a:t>Characteristics of mobile environments: </a:t>
            </a:r>
          </a:p>
          <a:p>
            <a:r>
              <a:rPr lang="en-US" dirty="0" smtClean="0"/>
              <a:t> </a:t>
            </a:r>
            <a:r>
              <a:rPr lang="en-US" b="1" dirty="0"/>
              <a:t>Restricted bandwidth of wireless networks. </a:t>
            </a:r>
          </a:p>
          <a:p>
            <a:r>
              <a:rPr lang="en-US" dirty="0" smtClean="0"/>
              <a:t> </a:t>
            </a:r>
            <a:r>
              <a:rPr lang="en-US" b="1" dirty="0"/>
              <a:t>Limited power supply. </a:t>
            </a:r>
          </a:p>
          <a:p>
            <a:r>
              <a:rPr lang="en-US" dirty="0" smtClean="0"/>
              <a:t> </a:t>
            </a:r>
            <a:r>
              <a:rPr lang="en-US" b="1" dirty="0"/>
              <a:t>Limited resources. </a:t>
            </a:r>
          </a:p>
          <a:p>
            <a:r>
              <a:rPr lang="en-US" dirty="0" smtClean="0"/>
              <a:t> </a:t>
            </a:r>
            <a:r>
              <a:rPr lang="en-US" b="1" dirty="0"/>
              <a:t>Mobility. </a:t>
            </a:r>
          </a:p>
          <a:p>
            <a:r>
              <a:rPr lang="en-US" dirty="0" smtClean="0"/>
              <a:t> </a:t>
            </a:r>
            <a:r>
              <a:rPr lang="en-US" b="1" dirty="0"/>
              <a:t>Disconnections.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50"/>
                </a:solidFill>
              </a:rPr>
              <a:t/>
            </a:r>
            <a:br>
              <a:rPr lang="en-US" dirty="0">
                <a:solidFill>
                  <a:srgbClr val="00B050"/>
                </a:solidFill>
              </a:rPr>
            </a:br>
            <a:r>
              <a:rPr lang="en-US" b="1" dirty="0">
                <a:solidFill>
                  <a:srgbClr val="00B050"/>
                </a:solidFill>
              </a:rPr>
              <a:t>Current Approach: </a:t>
            </a:r>
            <a:endParaRPr lang="en-US"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r>
              <a:rPr lang="en-US" b="1" dirty="0" smtClean="0"/>
              <a:t>Currently </a:t>
            </a:r>
            <a:r>
              <a:rPr lang="en-US" b="1" dirty="0"/>
              <a:t>most mobile application developers use “flat files” to store application data. </a:t>
            </a:r>
          </a:p>
          <a:p>
            <a:r>
              <a:rPr lang="en-US" dirty="0" smtClean="0"/>
              <a:t> </a:t>
            </a:r>
            <a:r>
              <a:rPr lang="en-US" b="1" dirty="0"/>
              <a:t>A “flat file” is a file containing records that have no structured interrelationship. </a:t>
            </a:r>
          </a:p>
          <a:p>
            <a:r>
              <a:rPr lang="en-US" b="1" dirty="0" smtClean="0"/>
              <a:t>Advantages</a:t>
            </a:r>
            <a:r>
              <a:rPr lang="en-US" b="1" dirty="0"/>
              <a:t>: </a:t>
            </a:r>
            <a:endParaRPr lang="en-US" b="1" dirty="0" smtClean="0"/>
          </a:p>
          <a:p>
            <a:pPr lvl="1"/>
            <a:r>
              <a:rPr lang="en-US" b="1" dirty="0" smtClean="0"/>
              <a:t>Smaller </a:t>
            </a:r>
            <a:r>
              <a:rPr lang="en-US" b="1" dirty="0"/>
              <a:t>and easier to manage. </a:t>
            </a:r>
          </a:p>
          <a:p>
            <a:r>
              <a:rPr lang="en-US" b="1" dirty="0" smtClean="0"/>
              <a:t>Disadvantages</a:t>
            </a:r>
            <a:r>
              <a:rPr lang="en-US" b="1" dirty="0"/>
              <a:t>: </a:t>
            </a:r>
            <a:endParaRPr lang="en-US" b="1" dirty="0" smtClean="0"/>
          </a:p>
          <a:p>
            <a:pPr lvl="1"/>
            <a:r>
              <a:rPr lang="en-US" b="1" dirty="0" smtClean="0"/>
              <a:t>Applications </a:t>
            </a:r>
            <a:r>
              <a:rPr lang="en-US" b="1" dirty="0"/>
              <a:t>need to know the organization of the records within the file. </a:t>
            </a:r>
            <a:endParaRPr lang="en-US" b="1" dirty="0" smtClean="0"/>
          </a:p>
          <a:p>
            <a:pPr lvl="1"/>
            <a:r>
              <a:rPr lang="en-US" b="1" dirty="0" smtClean="0"/>
              <a:t>Developers </a:t>
            </a:r>
            <a:r>
              <a:rPr lang="en-US" b="1" dirty="0"/>
              <a:t>have to implement the required database functionalities.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50"/>
                </a:solidFill>
              </a:rPr>
              <a:t/>
            </a:r>
            <a:br>
              <a:rPr lang="en-US" dirty="0">
                <a:solidFill>
                  <a:srgbClr val="00B050"/>
                </a:solidFill>
              </a:rPr>
            </a:br>
            <a:r>
              <a:rPr lang="en-US" b="1" dirty="0">
                <a:solidFill>
                  <a:srgbClr val="00B050"/>
                </a:solidFill>
              </a:rPr>
              <a:t>Requirements of Mobile DBMSs: </a:t>
            </a:r>
            <a:endParaRPr lang="en-US"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t>Mobile </a:t>
            </a:r>
            <a:r>
              <a:rPr lang="en-US" b="1" dirty="0"/>
              <a:t>DBMSs should satisfy the following requirements : </a:t>
            </a:r>
          </a:p>
          <a:p>
            <a:r>
              <a:rPr lang="en-US" b="1" dirty="0" smtClean="0"/>
              <a:t>Small </a:t>
            </a:r>
            <a:r>
              <a:rPr lang="en-US" b="1" dirty="0"/>
              <a:t>memory footprint. </a:t>
            </a:r>
          </a:p>
          <a:p>
            <a:r>
              <a:rPr lang="en-US" b="1" dirty="0" smtClean="0"/>
              <a:t>Flash-optimized </a:t>
            </a:r>
            <a:r>
              <a:rPr lang="en-US" b="1" dirty="0"/>
              <a:t>storage system. </a:t>
            </a:r>
          </a:p>
          <a:p>
            <a:r>
              <a:rPr lang="en-US" b="1" dirty="0" smtClean="0"/>
              <a:t>Data </a:t>
            </a:r>
            <a:r>
              <a:rPr lang="en-US" b="1" dirty="0"/>
              <a:t>synchronization. </a:t>
            </a:r>
          </a:p>
          <a:p>
            <a:r>
              <a:rPr lang="en-US" b="1" dirty="0" smtClean="0"/>
              <a:t>Security</a:t>
            </a:r>
            <a:r>
              <a:rPr lang="en-US" b="1" dirty="0"/>
              <a:t>. </a:t>
            </a:r>
          </a:p>
          <a:p>
            <a:r>
              <a:rPr lang="en-US" b="1" dirty="0" smtClean="0"/>
              <a:t>Low </a:t>
            </a:r>
            <a:r>
              <a:rPr lang="en-US" b="1" dirty="0"/>
              <a:t>power consumption. </a:t>
            </a:r>
          </a:p>
          <a:p>
            <a:r>
              <a:rPr lang="en-US" b="1" dirty="0" smtClean="0"/>
              <a:t>Self-management</a:t>
            </a:r>
            <a:r>
              <a:rPr lang="en-US" b="1" dirty="0"/>
              <a:t>. </a:t>
            </a:r>
          </a:p>
          <a:p>
            <a:r>
              <a:rPr lang="en-US" b="1" dirty="0" smtClean="0"/>
              <a:t>Embeddable </a:t>
            </a:r>
            <a:r>
              <a:rPr lang="en-US" b="1" dirty="0"/>
              <a:t>in applications.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Small Memory Footprint: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Memory </a:t>
            </a:r>
            <a:r>
              <a:rPr lang="en-US" b="1" dirty="0"/>
              <a:t>footprint is amount of main memory that an application uses while running. </a:t>
            </a:r>
          </a:p>
          <a:p>
            <a:r>
              <a:rPr lang="en-US" b="1" dirty="0" smtClean="0"/>
              <a:t>Mobile </a:t>
            </a:r>
            <a:r>
              <a:rPr lang="en-US" b="1" dirty="0"/>
              <a:t>devices have limited memory, so the mobile database application should have a small footprint. </a:t>
            </a:r>
          </a:p>
          <a:p>
            <a:r>
              <a:rPr lang="en-US" b="1" dirty="0" smtClean="0"/>
              <a:t>The </a:t>
            </a:r>
            <a:r>
              <a:rPr lang="en-US" b="1" dirty="0"/>
              <a:t>size of mobile database affects the overall application footprint . </a:t>
            </a:r>
          </a:p>
          <a:p>
            <a:r>
              <a:rPr lang="en-US" b="1" dirty="0" smtClean="0"/>
              <a:t>Mobile </a:t>
            </a:r>
            <a:r>
              <a:rPr lang="en-US" b="1" dirty="0"/>
              <a:t>DBMSs should be customizable to include only the required database functionalities.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Flash-Optimized Storage System: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Flash </a:t>
            </a:r>
            <a:r>
              <a:rPr lang="en-US" b="1" dirty="0"/>
              <a:t>memories are dominant storage devices for portable devices . </a:t>
            </a:r>
          </a:p>
          <a:p>
            <a:r>
              <a:rPr lang="en-US" b="1" dirty="0" smtClean="0"/>
              <a:t>They </a:t>
            </a:r>
            <a:r>
              <a:rPr lang="en-US" b="1" dirty="0"/>
              <a:t>have feature such as: </a:t>
            </a:r>
          </a:p>
          <a:p>
            <a:pPr lvl="1"/>
            <a:r>
              <a:rPr lang="en-US" b="1" dirty="0" smtClean="0"/>
              <a:t>Small </a:t>
            </a:r>
            <a:r>
              <a:rPr lang="en-US" b="1" dirty="0"/>
              <a:t>size. </a:t>
            </a:r>
          </a:p>
          <a:p>
            <a:pPr lvl="1"/>
            <a:r>
              <a:rPr lang="en-US" b="1" dirty="0" smtClean="0"/>
              <a:t>Better </a:t>
            </a:r>
            <a:r>
              <a:rPr lang="en-US" b="1" dirty="0"/>
              <a:t>shock resistance. </a:t>
            </a:r>
          </a:p>
          <a:p>
            <a:pPr lvl="1"/>
            <a:r>
              <a:rPr lang="en-US" b="1" dirty="0" smtClean="0"/>
              <a:t>Low </a:t>
            </a:r>
            <a:r>
              <a:rPr lang="en-US" b="1" dirty="0"/>
              <a:t>power consumption. </a:t>
            </a:r>
          </a:p>
          <a:p>
            <a:pPr lvl="1"/>
            <a:r>
              <a:rPr lang="en-US" b="1" dirty="0" smtClean="0"/>
              <a:t>Fast </a:t>
            </a:r>
            <a:r>
              <a:rPr lang="en-US" b="1" dirty="0"/>
              <a:t>access time. </a:t>
            </a:r>
          </a:p>
          <a:p>
            <a:pPr lvl="1"/>
            <a:r>
              <a:rPr lang="en-US" b="1" dirty="0" smtClean="0"/>
              <a:t>No </a:t>
            </a:r>
            <a:r>
              <a:rPr lang="en-US" b="1" dirty="0"/>
              <a:t>mechanical seek and rotational latency. </a:t>
            </a:r>
          </a:p>
          <a:p>
            <a:pPr lvl="1"/>
            <a:r>
              <a:rPr lang="en-US" b="1" dirty="0" smtClean="0"/>
              <a:t>Mobile </a:t>
            </a:r>
            <a:r>
              <a:rPr lang="en-US" b="1" dirty="0"/>
              <a:t>DBMSs need to be optimized to exploit the advantages of the new storage devices.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Data Synchronization: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Portable </a:t>
            </a:r>
            <a:r>
              <a:rPr lang="en-US" b="1" dirty="0"/>
              <a:t>devices cannot stay connected all the time. </a:t>
            </a:r>
          </a:p>
          <a:p>
            <a:r>
              <a:rPr lang="en-US" b="1" dirty="0" smtClean="0"/>
              <a:t>Users </a:t>
            </a:r>
            <a:r>
              <a:rPr lang="en-US" b="1" dirty="0"/>
              <a:t>can access and manipulate data on their devices. </a:t>
            </a:r>
          </a:p>
          <a:p>
            <a:endParaRPr lang="en-US" dirty="0"/>
          </a:p>
          <a:p>
            <a:r>
              <a:rPr lang="en-US" b="1" dirty="0" smtClean="0"/>
              <a:t>They </a:t>
            </a:r>
            <a:r>
              <a:rPr lang="en-US" b="1" dirty="0"/>
              <a:t>are also unable to store a large amount of data due to lack of storage capacity. </a:t>
            </a:r>
          </a:p>
          <a:p>
            <a:r>
              <a:rPr lang="en-US" b="1" dirty="0" smtClean="0"/>
              <a:t>Mobile </a:t>
            </a:r>
            <a:r>
              <a:rPr lang="en-US" b="1" dirty="0"/>
              <a:t>DBMSs should have the synchronize functionality to integrate different versions of data into a consistent version.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Security: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Security </a:t>
            </a:r>
            <a:r>
              <a:rPr lang="en-US" b="1" dirty="0"/>
              <a:t>is very important for data-centric mobile applications. </a:t>
            </a:r>
          </a:p>
          <a:p>
            <a:r>
              <a:rPr lang="en-US" b="1" dirty="0" smtClean="0"/>
              <a:t>It </a:t>
            </a:r>
            <a:r>
              <a:rPr lang="en-US" b="1" dirty="0"/>
              <a:t>is more important when the application works with critical data that its disclosure results in potential loss or damage. </a:t>
            </a:r>
          </a:p>
          <a:p>
            <a:endParaRPr lang="en-US" dirty="0"/>
          </a:p>
          <a:p>
            <a:r>
              <a:rPr lang="en-US" b="1" dirty="0" smtClean="0"/>
              <a:t>Data </a:t>
            </a:r>
            <a:r>
              <a:rPr lang="en-US" b="1" dirty="0"/>
              <a:t>that are transmitted over a wireless network are more prone to security issues. </a:t>
            </a:r>
          </a:p>
          <a:p>
            <a:r>
              <a:rPr lang="en-US" b="1" dirty="0" smtClean="0"/>
              <a:t>Mobile </a:t>
            </a:r>
            <a:r>
              <a:rPr lang="en-US" b="1" dirty="0"/>
              <a:t>DBMSs should implement a complete end-to-end security to ensures the secure transfer of data.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Low Power Consumption: </a:t>
            </a:r>
            <a:endParaRPr lang="en-US" dirty="0"/>
          </a:p>
        </p:txBody>
      </p:sp>
      <p:sp>
        <p:nvSpPr>
          <p:cNvPr id="3" name="Content Placeholder 2"/>
          <p:cNvSpPr>
            <a:spLocks noGrp="1"/>
          </p:cNvSpPr>
          <p:nvPr>
            <p:ph idx="1"/>
          </p:nvPr>
        </p:nvSpPr>
        <p:spPr/>
        <p:txBody>
          <a:bodyPr>
            <a:normAutofit fontScale="92500"/>
          </a:bodyPr>
          <a:lstStyle/>
          <a:p>
            <a:r>
              <a:rPr lang="en-US" b="1" dirty="0" smtClean="0"/>
              <a:t>Portable </a:t>
            </a:r>
            <a:r>
              <a:rPr lang="en-US" b="1" dirty="0"/>
              <a:t>devices have limited power supplies. </a:t>
            </a:r>
          </a:p>
          <a:p>
            <a:r>
              <a:rPr lang="en-US" b="1" dirty="0" smtClean="0"/>
              <a:t>Battery </a:t>
            </a:r>
            <a:r>
              <a:rPr lang="en-US" b="1" dirty="0"/>
              <a:t>life of mobile phones is expected to increase only 20% over the next 10 years. </a:t>
            </a:r>
          </a:p>
          <a:p>
            <a:endParaRPr lang="en-US" dirty="0"/>
          </a:p>
          <a:p>
            <a:r>
              <a:rPr lang="en-US" b="1" dirty="0" smtClean="0"/>
              <a:t>Processor</a:t>
            </a:r>
            <a:r>
              <a:rPr lang="en-US" b="1" dirty="0"/>
              <a:t>, display and network connectivity are the main power consumers in a mobile device. </a:t>
            </a:r>
          </a:p>
          <a:p>
            <a:r>
              <a:rPr lang="en-US" b="1" dirty="0" smtClean="0"/>
              <a:t>Mobile </a:t>
            </a:r>
            <a:r>
              <a:rPr lang="en-US" b="1" dirty="0"/>
              <a:t>DBMSs need to be optimized for efficient power consumption.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Self-Management: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In </a:t>
            </a:r>
            <a:r>
              <a:rPr lang="en-US" b="1" dirty="0"/>
              <a:t>traditional databases, the database administrator (DBA) is responsible for databases maintenance. </a:t>
            </a:r>
          </a:p>
          <a:p>
            <a:r>
              <a:rPr lang="en-US" b="1" dirty="0" smtClean="0"/>
              <a:t>In </a:t>
            </a:r>
            <a:r>
              <a:rPr lang="en-US" b="1" dirty="0"/>
              <a:t>mobile DBMSs there can be no DBA to manage the database. </a:t>
            </a:r>
          </a:p>
          <a:p>
            <a:endParaRPr lang="en-US" dirty="0"/>
          </a:p>
          <a:p>
            <a:r>
              <a:rPr lang="en-US" b="1" dirty="0" smtClean="0"/>
              <a:t>Mobile </a:t>
            </a:r>
            <a:r>
              <a:rPr lang="en-US" b="1" dirty="0"/>
              <a:t>DBMSs need to support self-management and automatically perform the DBA tasks. </a:t>
            </a:r>
          </a:p>
          <a:p>
            <a:r>
              <a:rPr lang="en-US" b="1" dirty="0" smtClean="0"/>
              <a:t>Some </a:t>
            </a:r>
            <a:r>
              <a:rPr lang="en-US" b="1" dirty="0"/>
              <a:t>mobile DBMSs allow remote management that enables a DBA to manage the mobile databases from a remote location.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might have notice the ever increasing demands on mobile computing for providing the types of support required by a growing number of mobile workers and its technology.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Embeddable in applications :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Administrators </a:t>
            </a:r>
            <a:r>
              <a:rPr lang="en-US" b="1" dirty="0"/>
              <a:t>does not have direct access to mobile devices. </a:t>
            </a:r>
          </a:p>
          <a:p>
            <a:r>
              <a:rPr lang="en-US" b="1" dirty="0" smtClean="0"/>
              <a:t>Mobile </a:t>
            </a:r>
            <a:r>
              <a:rPr lang="en-US" b="1" dirty="0"/>
              <a:t>DBMSs should be an integral part of the application that can be delivered as a part of the applications. </a:t>
            </a:r>
          </a:p>
          <a:p>
            <a:endParaRPr lang="en-US" dirty="0"/>
          </a:p>
          <a:p>
            <a:r>
              <a:rPr lang="en-US" b="1" dirty="0" smtClean="0"/>
              <a:t>The </a:t>
            </a:r>
            <a:r>
              <a:rPr lang="en-US" b="1" dirty="0"/>
              <a:t>database must be embeddable as a DLL file in the applications. </a:t>
            </a:r>
          </a:p>
          <a:p>
            <a:r>
              <a:rPr lang="en-US" b="1" dirty="0" smtClean="0"/>
              <a:t>It </a:t>
            </a:r>
            <a:r>
              <a:rPr lang="en-US" b="1" dirty="0"/>
              <a:t>must be also possible to deploy the database as a stand-alone DBMS with support of multiple transaction.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Existing Mobile Databases: </a:t>
            </a:r>
            <a:endParaRPr lang="en-US" dirty="0"/>
          </a:p>
        </p:txBody>
      </p:sp>
      <p:sp>
        <p:nvSpPr>
          <p:cNvPr id="3" name="Content Placeholder 2"/>
          <p:cNvSpPr>
            <a:spLocks noGrp="1"/>
          </p:cNvSpPr>
          <p:nvPr>
            <p:ph idx="1"/>
          </p:nvPr>
        </p:nvSpPr>
        <p:spPr/>
        <p:txBody>
          <a:bodyPr>
            <a:normAutofit lnSpcReduction="10000"/>
          </a:bodyPr>
          <a:lstStyle/>
          <a:p>
            <a:r>
              <a:rPr lang="en-US" b="1" dirty="0" smtClean="0"/>
              <a:t>Mobile </a:t>
            </a:r>
            <a:r>
              <a:rPr lang="en-US" b="1" dirty="0"/>
              <a:t>databases: </a:t>
            </a:r>
          </a:p>
          <a:p>
            <a:pPr lvl="1"/>
            <a:r>
              <a:rPr lang="en-US" b="1" dirty="0" smtClean="0"/>
              <a:t>Sybase </a:t>
            </a:r>
            <a:r>
              <a:rPr lang="en-US" b="1" dirty="0"/>
              <a:t>SQL Anywhere </a:t>
            </a:r>
          </a:p>
          <a:p>
            <a:pPr lvl="1"/>
            <a:r>
              <a:rPr lang="en-US" b="1" dirty="0" smtClean="0"/>
              <a:t>Oracle </a:t>
            </a:r>
            <a:r>
              <a:rPr lang="en-US" b="1" dirty="0" err="1"/>
              <a:t>Lite</a:t>
            </a:r>
            <a:r>
              <a:rPr lang="en-US" b="1" dirty="0"/>
              <a:t> </a:t>
            </a:r>
          </a:p>
          <a:p>
            <a:pPr lvl="1"/>
            <a:r>
              <a:rPr lang="en-US" b="1" dirty="0" smtClean="0"/>
              <a:t>Microsoft </a:t>
            </a:r>
            <a:r>
              <a:rPr lang="en-US" b="1" dirty="0"/>
              <a:t>SQL Server Compact </a:t>
            </a:r>
          </a:p>
          <a:p>
            <a:pPr lvl="1"/>
            <a:r>
              <a:rPr lang="en-US" b="1" dirty="0" err="1" smtClean="0"/>
              <a:t>SQLite</a:t>
            </a:r>
            <a:r>
              <a:rPr lang="en-US" b="1" dirty="0" smtClean="0"/>
              <a:t> </a:t>
            </a:r>
            <a:endParaRPr lang="en-US" b="1" dirty="0"/>
          </a:p>
          <a:p>
            <a:r>
              <a:rPr lang="en-US" b="1" dirty="0" smtClean="0"/>
              <a:t>IBM </a:t>
            </a:r>
            <a:r>
              <a:rPr lang="en-US" b="1" dirty="0"/>
              <a:t>DB2 Everyplace (DB2e) </a:t>
            </a:r>
          </a:p>
          <a:p>
            <a:pPr lvl="1"/>
            <a:r>
              <a:rPr lang="en-US" b="1" dirty="0" smtClean="0"/>
              <a:t>Embedded </a:t>
            </a:r>
            <a:r>
              <a:rPr lang="en-US" b="1" dirty="0"/>
              <a:t>database: </a:t>
            </a:r>
          </a:p>
          <a:p>
            <a:pPr lvl="1"/>
            <a:r>
              <a:rPr lang="en-US" b="1" dirty="0" err="1" smtClean="0"/>
              <a:t>TinyDB</a:t>
            </a:r>
            <a:r>
              <a:rPr lang="en-US" b="1" dirty="0" smtClean="0"/>
              <a:t> </a:t>
            </a:r>
            <a:endParaRPr lang="en-US" b="1" dirty="0"/>
          </a:p>
          <a:p>
            <a:pPr lvl="1"/>
            <a:r>
              <a:rPr lang="en-US" b="1" dirty="0" err="1" smtClean="0"/>
              <a:t>PicoDBMS</a:t>
            </a:r>
            <a:r>
              <a:rPr lang="en-US" b="1" dirty="0" smtClean="0"/>
              <a:t> </a:t>
            </a:r>
            <a:endParaRPr lang="en-US" b="1"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The additional functionality required for mobile DBMSs includes the capability to:</a:t>
            </a:r>
          </a:p>
          <a:p>
            <a:pPr lvl="1"/>
            <a:r>
              <a:rPr lang="en-US" dirty="0"/>
              <a:t>communicate with the centralized or primary database server through modes</a:t>
            </a:r>
          </a:p>
          <a:p>
            <a:pPr lvl="1"/>
            <a:r>
              <a:rPr lang="en-US" dirty="0"/>
              <a:t>repeat those data on the centralized database server and mobile device</a:t>
            </a:r>
          </a:p>
          <a:p>
            <a:pPr lvl="1"/>
            <a:r>
              <a:rPr lang="en-US" dirty="0"/>
              <a:t>coordinate data on the centralized database server and mobile device</a:t>
            </a:r>
          </a:p>
          <a:p>
            <a:pPr lvl="1"/>
            <a:r>
              <a:rPr lang="en-US" dirty="0"/>
              <a:t>capture data from a range of sources such as the Internet</a:t>
            </a:r>
          </a:p>
          <a:p>
            <a:pPr lvl="1"/>
            <a:r>
              <a:rPr lang="en-US" dirty="0"/>
              <a:t>deal with those data on the mobile device</a:t>
            </a:r>
          </a:p>
          <a:p>
            <a:pPr lvl="1"/>
            <a:r>
              <a:rPr lang="en-US" dirty="0"/>
              <a:t>analyze those data on a mobile device</a:t>
            </a:r>
          </a:p>
          <a:p>
            <a:pPr lvl="1"/>
            <a:r>
              <a:rPr lang="en-US" dirty="0"/>
              <a:t>create customized and personalized mobile applications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latin typeface="Arial Rounded MT Bold" pitchFamily="34" charset="0"/>
              </a:rPr>
              <a:t>What is Mobile database</a:t>
            </a:r>
            <a:r>
              <a:rPr lang="en-US" dirty="0" smtClean="0">
                <a:solidFill>
                  <a:srgbClr val="00B050"/>
                </a:solidFill>
                <a:latin typeface="Arial Rounded MT Bold" pitchFamily="34" charset="0"/>
              </a:rPr>
              <a:t>?</a:t>
            </a:r>
            <a:endParaRPr lang="en-US" dirty="0">
              <a:solidFill>
                <a:srgbClr val="00B050"/>
              </a:solidFill>
              <a:latin typeface="Arial Rounded MT Bold"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a:t>Mobile Database is a database that is transportable, portable and physically separate or detached from the corporate database server but has the capability to communicate with those servers from remote sites allowing the sharing of various kinds of data.</a:t>
            </a:r>
          </a:p>
          <a:p>
            <a:pPr algn="just"/>
            <a:r>
              <a:rPr lang="en-US" dirty="0"/>
              <a:t>With mobile databases, users have access to corporate data on their laptop, PDA, or other Internet access device that is required for applications at remote sites.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components of a mobile database environment includes:</a:t>
            </a:r>
          </a:p>
          <a:p>
            <a:pPr algn="just"/>
            <a:r>
              <a:rPr lang="en-US" sz="2800" dirty="0"/>
              <a:t>Corporate database server and DBMS that deals with and stores the corporate data and provides corporate applications</a:t>
            </a:r>
          </a:p>
          <a:p>
            <a:pPr algn="just"/>
            <a:r>
              <a:rPr lang="en-US" sz="2800" dirty="0"/>
              <a:t>Remote database and DBMS usually manages and stores the mobile data and provides mobile applications</a:t>
            </a:r>
          </a:p>
          <a:p>
            <a:pPr algn="just"/>
            <a:r>
              <a:rPr lang="en-US" sz="2800" dirty="0"/>
              <a:t>mobile database platform that includes laptop, PDA, or other Internet access devices</a:t>
            </a:r>
          </a:p>
          <a:p>
            <a:pPr algn="just"/>
            <a:r>
              <a:rPr lang="en-US" sz="2800" dirty="0"/>
              <a:t>Two-way communication links between the corporate and mobile DBMS.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latin typeface="Arial Rounded MT Bold" pitchFamily="34" charset="0"/>
              </a:rPr>
              <a:t>Why Mobile Databases?</a:t>
            </a:r>
            <a:endParaRPr lang="en-US" dirty="0">
              <a:solidFill>
                <a:srgbClr val="00B050"/>
              </a:solidFill>
              <a:latin typeface="Arial Rounded MT Bold" pitchFamily="34" charset="0"/>
            </a:endParaRPr>
          </a:p>
        </p:txBody>
      </p:sp>
      <p:sp>
        <p:nvSpPr>
          <p:cNvPr id="3" name="Content Placeholder 2"/>
          <p:cNvSpPr>
            <a:spLocks noGrp="1"/>
          </p:cNvSpPr>
          <p:nvPr>
            <p:ph idx="1"/>
          </p:nvPr>
        </p:nvSpPr>
        <p:spPr/>
        <p:txBody>
          <a:bodyPr>
            <a:normAutofit fontScale="85000" lnSpcReduction="10000"/>
          </a:bodyPr>
          <a:lstStyle/>
          <a:p>
            <a:r>
              <a:rPr lang="en-US" sz="4000" b="1" dirty="0" smtClean="0"/>
              <a:t>Mobile data-driven applications enable us to access any data </a:t>
            </a:r>
            <a:r>
              <a:rPr lang="en-US" sz="4000" b="1" dirty="0" smtClean="0">
                <a:solidFill>
                  <a:srgbClr val="00B050"/>
                </a:solidFill>
              </a:rPr>
              <a:t>from anywhere</a:t>
            </a:r>
            <a:r>
              <a:rPr lang="en-US" sz="4000" b="1" dirty="0" smtClean="0"/>
              <a:t>, </a:t>
            </a:r>
            <a:r>
              <a:rPr lang="en-US" sz="4000" b="1" dirty="0" smtClean="0">
                <a:solidFill>
                  <a:srgbClr val="00B050"/>
                </a:solidFill>
              </a:rPr>
              <a:t>anytime</a:t>
            </a:r>
            <a:r>
              <a:rPr lang="en-US" sz="4000" b="1" dirty="0" smtClean="0"/>
              <a:t>.  </a:t>
            </a:r>
          </a:p>
          <a:p>
            <a:r>
              <a:rPr lang="en-US" dirty="0" smtClean="0"/>
              <a:t>Examples:</a:t>
            </a:r>
          </a:p>
          <a:p>
            <a:r>
              <a:rPr lang="en-US" dirty="0" smtClean="0"/>
              <a:t> Salespersons can update sales records on the move. </a:t>
            </a:r>
          </a:p>
          <a:p>
            <a:r>
              <a:rPr lang="en-US" dirty="0" smtClean="0"/>
              <a:t> Reporters can update news database anytime. </a:t>
            </a:r>
          </a:p>
          <a:p>
            <a:r>
              <a:rPr lang="en-US" dirty="0" smtClean="0"/>
              <a:t> Doctors can retrieve patient’s medical history from anywhere. </a:t>
            </a:r>
          </a:p>
          <a:p>
            <a:r>
              <a:rPr lang="en-US" dirty="0" smtClean="0"/>
              <a:t> Mobile DBMSs are needed to support these applications data processing capabilities.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mobile database is a database that can be connected to by a mobile computing device over a wireless mobile network. </a:t>
            </a:r>
          </a:p>
          <a:p>
            <a:r>
              <a:rPr lang="en-US" dirty="0" smtClean="0"/>
              <a:t>Mobile databases: </a:t>
            </a:r>
          </a:p>
          <a:p>
            <a:pPr lvl="1"/>
            <a:r>
              <a:rPr lang="en-US" dirty="0" smtClean="0"/>
              <a:t> Physically separate from the central database server.  Resided on mobile devices. </a:t>
            </a:r>
          </a:p>
          <a:p>
            <a:pPr lvl="1"/>
            <a:r>
              <a:rPr lang="en-US" dirty="0" smtClean="0"/>
              <a:t> Capable of communicating with a central database server or other mobile clients from remote sites. </a:t>
            </a:r>
          </a:p>
          <a:p>
            <a:pPr lvl="1"/>
            <a:r>
              <a:rPr lang="en-US" dirty="0" smtClean="0"/>
              <a:t> Handle local queries without connectivity.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28600" y="1447800"/>
            <a:ext cx="8556477" cy="5181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Client-Server Mobile Databases: </a:t>
            </a:r>
            <a:endParaRPr lang="en-US" dirty="0"/>
          </a:p>
        </p:txBody>
      </p:sp>
      <p:sp>
        <p:nvSpPr>
          <p:cNvPr id="3" name="Content Placeholder 2"/>
          <p:cNvSpPr>
            <a:spLocks noGrp="1"/>
          </p:cNvSpPr>
          <p:nvPr>
            <p:ph idx="1"/>
          </p:nvPr>
        </p:nvSpPr>
        <p:spPr/>
        <p:txBody>
          <a:bodyPr>
            <a:normAutofit fontScale="92500"/>
          </a:bodyPr>
          <a:lstStyle/>
          <a:p>
            <a:r>
              <a:rPr lang="en-US" b="1" dirty="0" smtClean="0"/>
              <a:t>Client-server </a:t>
            </a:r>
            <a:r>
              <a:rPr lang="en-US" b="1" dirty="0"/>
              <a:t>model is the traditional model of information systems. </a:t>
            </a:r>
          </a:p>
          <a:p>
            <a:r>
              <a:rPr lang="en-US" b="1" dirty="0" smtClean="0"/>
              <a:t>It </a:t>
            </a:r>
            <a:r>
              <a:rPr lang="en-US" b="1" dirty="0"/>
              <a:t>is the dominant model for existing mobile databases. </a:t>
            </a:r>
          </a:p>
          <a:p>
            <a:r>
              <a:rPr lang="en-US" b="1" dirty="0" smtClean="0"/>
              <a:t>The </a:t>
            </a:r>
            <a:r>
              <a:rPr lang="en-US" b="1" dirty="0"/>
              <a:t>server can become a single point of failure and performance bottleneck. </a:t>
            </a:r>
          </a:p>
          <a:p>
            <a:r>
              <a:rPr lang="en-US" b="1" dirty="0" smtClean="0"/>
              <a:t>Even </a:t>
            </a:r>
            <a:r>
              <a:rPr lang="en-US" b="1" dirty="0"/>
              <a:t>storing data on a cluster of machines to backup central database might cause performance bottleneck and data inconsistency.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Peer-to-Peer Mobile Databases: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In </a:t>
            </a:r>
            <a:r>
              <a:rPr lang="en-US" b="1" dirty="0"/>
              <a:t>P2P mobile databases, the database maintenance activities are distributed among clients. </a:t>
            </a:r>
          </a:p>
          <a:p>
            <a:r>
              <a:rPr lang="en-US" b="1" dirty="0" smtClean="0"/>
              <a:t>Every </a:t>
            </a:r>
            <a:r>
              <a:rPr lang="en-US" b="1" dirty="0"/>
              <a:t>process plays part of the role of the server, besides its client role. </a:t>
            </a:r>
          </a:p>
          <a:p>
            <a:r>
              <a:rPr lang="en-US" b="1" dirty="0" smtClean="0"/>
              <a:t>A </a:t>
            </a:r>
            <a:r>
              <a:rPr lang="en-US" b="1" dirty="0"/>
              <a:t>client that wants to access a piece of data, sends a request to other peer clients and they forward the request until the data is found. </a:t>
            </a:r>
          </a:p>
          <a:p>
            <a:r>
              <a:rPr lang="en-US" b="1" dirty="0" smtClean="0"/>
              <a:t>The </a:t>
            </a:r>
            <a:r>
              <a:rPr lang="en-US" b="1" dirty="0"/>
              <a:t>major problem in this model is ensuring the availability of data .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1062</Words>
  <Application>Microsoft Office PowerPoint</Application>
  <PresentationFormat>On-screen Show (4:3)</PresentationFormat>
  <Paragraphs>120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Advance Databases</vt:lpstr>
      <vt:lpstr>Slide 2</vt:lpstr>
      <vt:lpstr>What is Mobile database?</vt:lpstr>
      <vt:lpstr>Slide 4</vt:lpstr>
      <vt:lpstr>Why Mobile Databases?</vt:lpstr>
      <vt:lpstr>Slide 6</vt:lpstr>
      <vt:lpstr>Slide 7</vt:lpstr>
      <vt:lpstr> Client-Server Mobile Databases: </vt:lpstr>
      <vt:lpstr> Peer-to-Peer Mobile Databases: </vt:lpstr>
      <vt:lpstr>Slide 10</vt:lpstr>
      <vt:lpstr> Characteristics of Mobile Environments: </vt:lpstr>
      <vt:lpstr> Current Approach: </vt:lpstr>
      <vt:lpstr> Requirements of Mobile DBMSs: </vt:lpstr>
      <vt:lpstr> Small Memory Footprint: </vt:lpstr>
      <vt:lpstr> Flash-Optimized Storage System: </vt:lpstr>
      <vt:lpstr> Data Synchronization: </vt:lpstr>
      <vt:lpstr> Security: </vt:lpstr>
      <vt:lpstr> Low Power Consumption: </vt:lpstr>
      <vt:lpstr> Self-Management: </vt:lpstr>
      <vt:lpstr> Embeddable in applications : </vt:lpstr>
      <vt:lpstr> Existing Mobile Databases: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Databases</dc:title>
  <dc:creator>Farhan</dc:creator>
  <cp:lastModifiedBy>Farhan</cp:lastModifiedBy>
  <cp:revision>4</cp:revision>
  <dcterms:created xsi:type="dcterms:W3CDTF">2017-09-24T20:37:52Z</dcterms:created>
  <dcterms:modified xsi:type="dcterms:W3CDTF">2017-09-24T21:07:50Z</dcterms:modified>
</cp:coreProperties>
</file>