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7E5182-94B4-4CF9-9B5D-BA97DB4922C7}" type="datetimeFigureOut">
              <a:rPr lang="en-US" smtClean="0"/>
              <a:t>13-Sep-17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CF15B-EC67-4460-B95F-1B0A92F450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40A0D-A4F9-46F3-864C-8A5565142BA5}" type="slidenum">
              <a:rPr lang="en-US"/>
              <a:pPr/>
              <a:t>6</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r>
              <a:rPr lang="en-US">
                <a:solidFill>
                  <a:srgbClr val="FF0000"/>
                </a:solidFill>
              </a:rPr>
              <a:t>1) In SQL, this statement will query a relational database, i.e., a set of table-like structures (see Section 2.2, Second generation database technology), and return a table, the rows of which are rows of the table called products in which the column called colour has the value "black". If the relational database contains the products table in Figure 6.2 (a), the result of the query will be the Figure 6.2 (b) table.</a:t>
            </a:r>
          </a:p>
          <a:p>
            <a:r>
              <a:rPr lang="en-US">
                <a:solidFill>
                  <a:srgbClr val="FF0000"/>
                </a:solidFill>
              </a:rPr>
              <a:t> </a:t>
            </a:r>
          </a:p>
          <a:p>
            <a:endParaRPr lang="en-US">
              <a:solidFill>
                <a:srgbClr val="FF0000"/>
              </a:solidFill>
            </a:endParaRPr>
          </a:p>
          <a:p>
            <a:r>
              <a:rPr lang="en-US">
                <a:solidFill>
                  <a:srgbClr val="FF0000"/>
                </a:solidFill>
              </a:rPr>
              <a:t>2) In </a:t>
            </a:r>
            <a:r>
              <a:rPr lang="en-US" b="1">
                <a:solidFill>
                  <a:srgbClr val="FF0000"/>
                </a:solidFill>
              </a:rPr>
              <a:t>OQL </a:t>
            </a:r>
            <a:r>
              <a:rPr lang="en-US">
                <a:solidFill>
                  <a:srgbClr val="FF0000"/>
                </a:solidFill>
              </a:rPr>
              <a:t>this statement will query an object database and return a collection-object which contains objects contained in the collection object called products for which the value of the colour </a:t>
            </a:r>
            <a:r>
              <a:rPr lang="en-US" b="1">
                <a:solidFill>
                  <a:srgbClr val="FF0000"/>
                </a:solidFill>
              </a:rPr>
              <a:t>attribute </a:t>
            </a:r>
            <a:r>
              <a:rPr lang="en-US">
                <a:solidFill>
                  <a:srgbClr val="FF0000"/>
                </a:solidFill>
              </a:rPr>
              <a:t>is the literal "black". Given the object database in Figure 6.1, this OQL statement will return the object represented in Figure 6.3.</a:t>
            </a:r>
          </a:p>
          <a:p>
            <a:endParaRPr lang="en-US"/>
          </a:p>
          <a:p>
            <a:r>
              <a:rPr lang="en-US"/>
              <a:t>1) That which is interpreted as a table name in SQL, is interpreted as a collection-object name in OQL;</a:t>
            </a:r>
          </a:p>
          <a:p>
            <a:r>
              <a:rPr lang="en-US"/>
              <a:t>2) That which is interpreted as the name of a column of a table in SQL is interpreted as an object characteristic name (an attribute, relationship, or operation name) in OQL.</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63F5ED-3CC8-41E9-A359-E4FB68CEC358}"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3F5ED-3CC8-41E9-A359-E4FB68CEC358}"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3F5ED-3CC8-41E9-A359-E4FB68CEC358}"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9144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138648A5-FF1B-4A4D-A570-81E0F60566A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7838320C-BC37-4EFD-BDF2-E25F4D30C00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3F5ED-3CC8-41E9-A359-E4FB68CEC358}"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3F5ED-3CC8-41E9-A359-E4FB68CEC358}"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63F5ED-3CC8-41E9-A359-E4FB68CEC358}"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63F5ED-3CC8-41E9-A359-E4FB68CEC358}" type="datetimeFigureOut">
              <a:rPr lang="en-US" smtClean="0"/>
              <a:t>13-Sep-17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3F5ED-3CC8-41E9-A359-E4FB68CEC358}" type="datetimeFigureOut">
              <a:rPr lang="en-US" smtClean="0"/>
              <a:t>13-Sep-17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F5ED-3CC8-41E9-A359-E4FB68CEC358}" type="datetimeFigureOut">
              <a:rPr lang="en-US" smtClean="0"/>
              <a:t>13-Sep-17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3F5ED-3CC8-41E9-A359-E4FB68CEC358}"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3F5ED-3CC8-41E9-A359-E4FB68CEC358}"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632D-1B8E-4A0C-A998-3A0FB3EBC8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3F5ED-3CC8-41E9-A359-E4FB68CEC358}" type="datetimeFigureOut">
              <a:rPr lang="en-US" smtClean="0"/>
              <a:t>13-Sep-17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A632D-1B8E-4A0C-A998-3A0FB3EBC8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Database</a:t>
            </a:r>
            <a:endParaRPr lang="en-US" dirty="0"/>
          </a:p>
        </p:txBody>
      </p:sp>
      <p:sp>
        <p:nvSpPr>
          <p:cNvPr id="3" name="Subtitle 2"/>
          <p:cNvSpPr>
            <a:spLocks noGrp="1"/>
          </p:cNvSpPr>
          <p:nvPr>
            <p:ph type="subTitle" idx="1"/>
          </p:nvPr>
        </p:nvSpPr>
        <p:spPr/>
        <p:txBody>
          <a:bodyPr/>
          <a:lstStyle/>
          <a:p>
            <a:r>
              <a:rPr lang="en-US" dirty="0" smtClean="0"/>
              <a:t>BS (CS) July to Dec 2017</a:t>
            </a:r>
          </a:p>
          <a:p>
            <a:endParaRPr lang="en-US" sz="2000" dirty="0" smtClean="0"/>
          </a:p>
          <a:p>
            <a:endParaRPr lang="en-US" sz="2000" dirty="0"/>
          </a:p>
          <a:p>
            <a:pPr algn="r"/>
            <a:r>
              <a:rPr lang="en-US" sz="2000" dirty="0" smtClean="0"/>
              <a:t>Farhan Shafiq, PhD. Computer Science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Comparison </a:t>
            </a:r>
          </a:p>
        </p:txBody>
      </p:sp>
      <p:sp>
        <p:nvSpPr>
          <p:cNvPr id="27651" name="Rectangle 3"/>
          <p:cNvSpPr>
            <a:spLocks noGrp="1" noChangeArrowheads="1"/>
          </p:cNvSpPr>
          <p:nvPr>
            <p:ph type="body" sz="half" idx="1"/>
          </p:nvPr>
        </p:nvSpPr>
        <p:spPr>
          <a:xfrm>
            <a:off x="609600" y="2057400"/>
            <a:ext cx="7467600" cy="2209800"/>
          </a:xfrm>
        </p:spPr>
        <p:txBody>
          <a:bodyPr/>
          <a:lstStyle/>
          <a:p>
            <a:pPr>
              <a:lnSpc>
                <a:spcPct val="90000"/>
              </a:lnSpc>
              <a:buClr>
                <a:schemeClr val="tx2"/>
              </a:buClr>
              <a:buFont typeface="Wingdings" pitchFamily="2" charset="2"/>
              <a:buChar char="§"/>
            </a:pPr>
            <a:r>
              <a:rPr lang="en-US" sz="2800"/>
              <a:t>Queries look very similar in SQL and OQL, sometimes they are the same</a:t>
            </a:r>
          </a:p>
          <a:p>
            <a:pPr>
              <a:lnSpc>
                <a:spcPct val="90000"/>
              </a:lnSpc>
              <a:buClr>
                <a:schemeClr val="tx2"/>
              </a:buClr>
              <a:buFont typeface="Wingdings" pitchFamily="2" charset="2"/>
              <a:buChar char="§"/>
            </a:pPr>
            <a:r>
              <a:rPr lang="en-US" sz="2800"/>
              <a:t>In fact, the results they give are very different </a:t>
            </a:r>
          </a:p>
          <a:p>
            <a:pPr>
              <a:lnSpc>
                <a:spcPct val="90000"/>
              </a:lnSpc>
              <a:buClr>
                <a:schemeClr val="tx1"/>
              </a:buClr>
              <a:buFontTx/>
              <a:buNone/>
            </a:pPr>
            <a:endParaRPr lang="en-US" sz="2800"/>
          </a:p>
          <a:p>
            <a:pPr algn="ctr">
              <a:lnSpc>
                <a:spcPct val="90000"/>
              </a:lnSpc>
              <a:buClr>
                <a:schemeClr val="tx1"/>
              </a:buClr>
              <a:buFontTx/>
              <a:buNone/>
            </a:pPr>
            <a:r>
              <a:rPr lang="en-US" sz="2800"/>
              <a:t>Query returns:</a:t>
            </a:r>
          </a:p>
          <a:p>
            <a:pPr>
              <a:lnSpc>
                <a:spcPct val="90000"/>
              </a:lnSpc>
            </a:pPr>
            <a:endParaRPr lang="en-US" sz="2800"/>
          </a:p>
        </p:txBody>
      </p:sp>
      <p:graphicFrame>
        <p:nvGraphicFramePr>
          <p:cNvPr id="27652" name="Group 4"/>
          <p:cNvGraphicFramePr>
            <a:graphicFrameLocks noGrp="1"/>
          </p:cNvGraphicFramePr>
          <p:nvPr>
            <p:ph sz="half" idx="2"/>
          </p:nvPr>
        </p:nvGraphicFramePr>
        <p:xfrm>
          <a:off x="1752600" y="4876800"/>
          <a:ext cx="6096000" cy="1414272"/>
        </p:xfrm>
        <a:graphic>
          <a:graphicData uri="http://schemas.openxmlformats.org/drawingml/2006/table">
            <a:tbl>
              <a:tblPr/>
              <a:tblGrid>
                <a:gridCol w="3048000"/>
                <a:gridCol w="3048000"/>
              </a:tblGrid>
              <a:tr h="236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OQL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Object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Collection of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Tuple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150938" y="884238"/>
            <a:ext cx="7793037" cy="609600"/>
          </a:xfrm>
        </p:spPr>
        <p:txBody>
          <a:bodyPr>
            <a:normAutofit fontScale="90000"/>
          </a:bodyPr>
          <a:lstStyle/>
          <a:p>
            <a:r>
              <a:rPr lang="en-US" dirty="0">
                <a:solidFill>
                  <a:srgbClr val="C00000"/>
                </a:solidFill>
                <a:latin typeface="Arial Rounded MT Bold" pitchFamily="34" charset="0"/>
              </a:rPr>
              <a:t>Definition of an object</a:t>
            </a:r>
          </a:p>
        </p:txBody>
      </p:sp>
      <p:sp>
        <p:nvSpPr>
          <p:cNvPr id="1027" name="Rectangle 3"/>
          <p:cNvSpPr>
            <a:spLocks noGrp="1" noChangeArrowheads="1"/>
          </p:cNvSpPr>
          <p:nvPr>
            <p:ph type="body" idx="1"/>
          </p:nvPr>
        </p:nvSpPr>
        <p:spPr>
          <a:xfrm>
            <a:off x="685800" y="1981200"/>
            <a:ext cx="8458200" cy="4648200"/>
          </a:xfrm>
        </p:spPr>
        <p:txBody>
          <a:bodyPr/>
          <a:lstStyle/>
          <a:p>
            <a:pPr>
              <a:buFont typeface="Wingdings" pitchFamily="2" charset="2"/>
              <a:buNone/>
            </a:pPr>
            <a:r>
              <a:rPr lang="en-US"/>
              <a:t>Objects – User defined complex data types</a:t>
            </a:r>
          </a:p>
          <a:p>
            <a:pPr>
              <a:buFont typeface="Wingdings" pitchFamily="2" charset="2"/>
              <a:buBlip>
                <a:blip r:embed="rId2"/>
              </a:buBlip>
            </a:pPr>
            <a:r>
              <a:rPr lang="en-US" sz="2000"/>
              <a:t>An object has structure or state (variables) and methods (behavior/operations)</a:t>
            </a:r>
          </a:p>
          <a:p>
            <a:pPr>
              <a:buFont typeface="Wingdings" pitchFamily="2" charset="2"/>
              <a:buNone/>
            </a:pPr>
            <a:r>
              <a:rPr lang="en-US"/>
              <a:t>An object is described by four characteristics</a:t>
            </a:r>
          </a:p>
          <a:p>
            <a:pPr>
              <a:buClr>
                <a:schemeClr val="tx2"/>
              </a:buClr>
              <a:buFont typeface="Wingdings" pitchFamily="2" charset="2"/>
              <a:buBlip>
                <a:blip r:embed="rId2"/>
              </a:buBlip>
            </a:pPr>
            <a:r>
              <a:rPr lang="en-US" sz="2000"/>
              <a:t>Identifier: a system-wide unique id for an object</a:t>
            </a:r>
          </a:p>
          <a:p>
            <a:pPr>
              <a:buClr>
                <a:schemeClr val="tx2"/>
              </a:buClr>
              <a:buFont typeface="Wingdings" pitchFamily="2" charset="2"/>
              <a:buBlip>
                <a:blip r:embed="rId2"/>
              </a:buBlip>
            </a:pPr>
            <a:r>
              <a:rPr lang="en-US" sz="2000"/>
              <a:t>Name: an object may also have a unique name in DB (optional)</a:t>
            </a:r>
          </a:p>
          <a:p>
            <a:pPr>
              <a:buClr>
                <a:schemeClr val="tx2"/>
              </a:buClr>
              <a:buFont typeface="Wingdings" pitchFamily="2" charset="2"/>
              <a:buBlip>
                <a:blip r:embed="rId2"/>
              </a:buBlip>
            </a:pPr>
            <a:r>
              <a:rPr lang="en-US" sz="2000"/>
              <a:t>Lifetime: determines if the object is persistent or transient</a:t>
            </a:r>
          </a:p>
          <a:p>
            <a:pPr>
              <a:buClr>
                <a:schemeClr val="tx2"/>
              </a:buClr>
              <a:buFont typeface="Wingdings" pitchFamily="2" charset="2"/>
              <a:buBlip>
                <a:blip r:embed="rId2"/>
              </a:buBlip>
            </a:pPr>
            <a:r>
              <a:rPr lang="en-US" sz="2000"/>
              <a:t>Structure: Construction of objects using type constructors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Object-Oriented Concepts</a:t>
            </a:r>
          </a:p>
        </p:txBody>
      </p:sp>
      <p:sp>
        <p:nvSpPr>
          <p:cNvPr id="19459" name="Rectangle 3"/>
          <p:cNvSpPr>
            <a:spLocks noGrp="1" noChangeArrowheads="1"/>
          </p:cNvSpPr>
          <p:nvPr>
            <p:ph type="body" idx="1"/>
          </p:nvPr>
        </p:nvSpPr>
        <p:spPr>
          <a:xfrm>
            <a:off x="838200" y="1981200"/>
            <a:ext cx="7772400" cy="4535488"/>
          </a:xfrm>
        </p:spPr>
        <p:txBody>
          <a:bodyPr/>
          <a:lstStyle/>
          <a:p>
            <a:pPr>
              <a:lnSpc>
                <a:spcPct val="80000"/>
              </a:lnSpc>
              <a:buSzPct val="75000"/>
              <a:buFont typeface="Wingdings" pitchFamily="2" charset="2"/>
              <a:buChar char="§"/>
            </a:pPr>
            <a:r>
              <a:rPr lang="en-US"/>
              <a:t>Abstract Data Types </a:t>
            </a:r>
          </a:p>
          <a:p>
            <a:pPr lvl="1">
              <a:lnSpc>
                <a:spcPct val="80000"/>
              </a:lnSpc>
              <a:buSzPct val="75000"/>
              <a:buFont typeface="Wingdings" pitchFamily="2" charset="2"/>
              <a:buChar char="§"/>
            </a:pPr>
            <a:r>
              <a:rPr lang="en-US" sz="2400"/>
              <a:t>Class definition, provides extension to complex attribute types</a:t>
            </a:r>
            <a:endParaRPr lang="en-US"/>
          </a:p>
          <a:p>
            <a:pPr>
              <a:lnSpc>
                <a:spcPct val="80000"/>
              </a:lnSpc>
              <a:buSzPct val="75000"/>
              <a:buFont typeface="Wingdings" pitchFamily="2" charset="2"/>
              <a:buChar char="§"/>
            </a:pPr>
            <a:r>
              <a:rPr lang="en-US"/>
              <a:t>Encapsulation</a:t>
            </a:r>
          </a:p>
          <a:p>
            <a:pPr lvl="1">
              <a:lnSpc>
                <a:spcPct val="80000"/>
              </a:lnSpc>
              <a:buSzPct val="75000"/>
              <a:buFont typeface="Wingdings" pitchFamily="2" charset="2"/>
              <a:buChar char="§"/>
            </a:pPr>
            <a:r>
              <a:rPr lang="en-US" sz="2400"/>
              <a:t>Implementation of operations and object structure hidden</a:t>
            </a:r>
          </a:p>
          <a:p>
            <a:pPr>
              <a:lnSpc>
                <a:spcPct val="80000"/>
              </a:lnSpc>
              <a:buSzPct val="75000"/>
              <a:buFont typeface="Wingdings" pitchFamily="2" charset="2"/>
              <a:buChar char="§"/>
            </a:pPr>
            <a:r>
              <a:rPr lang="en-US"/>
              <a:t>Inheritance</a:t>
            </a:r>
          </a:p>
          <a:p>
            <a:pPr lvl="1">
              <a:lnSpc>
                <a:spcPct val="80000"/>
              </a:lnSpc>
              <a:buSzPct val="75000"/>
              <a:buFont typeface="Wingdings" pitchFamily="2" charset="2"/>
              <a:buChar char="§"/>
            </a:pPr>
            <a:r>
              <a:rPr lang="en-US" sz="2400"/>
              <a:t>Sharing of data within hierarchy scope, supports code reusability</a:t>
            </a:r>
          </a:p>
          <a:p>
            <a:pPr>
              <a:lnSpc>
                <a:spcPct val="80000"/>
              </a:lnSpc>
              <a:buSzPct val="75000"/>
              <a:buFont typeface="Wingdings" pitchFamily="2" charset="2"/>
              <a:buChar char="§"/>
            </a:pPr>
            <a:r>
              <a:rPr lang="en-US"/>
              <a:t>Polymorphism</a:t>
            </a:r>
          </a:p>
          <a:p>
            <a:pPr lvl="1">
              <a:lnSpc>
                <a:spcPct val="80000"/>
              </a:lnSpc>
              <a:buSzPct val="75000"/>
              <a:buFontTx/>
              <a:buChar char="•"/>
            </a:pPr>
            <a:r>
              <a:rPr lang="en-US" sz="2400"/>
              <a:t>Operator overloading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t>What is Object Oriented Database? (OODB)</a:t>
            </a:r>
          </a:p>
        </p:txBody>
      </p:sp>
      <p:sp>
        <p:nvSpPr>
          <p:cNvPr id="8195" name="Rectangle 3"/>
          <p:cNvSpPr>
            <a:spLocks noGrp="1" noChangeArrowheads="1"/>
          </p:cNvSpPr>
          <p:nvPr>
            <p:ph type="body" idx="1"/>
          </p:nvPr>
        </p:nvSpPr>
        <p:spPr>
          <a:xfrm>
            <a:off x="838200" y="2057400"/>
            <a:ext cx="7772400" cy="4114800"/>
          </a:xfrm>
        </p:spPr>
        <p:txBody>
          <a:bodyPr/>
          <a:lstStyle/>
          <a:p>
            <a:r>
              <a:rPr lang="en-US"/>
              <a:t>A database system that incorporates all the important object-oriented concepts</a:t>
            </a:r>
          </a:p>
          <a:p>
            <a:r>
              <a:rPr lang="en-US"/>
              <a:t>Some additional features</a:t>
            </a:r>
          </a:p>
          <a:p>
            <a:pPr lvl="1"/>
            <a:r>
              <a:rPr lang="en-US"/>
              <a:t>Unique Object identifiers</a:t>
            </a:r>
          </a:p>
          <a:p>
            <a:pPr lvl="1"/>
            <a:r>
              <a:rPr lang="en-US"/>
              <a:t>Persistent object handling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solidFill>
                  <a:srgbClr val="C00000"/>
                </a:solidFill>
                <a:latin typeface="Arial Rounded MT Bold" pitchFamily="34" charset="0"/>
              </a:rPr>
              <a:t>Advantages of OODBS</a:t>
            </a:r>
          </a:p>
        </p:txBody>
      </p:sp>
      <p:sp>
        <p:nvSpPr>
          <p:cNvPr id="12291" name="Rectangle 3"/>
          <p:cNvSpPr>
            <a:spLocks noGrp="1" noChangeArrowheads="1"/>
          </p:cNvSpPr>
          <p:nvPr>
            <p:ph type="body" idx="1"/>
          </p:nvPr>
        </p:nvSpPr>
        <p:spPr/>
        <p:txBody>
          <a:bodyPr/>
          <a:lstStyle/>
          <a:p>
            <a:pPr>
              <a:lnSpc>
                <a:spcPct val="90000"/>
              </a:lnSpc>
            </a:pPr>
            <a:r>
              <a:rPr lang="en-US"/>
              <a:t>Designer can specify the structure of objects and their behavior (methods)</a:t>
            </a:r>
          </a:p>
          <a:p>
            <a:pPr>
              <a:lnSpc>
                <a:spcPct val="90000"/>
              </a:lnSpc>
            </a:pPr>
            <a:r>
              <a:rPr lang="en-US"/>
              <a:t>Better interaction with object-oriented languages such as Java and C++</a:t>
            </a:r>
          </a:p>
          <a:p>
            <a:pPr>
              <a:lnSpc>
                <a:spcPct val="90000"/>
              </a:lnSpc>
            </a:pPr>
            <a:r>
              <a:rPr lang="en-US"/>
              <a:t>Definition of complex and user-defined types</a:t>
            </a:r>
          </a:p>
          <a:p>
            <a:pPr>
              <a:lnSpc>
                <a:spcPct val="90000"/>
              </a:lnSpc>
            </a:pPr>
            <a:r>
              <a:rPr lang="en-US"/>
              <a:t>Encapsulation of operations and user-defined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solidFill>
                  <a:srgbClr val="C00000"/>
                </a:solidFill>
                <a:latin typeface="Arial Rounded MT Bold" pitchFamily="34" charset="0"/>
              </a:rPr>
              <a:t>Object Query Language (OQL)</a:t>
            </a:r>
          </a:p>
        </p:txBody>
      </p:sp>
      <p:sp>
        <p:nvSpPr>
          <p:cNvPr id="21507" name="Rectangle 3"/>
          <p:cNvSpPr>
            <a:spLocks noGrp="1" noChangeArrowheads="1"/>
          </p:cNvSpPr>
          <p:nvPr>
            <p:ph type="body" idx="1"/>
          </p:nvPr>
        </p:nvSpPr>
        <p:spPr>
          <a:xfrm>
            <a:off x="533400" y="2362200"/>
            <a:ext cx="7772400" cy="3200400"/>
          </a:xfrm>
        </p:spPr>
        <p:txBody>
          <a:bodyPr/>
          <a:lstStyle/>
          <a:p>
            <a:pPr>
              <a:lnSpc>
                <a:spcPct val="90000"/>
              </a:lnSpc>
            </a:pPr>
            <a:r>
              <a:rPr lang="en-US"/>
              <a:t>Declarative query language</a:t>
            </a:r>
          </a:p>
          <a:p>
            <a:pPr lvl="1">
              <a:lnSpc>
                <a:spcPct val="90000"/>
              </a:lnSpc>
            </a:pPr>
            <a:r>
              <a:rPr lang="en-US"/>
              <a:t>Not computationally complete</a:t>
            </a:r>
          </a:p>
          <a:p>
            <a:pPr>
              <a:lnSpc>
                <a:spcPct val="90000"/>
              </a:lnSpc>
            </a:pPr>
            <a:r>
              <a:rPr lang="en-US"/>
              <a:t>Syntax based on SQL (select, from, where)</a:t>
            </a:r>
          </a:p>
          <a:p>
            <a:pPr>
              <a:lnSpc>
                <a:spcPct val="90000"/>
              </a:lnSpc>
            </a:pPr>
            <a:r>
              <a:rPr lang="en-US"/>
              <a:t>Additional flexibility (queries with user defined operators and types)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Example of OQL query</a:t>
            </a:r>
          </a:p>
        </p:txBody>
      </p:sp>
      <p:sp>
        <p:nvSpPr>
          <p:cNvPr id="24579" name="Rectangle 3"/>
          <p:cNvSpPr>
            <a:spLocks noGrp="1" noChangeArrowheads="1"/>
          </p:cNvSpPr>
          <p:nvPr>
            <p:ph type="body" idx="1"/>
          </p:nvPr>
        </p:nvSpPr>
        <p:spPr>
          <a:xfrm>
            <a:off x="609600" y="1981200"/>
            <a:ext cx="8382000" cy="4495800"/>
          </a:xfrm>
        </p:spPr>
        <p:txBody>
          <a:bodyPr/>
          <a:lstStyle/>
          <a:p>
            <a:pPr>
              <a:buClr>
                <a:schemeClr val="tx1"/>
              </a:buClr>
              <a:buFontTx/>
              <a:buNone/>
            </a:pPr>
            <a:r>
              <a:rPr lang="en-US"/>
              <a:t>The following is a sample query </a:t>
            </a:r>
          </a:p>
          <a:p>
            <a:pPr>
              <a:buClr>
                <a:schemeClr val="tx1"/>
              </a:buClr>
              <a:buFontTx/>
              <a:buNone/>
            </a:pPr>
            <a:r>
              <a:rPr lang="en-US"/>
              <a:t>	“what are the names of the black product?” </a:t>
            </a:r>
          </a:p>
          <a:p>
            <a:pPr>
              <a:buClr>
                <a:schemeClr val="tx1"/>
              </a:buClr>
              <a:buFont typeface="Symbol" pitchFamily="18" charset="2"/>
              <a:buNone/>
            </a:pPr>
            <a:endParaRPr lang="en-US" b="1"/>
          </a:p>
          <a:p>
            <a:pPr>
              <a:buClr>
                <a:schemeClr val="tx1"/>
              </a:buClr>
              <a:buFont typeface="Symbol" pitchFamily="18" charset="2"/>
              <a:buNone/>
            </a:pPr>
            <a:r>
              <a:rPr lang="en-US" b="1"/>
              <a:t>Select distinct</a:t>
            </a:r>
            <a:r>
              <a:rPr lang="en-US"/>
              <a:t> p.name</a:t>
            </a:r>
          </a:p>
          <a:p>
            <a:pPr>
              <a:buClr>
                <a:schemeClr val="tx1"/>
              </a:buClr>
              <a:buFont typeface="Symbol" pitchFamily="18" charset="2"/>
              <a:buNone/>
            </a:pPr>
            <a:r>
              <a:rPr lang="en-US" b="1"/>
              <a:t>From </a:t>
            </a:r>
            <a:r>
              <a:rPr lang="en-US"/>
              <a:t>products p</a:t>
            </a:r>
          </a:p>
          <a:p>
            <a:pPr>
              <a:buClr>
                <a:schemeClr val="tx1"/>
              </a:buClr>
              <a:buFont typeface="Symbol" pitchFamily="18" charset="2"/>
              <a:buNone/>
            </a:pPr>
            <a:r>
              <a:rPr lang="en-US" b="1"/>
              <a:t>Where </a:t>
            </a:r>
            <a:r>
              <a:rPr lang="en-US"/>
              <a:t>p.color = “black”</a:t>
            </a:r>
          </a:p>
          <a:p>
            <a:pPr lvl="1">
              <a:buClr>
                <a:schemeClr val="tx1"/>
              </a:buClr>
              <a:buFont typeface="Symbol" pitchFamily="18" charset="2"/>
              <a:buChar char="Þ"/>
            </a:pPr>
            <a:r>
              <a:rPr lang="en-US"/>
              <a:t>Valid in both SQL and OQL, but results are different.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Result of the query (SQL)</a:t>
            </a:r>
          </a:p>
        </p:txBody>
      </p:sp>
      <p:graphicFrame>
        <p:nvGraphicFramePr>
          <p:cNvPr id="25603" name="Group 3"/>
          <p:cNvGraphicFramePr>
            <a:graphicFrameLocks noGrp="1"/>
          </p:cNvGraphicFramePr>
          <p:nvPr>
            <p:ph idx="1"/>
          </p:nvPr>
        </p:nvGraphicFramePr>
        <p:xfrm>
          <a:off x="1066800" y="2743200"/>
          <a:ext cx="7772400" cy="1584960"/>
        </p:xfrm>
        <a:graphic>
          <a:graphicData uri="http://schemas.openxmlformats.org/drawingml/2006/table">
            <a:tbl>
              <a:tblPr/>
              <a:tblGrid>
                <a:gridCol w="2286000"/>
                <a:gridCol w="2895600"/>
                <a:gridCol w="2590800"/>
              </a:tblGrid>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Product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Color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Ford Mustang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Toyota Celica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Mercedes SLK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ext Box 25"/>
          <p:cNvSpPr txBox="1">
            <a:spLocks noChangeArrowheads="1"/>
          </p:cNvSpPr>
          <p:nvPr/>
        </p:nvSpPr>
        <p:spPr bwMode="auto">
          <a:xfrm>
            <a:off x="3733800" y="4572000"/>
            <a:ext cx="4724400" cy="191770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 The statement queries a relational database. </a:t>
            </a:r>
          </a:p>
          <a:p>
            <a:pPr>
              <a:spcBef>
                <a:spcPct val="50000"/>
              </a:spcBef>
            </a:pPr>
            <a:r>
              <a:rPr lang="en-US">
                <a:latin typeface="Times New Roman" pitchFamily="18" charset="0"/>
              </a:rPr>
              <a:t>=&gt; Returns a table with rows.</a:t>
            </a:r>
          </a:p>
          <a:p>
            <a:pPr>
              <a:spcBef>
                <a:spcPct val="50000"/>
              </a:spcBef>
              <a:buFontTx/>
              <a:buChar char="-"/>
            </a:pPr>
            <a:endParaRPr lang="en-US">
              <a:latin typeface="Times New Roman" pitchFamily="18" charset="0"/>
            </a:endParaRPr>
          </a:p>
        </p:txBody>
      </p:sp>
      <p:graphicFrame>
        <p:nvGraphicFramePr>
          <p:cNvPr id="25636" name="Group 36"/>
          <p:cNvGraphicFramePr>
            <a:graphicFrameLocks noGrp="1"/>
          </p:cNvGraphicFramePr>
          <p:nvPr/>
        </p:nvGraphicFramePr>
        <p:xfrm>
          <a:off x="685800" y="4953000"/>
          <a:ext cx="2286000" cy="1429512"/>
        </p:xfrm>
        <a:graphic>
          <a:graphicData uri="http://schemas.openxmlformats.org/drawingml/2006/table">
            <a:tbl>
              <a:tblPr/>
              <a:tblGrid>
                <a:gridCol w="2286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Ford Mustang</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Mercedes SLK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4" name="Rectangle 34"/>
          <p:cNvSpPr>
            <a:spLocks noChangeArrowheads="1"/>
          </p:cNvSpPr>
          <p:nvPr/>
        </p:nvSpPr>
        <p:spPr bwMode="auto">
          <a:xfrm>
            <a:off x="685800" y="4419600"/>
            <a:ext cx="1752600" cy="381000"/>
          </a:xfrm>
          <a:prstGeom prst="rect">
            <a:avLst/>
          </a:prstGeom>
          <a:noFill/>
          <a:ln w="9525">
            <a:noFill/>
            <a:miter lim="800000"/>
            <a:headEnd/>
            <a:tailEnd/>
          </a:ln>
          <a:effectLst/>
        </p:spPr>
        <p:txBody>
          <a:bodyPr anchor="ctr"/>
          <a:lstStyle/>
          <a:p>
            <a:r>
              <a:rPr lang="en-US"/>
              <a:t>Result</a:t>
            </a:r>
          </a:p>
        </p:txBody>
      </p:sp>
      <p:sp>
        <p:nvSpPr>
          <p:cNvPr id="25635" name="Text Box 35"/>
          <p:cNvSpPr txBox="1">
            <a:spLocks noChangeArrowheads="1"/>
          </p:cNvSpPr>
          <p:nvPr/>
        </p:nvSpPr>
        <p:spPr bwMode="auto">
          <a:xfrm>
            <a:off x="762000" y="2057400"/>
            <a:ext cx="3200400" cy="45720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Original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Result of the query (OQL)</a:t>
            </a:r>
          </a:p>
        </p:txBody>
      </p:sp>
      <p:graphicFrame>
        <p:nvGraphicFramePr>
          <p:cNvPr id="41010" name="Group 50"/>
          <p:cNvGraphicFramePr>
            <a:graphicFrameLocks noGrp="1"/>
          </p:cNvGraphicFramePr>
          <p:nvPr>
            <p:ph sz="half" idx="1"/>
          </p:nvPr>
        </p:nvGraphicFramePr>
        <p:xfrm>
          <a:off x="838200" y="2590800"/>
          <a:ext cx="7391400" cy="1584960"/>
        </p:xfrm>
        <a:graphic>
          <a:graphicData uri="http://schemas.openxmlformats.org/drawingml/2006/table">
            <a:tbl>
              <a:tblPr/>
              <a:tblGrid>
                <a:gridCol w="2174875"/>
                <a:gridCol w="2752725"/>
                <a:gridCol w="2463800"/>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Product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Color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Ford Mustang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Toyota Celica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Mercedes SLK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85" name="Text Box 25"/>
          <p:cNvSpPr txBox="1">
            <a:spLocks noChangeArrowheads="1"/>
          </p:cNvSpPr>
          <p:nvPr/>
        </p:nvSpPr>
        <p:spPr bwMode="auto">
          <a:xfrm>
            <a:off x="5486400" y="4419600"/>
            <a:ext cx="2971800" cy="264795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 The statement queries a object-oriented database</a:t>
            </a:r>
          </a:p>
          <a:p>
            <a:pPr>
              <a:spcBef>
                <a:spcPct val="50000"/>
              </a:spcBef>
            </a:pPr>
            <a:r>
              <a:rPr lang="en-US">
                <a:latin typeface="Times New Roman" pitchFamily="18" charset="0"/>
              </a:rPr>
              <a:t>=&gt; Returns a collection of objects.</a:t>
            </a:r>
          </a:p>
          <a:p>
            <a:pPr>
              <a:spcBef>
                <a:spcPct val="50000"/>
              </a:spcBef>
              <a:buFontTx/>
              <a:buChar char="-"/>
            </a:pPr>
            <a:endParaRPr lang="en-US">
              <a:latin typeface="Times New Roman" pitchFamily="18" charset="0"/>
            </a:endParaRPr>
          </a:p>
        </p:txBody>
      </p:sp>
      <p:graphicFrame>
        <p:nvGraphicFramePr>
          <p:cNvPr id="40986" name="Group 26"/>
          <p:cNvGraphicFramePr>
            <a:graphicFrameLocks noGrp="1"/>
          </p:cNvGraphicFramePr>
          <p:nvPr/>
        </p:nvGraphicFramePr>
        <p:xfrm>
          <a:off x="533400" y="4953000"/>
          <a:ext cx="2286000" cy="1066800"/>
        </p:xfrm>
        <a:graphic>
          <a:graphicData uri="http://schemas.openxmlformats.org/drawingml/2006/table">
            <a:tbl>
              <a:tblPr/>
              <a:tblGrid>
                <a:gridCol w="2286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String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Ford Mustang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4" name="Rectangle 34"/>
          <p:cNvSpPr>
            <a:spLocks noChangeArrowheads="1"/>
          </p:cNvSpPr>
          <p:nvPr/>
        </p:nvSpPr>
        <p:spPr bwMode="auto">
          <a:xfrm>
            <a:off x="685800" y="4419600"/>
            <a:ext cx="1752600" cy="381000"/>
          </a:xfrm>
          <a:prstGeom prst="rect">
            <a:avLst/>
          </a:prstGeom>
          <a:noFill/>
          <a:ln w="9525">
            <a:noFill/>
            <a:miter lim="800000"/>
            <a:headEnd/>
            <a:tailEnd/>
          </a:ln>
          <a:effectLst/>
        </p:spPr>
        <p:txBody>
          <a:bodyPr anchor="ctr"/>
          <a:lstStyle/>
          <a:p>
            <a:r>
              <a:rPr lang="en-US"/>
              <a:t>Result</a:t>
            </a:r>
          </a:p>
        </p:txBody>
      </p:sp>
      <p:sp>
        <p:nvSpPr>
          <p:cNvPr id="40995" name="Text Box 35"/>
          <p:cNvSpPr txBox="1">
            <a:spLocks noChangeArrowheads="1"/>
          </p:cNvSpPr>
          <p:nvPr/>
        </p:nvSpPr>
        <p:spPr bwMode="auto">
          <a:xfrm>
            <a:off x="762000" y="2057400"/>
            <a:ext cx="3200400" cy="45720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Original table</a:t>
            </a:r>
          </a:p>
        </p:txBody>
      </p:sp>
      <p:graphicFrame>
        <p:nvGraphicFramePr>
          <p:cNvPr id="41011" name="Group 51"/>
          <p:cNvGraphicFramePr>
            <a:graphicFrameLocks noGrp="1"/>
          </p:cNvGraphicFramePr>
          <p:nvPr>
            <p:ph sz="half" idx="2"/>
          </p:nvPr>
        </p:nvGraphicFramePr>
        <p:xfrm>
          <a:off x="2971800" y="4953000"/>
          <a:ext cx="2286000" cy="1066800"/>
        </p:xfrm>
        <a:graphic>
          <a:graphicData uri="http://schemas.openxmlformats.org/drawingml/2006/table">
            <a:tbl>
              <a:tblPr/>
              <a:tblGrid>
                <a:gridCol w="2286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String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Mercedes SLK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12" name="Rectangle 52"/>
          <p:cNvSpPr>
            <a:spLocks noChangeArrowheads="1"/>
          </p:cNvSpPr>
          <p:nvPr/>
        </p:nvSpPr>
        <p:spPr bwMode="auto">
          <a:xfrm>
            <a:off x="457200" y="4876800"/>
            <a:ext cx="4876800" cy="1219200"/>
          </a:xfrm>
          <a:prstGeom prst="rect">
            <a:avLst/>
          </a:prstGeom>
          <a:noFill/>
          <a:ln w="254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455</Words>
  <Application>Microsoft Office PowerPoint</Application>
  <PresentationFormat>On-screen Show (4:3)</PresentationFormat>
  <Paragraphs>105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Object Oriented Database</vt:lpstr>
      <vt:lpstr>Definition of an object</vt:lpstr>
      <vt:lpstr>Object-Oriented Concepts</vt:lpstr>
      <vt:lpstr>What is Object Oriented Database? (OODB)</vt:lpstr>
      <vt:lpstr>Advantages of OODBS</vt:lpstr>
      <vt:lpstr>Object Query Language (OQL)</vt:lpstr>
      <vt:lpstr>Example of OQL query</vt:lpstr>
      <vt:lpstr>Result of the query (SQL)</vt:lpstr>
      <vt:lpstr>Result of the query (OQL)</vt:lpstr>
      <vt:lpstr>Comparison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Database</dc:title>
  <dc:creator>Farhan</dc:creator>
  <cp:lastModifiedBy>Farhan</cp:lastModifiedBy>
  <cp:revision>2</cp:revision>
  <dcterms:created xsi:type="dcterms:W3CDTF">2017-09-12T21:09:08Z</dcterms:created>
  <dcterms:modified xsi:type="dcterms:W3CDTF">2017-09-12T21:17:03Z</dcterms:modified>
</cp:coreProperties>
</file>