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08CCF-B2EE-474B-B3F7-7505D365C869}" type="datetimeFigureOut">
              <a:rPr lang="en-US" smtClean="0"/>
              <a:pPr/>
              <a:t>13-Sep-17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C912C-777F-4A64-9502-FAA1AF2B1C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5842CF-5C27-4E96-B921-104172C9A80E}" type="slidenum">
              <a:rPr lang="en-CA" altLang="en-US"/>
              <a:pPr/>
              <a:t>4</a:t>
            </a:fld>
            <a:endParaRPr lang="en-CA" altLang="en-US"/>
          </a:p>
        </p:txBody>
      </p:sp>
      <p:sp>
        <p:nvSpPr>
          <p:cNvPr id="143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B91919-AB5B-4E6C-A5CC-C85FE68C931D}" type="slidenum">
              <a:rPr lang="en-CA" altLang="en-US"/>
              <a:pPr/>
              <a:t>13</a:t>
            </a:fld>
            <a:endParaRPr lang="en-CA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F05B41-C363-44F3-B4BB-FFB12B9A30DD}" type="slidenum">
              <a:rPr lang="en-CA" altLang="en-US"/>
              <a:pPr/>
              <a:t>14</a:t>
            </a:fld>
            <a:endParaRPr lang="en-CA" altLang="en-US"/>
          </a:p>
        </p:txBody>
      </p:sp>
      <p:sp>
        <p:nvSpPr>
          <p:cNvPr id="348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033D84-41B7-415D-BE23-5554BA0072A2}" type="slidenum">
              <a:rPr lang="en-CA" altLang="en-US"/>
              <a:pPr/>
              <a:t>15</a:t>
            </a:fld>
            <a:endParaRPr lang="en-CA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B50909-C4BA-46A9-8FEB-CC2E2576036D}" type="slidenum">
              <a:rPr lang="en-CA" altLang="en-US"/>
              <a:pPr/>
              <a:t>16</a:t>
            </a:fld>
            <a:endParaRPr lang="en-CA" altLang="en-US"/>
          </a:p>
        </p:txBody>
      </p:sp>
      <p:sp>
        <p:nvSpPr>
          <p:cNvPr id="389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496A4-6FE3-4F26-8865-BD66374351B8}" type="slidenum">
              <a:rPr lang="en-CA" altLang="en-US"/>
              <a:pPr/>
              <a:t>17</a:t>
            </a:fld>
            <a:endParaRPr lang="en-CA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B367EA-CC62-443A-A741-131AAC5B6290}" type="slidenum">
              <a:rPr lang="en-CA" altLang="en-US"/>
              <a:pPr/>
              <a:t>18</a:t>
            </a:fld>
            <a:endParaRPr lang="en-CA" altLang="en-US"/>
          </a:p>
        </p:txBody>
      </p:sp>
      <p:sp>
        <p:nvSpPr>
          <p:cNvPr id="430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AFCFBA-BD19-42BE-9045-8C00755B9B0F}" type="slidenum">
              <a:rPr lang="en-CA" altLang="en-US"/>
              <a:pPr/>
              <a:t>19</a:t>
            </a:fld>
            <a:endParaRPr lang="en-CA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0D8FDF-138F-4C91-AB38-B8162FD13729}" type="slidenum">
              <a:rPr lang="en-CA" altLang="en-US"/>
              <a:pPr/>
              <a:t>21</a:t>
            </a:fld>
            <a:endParaRPr lang="en-CA" altLang="en-US"/>
          </a:p>
        </p:txBody>
      </p:sp>
      <p:sp>
        <p:nvSpPr>
          <p:cNvPr id="481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A6BEA2-732C-49FD-A4E4-D01748670351}" type="slidenum">
              <a:rPr lang="en-CA" altLang="en-US"/>
              <a:pPr/>
              <a:t>22</a:t>
            </a:fld>
            <a:endParaRPr lang="en-CA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0B3420-3E9E-48D1-A88D-D8AF253193C6}" type="slidenum">
              <a:rPr lang="en-CA" altLang="en-US"/>
              <a:pPr/>
              <a:t>23</a:t>
            </a:fld>
            <a:endParaRPr lang="en-CA" altLang="en-US"/>
          </a:p>
        </p:txBody>
      </p:sp>
      <p:sp>
        <p:nvSpPr>
          <p:cNvPr id="522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54E44F-858F-4527-B8E9-3CF26CC09B67}" type="slidenum">
              <a:rPr lang="en-CA" altLang="en-US"/>
              <a:pPr/>
              <a:t>5</a:t>
            </a:fld>
            <a:endParaRPr lang="en-CA" altLang="en-US"/>
          </a:p>
        </p:txBody>
      </p:sp>
      <p:sp>
        <p:nvSpPr>
          <p:cNvPr id="163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4CAA11-3E8F-49F2-AE2B-2C4EBBA4EEE8}" type="slidenum">
              <a:rPr lang="en-CA" altLang="en-US"/>
              <a:pPr/>
              <a:t>24</a:t>
            </a:fld>
            <a:endParaRPr lang="en-CA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56ABFA-657C-4B40-9DFF-727680BA08A2}" type="slidenum">
              <a:rPr lang="en-CA" altLang="en-US"/>
              <a:pPr/>
              <a:t>25</a:t>
            </a:fld>
            <a:endParaRPr lang="en-CA" altLang="en-US"/>
          </a:p>
        </p:txBody>
      </p:sp>
      <p:sp>
        <p:nvSpPr>
          <p:cNvPr id="563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C8F13B-16B2-4202-85E6-8381DD2891BE}" type="slidenum">
              <a:rPr lang="en-CA" altLang="en-US"/>
              <a:pPr/>
              <a:t>26</a:t>
            </a:fld>
            <a:endParaRPr lang="en-CA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063C35-2208-4EEF-94B7-37F1BDD277E8}" type="slidenum">
              <a:rPr lang="en-CA" altLang="en-US"/>
              <a:pPr/>
              <a:t>27</a:t>
            </a:fld>
            <a:endParaRPr lang="en-CA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233CE-4B09-4A06-98E7-0F09DCB142AF}" type="slidenum">
              <a:rPr lang="en-CA" altLang="en-US"/>
              <a:pPr/>
              <a:t>30</a:t>
            </a:fld>
            <a:endParaRPr lang="en-CA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7FED2E-B35D-4883-B4E0-173C74F50371}" type="slidenum">
              <a:rPr lang="en-CA" altLang="en-US"/>
              <a:pPr/>
              <a:t>31</a:t>
            </a:fld>
            <a:endParaRPr lang="en-CA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6C6356-93AE-4794-A660-8952656EBE73}" type="slidenum">
              <a:rPr lang="en-CA" altLang="en-US"/>
              <a:pPr/>
              <a:t>32</a:t>
            </a:fld>
            <a:endParaRPr lang="en-CA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B8EDE8-A57D-413C-A92F-B0ECCA443D9C}" type="slidenum">
              <a:rPr lang="en-CA" altLang="en-US"/>
              <a:pPr/>
              <a:t>33</a:t>
            </a:fld>
            <a:endParaRPr lang="en-CA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7F6CB1-BEEC-4BEF-B3A7-7BFF3B08A765}" type="slidenum">
              <a:rPr lang="en-CA" altLang="en-US"/>
              <a:pPr/>
              <a:t>34</a:t>
            </a:fld>
            <a:endParaRPr lang="en-CA" alt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F79D8A-AAB4-41EE-8548-D7659A5A6D56}" type="slidenum">
              <a:rPr lang="en-CA" altLang="en-US"/>
              <a:pPr/>
              <a:t>35</a:t>
            </a:fld>
            <a:endParaRPr lang="en-CA" alt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F658BE-DDDE-4088-B4DB-FD995F591AF2}" type="slidenum">
              <a:rPr lang="en-CA" altLang="en-US"/>
              <a:pPr/>
              <a:t>6</a:t>
            </a:fld>
            <a:endParaRPr lang="en-CA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96503A-512A-4813-B22E-3E0FB4EFAC21}" type="slidenum">
              <a:rPr lang="en-CA" altLang="en-US"/>
              <a:pPr/>
              <a:t>36</a:t>
            </a:fld>
            <a:endParaRPr lang="en-CA" alt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8993AA-B7FD-4F53-9B51-D784190E470D}" type="slidenum">
              <a:rPr lang="en-CA" altLang="en-US"/>
              <a:pPr/>
              <a:t>37</a:t>
            </a:fld>
            <a:endParaRPr lang="en-CA" alt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44A248-0ED2-4662-AD78-A284A04281EC}" type="slidenum">
              <a:rPr lang="en-CA" altLang="en-US"/>
              <a:pPr/>
              <a:t>38</a:t>
            </a:fld>
            <a:endParaRPr lang="en-CA" alt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0FCE43-007F-4D5C-940D-E5C5B3869832}" type="slidenum">
              <a:rPr lang="en-CA" altLang="en-US"/>
              <a:pPr/>
              <a:t>39</a:t>
            </a:fld>
            <a:endParaRPr lang="en-CA" alt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EDFC13-471B-498C-B724-CB56FE2211B3}" type="slidenum">
              <a:rPr lang="en-CA" altLang="en-US"/>
              <a:pPr/>
              <a:t>43</a:t>
            </a:fld>
            <a:endParaRPr lang="en-CA" alt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55ABE0-26DD-4FBB-81FB-5834B7C040E2}" type="slidenum">
              <a:rPr lang="en-CA" altLang="en-US"/>
              <a:pPr/>
              <a:t>44</a:t>
            </a:fld>
            <a:endParaRPr lang="en-CA" alt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E5314A-5C79-4E72-BD5E-F3B33481BFB8}" type="slidenum">
              <a:rPr lang="en-CA" altLang="en-US"/>
              <a:pPr/>
              <a:t>7</a:t>
            </a:fld>
            <a:endParaRPr lang="en-CA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C300A8-A885-4AB1-85E6-75B08E38A501}" type="slidenum">
              <a:rPr lang="en-CA" altLang="en-US"/>
              <a:pPr/>
              <a:t>8</a:t>
            </a:fld>
            <a:endParaRPr lang="en-CA" altLang="en-US"/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528E40-3184-4590-A564-4AE41224CE37}" type="slidenum">
              <a:rPr lang="en-CA" altLang="en-US"/>
              <a:pPr/>
              <a:t>9</a:t>
            </a:fld>
            <a:endParaRPr lang="en-CA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3D7121-200B-4050-926F-B62ED2B7EE98}" type="slidenum">
              <a:rPr lang="en-CA" altLang="en-US"/>
              <a:pPr/>
              <a:t>10</a:t>
            </a:fld>
            <a:endParaRPr lang="en-CA" altLang="en-US"/>
          </a:p>
        </p:txBody>
      </p:sp>
      <p:sp>
        <p:nvSpPr>
          <p:cNvPr id="266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FCA986-AEE0-48D0-B662-1E5B8663F359}" type="slidenum">
              <a:rPr lang="en-CA" altLang="en-US"/>
              <a:pPr/>
              <a:t>11</a:t>
            </a:fld>
            <a:endParaRPr lang="en-CA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26D7B2-25F2-4B49-BCA7-7DAC905638C4}" type="slidenum">
              <a:rPr lang="en-CA" altLang="en-US"/>
              <a:pPr/>
              <a:t>12</a:t>
            </a:fld>
            <a:endParaRPr lang="en-CA" altLang="en-US"/>
          </a:p>
        </p:txBody>
      </p:sp>
      <p:sp>
        <p:nvSpPr>
          <p:cNvPr id="307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5F7C-3648-4931-B79D-4430CD14DA14}" type="datetimeFigureOut">
              <a:rPr lang="en-US" smtClean="0"/>
              <a:pPr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D48D-5224-4C36-914B-9DAB12633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5F7C-3648-4931-B79D-4430CD14DA14}" type="datetimeFigureOut">
              <a:rPr lang="en-US" smtClean="0"/>
              <a:pPr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D48D-5224-4C36-914B-9DAB12633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5F7C-3648-4931-B79D-4430CD14DA14}" type="datetimeFigureOut">
              <a:rPr lang="en-US" smtClean="0"/>
              <a:pPr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D48D-5224-4C36-914B-9DAB12633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5F7C-3648-4931-B79D-4430CD14DA14}" type="datetimeFigureOut">
              <a:rPr lang="en-US" smtClean="0"/>
              <a:pPr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D48D-5224-4C36-914B-9DAB12633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5F7C-3648-4931-B79D-4430CD14DA14}" type="datetimeFigureOut">
              <a:rPr lang="en-US" smtClean="0"/>
              <a:pPr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D48D-5224-4C36-914B-9DAB12633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5F7C-3648-4931-B79D-4430CD14DA14}" type="datetimeFigureOut">
              <a:rPr lang="en-US" smtClean="0"/>
              <a:pPr/>
              <a:t>13-Sep-17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D48D-5224-4C36-914B-9DAB12633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5F7C-3648-4931-B79D-4430CD14DA14}" type="datetimeFigureOut">
              <a:rPr lang="en-US" smtClean="0"/>
              <a:pPr/>
              <a:t>13-Sep-17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D48D-5224-4C36-914B-9DAB12633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5F7C-3648-4931-B79D-4430CD14DA14}" type="datetimeFigureOut">
              <a:rPr lang="en-US" smtClean="0"/>
              <a:pPr/>
              <a:t>13-Sep-17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D48D-5224-4C36-914B-9DAB12633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5F7C-3648-4931-B79D-4430CD14DA14}" type="datetimeFigureOut">
              <a:rPr lang="en-US" smtClean="0"/>
              <a:pPr/>
              <a:t>13-Sep-17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D48D-5224-4C36-914B-9DAB12633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5F7C-3648-4931-B79D-4430CD14DA14}" type="datetimeFigureOut">
              <a:rPr lang="en-US" smtClean="0"/>
              <a:pPr/>
              <a:t>13-Sep-17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D48D-5224-4C36-914B-9DAB12633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5F7C-3648-4931-B79D-4430CD14DA14}" type="datetimeFigureOut">
              <a:rPr lang="en-US" smtClean="0"/>
              <a:pPr/>
              <a:t>13-Sep-17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D48D-5224-4C36-914B-9DAB12633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D5F7C-3648-4931-B79D-4430CD14DA14}" type="datetimeFigureOut">
              <a:rPr lang="en-US" smtClean="0"/>
              <a:pPr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4D48D-5224-4C36-914B-9DAB12633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52400"/>
            <a:ext cx="2389916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Advance Database Management Systems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609600"/>
          </a:xfrm>
        </p:spPr>
        <p:txBody>
          <a:bodyPr/>
          <a:lstStyle/>
          <a:p>
            <a:r>
              <a:rPr lang="en-US" dirty="0" smtClean="0"/>
              <a:t>BS(CS) Aug to Dec 2017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60960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Farhan Shafiq , Ph.D. (Computer Science)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accent2"/>
                </a:solidFill>
                <a:latin typeface="Arial Rounded MT Bold" pitchFamily="34" charset="0"/>
                <a:ea typeface="ＭＳ Ｐゴシック" pitchFamily="34" charset="-128"/>
              </a:rPr>
              <a:t>Formal Definitions - Domain</a:t>
            </a:r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>
                <a:ea typeface="ＭＳ Ｐゴシック" pitchFamily="34" charset="-128"/>
              </a:rPr>
              <a:t>A </a:t>
            </a:r>
            <a:r>
              <a:rPr lang="en-US" altLang="en-US" sz="2000" b="1" smtClean="0">
                <a:ea typeface="ＭＳ Ｐゴシック" pitchFamily="34" charset="-128"/>
              </a:rPr>
              <a:t>domain</a:t>
            </a:r>
            <a:r>
              <a:rPr lang="en-US" altLang="en-US" sz="2000" smtClean="0">
                <a:ea typeface="ＭＳ Ｐゴシック" pitchFamily="34" charset="-128"/>
              </a:rPr>
              <a:t> has a logical definition: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900" smtClean="0">
                <a:ea typeface="ＭＳ Ｐゴシック" pitchFamily="34" charset="-128"/>
              </a:rPr>
              <a:t>Example: “USA_phone_numbers” are the set of 10 digit phone numbers valid in the U.S.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>
                <a:ea typeface="ＭＳ Ｐゴシック" pitchFamily="34" charset="-128"/>
              </a:rPr>
              <a:t>A domain also has a data-type or a format defined for it.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900" smtClean="0">
                <a:ea typeface="ＭＳ Ｐゴシック" pitchFamily="34" charset="-128"/>
              </a:rPr>
              <a:t>The USA_phone_numbers may have a format: (ddd)ddd-dddd where each d is a decimal digit.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ea typeface="ＭＳ Ｐゴシック" pitchFamily="34" charset="-128"/>
              </a:rPr>
              <a:t>Dates have various formats such as year, month, date formatted as yyyy-mm-dd, or as dd mm,yyyy etc.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80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>
                <a:ea typeface="ＭＳ Ｐゴシック" pitchFamily="34" charset="-128"/>
              </a:rPr>
              <a:t>The attribute name designates the role played by a domain in a relation: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ea typeface="ＭＳ Ｐゴシック" pitchFamily="34" charset="-128"/>
              </a:rPr>
              <a:t>Used to interpret the meaning of the data elements corresponding to that 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900" smtClean="0">
                <a:ea typeface="ＭＳ Ｐゴシック" pitchFamily="34" charset="-128"/>
              </a:rPr>
              <a:t>Example: The domain Date may be used to define two attributes named “Invoice-date” and “Payment-date” with different meanings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accent2"/>
                </a:solidFill>
                <a:latin typeface="Arial Rounded MT Bold" pitchFamily="34" charset="0"/>
                <a:ea typeface="ＭＳ Ｐゴシック" pitchFamily="34" charset="-128"/>
              </a:rPr>
              <a:t>Formal Definitions - State</a:t>
            </a:r>
          </a:p>
        </p:txBody>
      </p:sp>
      <p:sp>
        <p:nvSpPr>
          <p:cNvPr id="276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34" charset="-128"/>
              </a:rPr>
              <a:t>The </a:t>
            </a:r>
            <a:r>
              <a:rPr lang="en-US" altLang="en-US" b="1" smtClean="0">
                <a:ea typeface="ＭＳ Ｐゴシック" pitchFamily="34" charset="-128"/>
              </a:rPr>
              <a:t>relation state</a:t>
            </a:r>
            <a:r>
              <a:rPr lang="en-US" altLang="en-US" smtClean="0">
                <a:ea typeface="ＭＳ Ｐゴシック" pitchFamily="34" charset="-128"/>
              </a:rPr>
              <a:t> is a subset of the Cartesian product of the domains of its attributes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34" charset="-128"/>
              </a:rPr>
              <a:t>each domain contains the set of all possible values the attribute can take.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34" charset="-128"/>
              </a:rPr>
              <a:t>Example: attribute Cust-name is defined over the domain of character strings of maximum length 25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34" charset="-128"/>
              </a:rPr>
              <a:t>dom(Cust-name) is varchar(25)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34" charset="-128"/>
              </a:rPr>
              <a:t>The role these strings play in the CUSTOMER relation is that of the </a:t>
            </a:r>
            <a:r>
              <a:rPr lang="en-US" altLang="en-US" i="1" smtClean="0">
                <a:ea typeface="ＭＳ Ｐゴシック" pitchFamily="34" charset="-128"/>
              </a:rPr>
              <a:t>name of a customer</a:t>
            </a:r>
            <a:r>
              <a:rPr lang="en-US" altLang="en-US" smtClean="0">
                <a:ea typeface="ＭＳ Ｐゴシック" pitchFamily="34" charset="-128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accent2"/>
                </a:solidFill>
                <a:latin typeface="Arial Rounded MT Bold" pitchFamily="34" charset="0"/>
                <a:ea typeface="ＭＳ Ｐゴシック" pitchFamily="34" charset="-128"/>
              </a:rPr>
              <a:t>Formal Definitions - Summary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Formally,</a:t>
            </a:r>
          </a:p>
          <a:p>
            <a:pPr lvl="1" eaLnBrk="1" hangingPunct="1"/>
            <a:r>
              <a:rPr lang="en-US" altLang="en-US" sz="2200" smtClean="0">
                <a:ea typeface="ＭＳ Ｐゴシック" pitchFamily="34" charset="-128"/>
              </a:rPr>
              <a:t>Given R(A1, A2, .........., An)</a:t>
            </a:r>
          </a:p>
          <a:p>
            <a:pPr lvl="1" eaLnBrk="1" hangingPunct="1"/>
            <a:r>
              <a:rPr lang="en-US" altLang="en-US" sz="2200" smtClean="0">
                <a:ea typeface="ＭＳ Ｐゴシック" pitchFamily="34" charset="-128"/>
              </a:rPr>
              <a:t> 	r(R) </a:t>
            </a:r>
            <a:r>
              <a:rPr lang="en-US" altLang="en-US" sz="2200" smtClean="0">
                <a:ea typeface="ＭＳ Ｐゴシック" pitchFamily="34" charset="-128"/>
                <a:sym typeface="Symbol" pitchFamily="18" charset="2"/>
              </a:rPr>
              <a:t></a:t>
            </a:r>
            <a:r>
              <a:rPr lang="en-US" altLang="en-US" sz="2200" smtClean="0">
                <a:ea typeface="ＭＳ Ｐゴシック" pitchFamily="34" charset="-128"/>
              </a:rPr>
              <a:t> dom (A1) X dom (A2) X ....X dom(An)</a:t>
            </a:r>
          </a:p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R(A1, A2, …, An) is the </a:t>
            </a:r>
            <a:r>
              <a:rPr lang="en-US" altLang="en-US" sz="2400" b="1" smtClean="0">
                <a:ea typeface="ＭＳ Ｐゴシック" pitchFamily="34" charset="-128"/>
              </a:rPr>
              <a:t>schema</a:t>
            </a:r>
            <a:r>
              <a:rPr lang="en-US" altLang="en-US" sz="2400" smtClean="0">
                <a:ea typeface="ＭＳ Ｐゴシック" pitchFamily="34" charset="-128"/>
              </a:rPr>
              <a:t> of the relation</a:t>
            </a:r>
          </a:p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R is the </a:t>
            </a:r>
            <a:r>
              <a:rPr lang="en-US" altLang="en-US" sz="2400" b="1" smtClean="0">
                <a:ea typeface="ＭＳ Ｐゴシック" pitchFamily="34" charset="-128"/>
              </a:rPr>
              <a:t>name</a:t>
            </a:r>
            <a:r>
              <a:rPr lang="en-US" altLang="en-US" sz="2400" smtClean="0">
                <a:ea typeface="ＭＳ Ｐゴシック" pitchFamily="34" charset="-128"/>
              </a:rPr>
              <a:t> of the relation</a:t>
            </a:r>
          </a:p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A1, A2, …, An are the </a:t>
            </a:r>
            <a:r>
              <a:rPr lang="en-US" altLang="en-US" sz="2400" b="1" smtClean="0">
                <a:ea typeface="ＭＳ Ｐゴシック" pitchFamily="34" charset="-128"/>
              </a:rPr>
              <a:t>attributes</a:t>
            </a:r>
            <a:r>
              <a:rPr lang="en-US" altLang="en-US" sz="2400" smtClean="0">
                <a:ea typeface="ＭＳ Ｐゴシック" pitchFamily="34" charset="-128"/>
              </a:rPr>
              <a:t> of the relation</a:t>
            </a:r>
          </a:p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r(R):  a specific </a:t>
            </a:r>
            <a:r>
              <a:rPr lang="en-US" altLang="en-US" sz="2400" b="1" smtClean="0">
                <a:ea typeface="ＭＳ Ｐゴシック" pitchFamily="34" charset="-128"/>
              </a:rPr>
              <a:t>state</a:t>
            </a:r>
            <a:r>
              <a:rPr lang="en-US" altLang="en-US" sz="2400" smtClean="0">
                <a:ea typeface="ＭＳ Ｐゴシック" pitchFamily="34" charset="-128"/>
              </a:rPr>
              <a:t> (or "value" or “population”) of relation R – this is a </a:t>
            </a:r>
            <a:r>
              <a:rPr lang="en-US" altLang="en-US" sz="2400" i="1" smtClean="0">
                <a:ea typeface="ＭＳ Ｐゴシック" pitchFamily="34" charset="-128"/>
              </a:rPr>
              <a:t>set of tuples</a:t>
            </a:r>
            <a:r>
              <a:rPr lang="en-US" altLang="en-US" sz="2400" smtClean="0">
                <a:ea typeface="ＭＳ Ｐゴシック" pitchFamily="34" charset="-128"/>
              </a:rPr>
              <a:t> (rows)</a:t>
            </a:r>
          </a:p>
          <a:p>
            <a:pPr lvl="1" eaLnBrk="1" hangingPunct="1"/>
            <a:r>
              <a:rPr lang="en-US" altLang="en-US" sz="2200" smtClean="0">
                <a:ea typeface="ＭＳ Ｐゴシック" pitchFamily="34" charset="-128"/>
              </a:rPr>
              <a:t>r(R) = {t1, t2, …, tn} where each ti is an n-tuple</a:t>
            </a:r>
          </a:p>
          <a:p>
            <a:pPr lvl="1" eaLnBrk="1" hangingPunct="1"/>
            <a:r>
              <a:rPr lang="en-US" altLang="en-US" sz="2200" smtClean="0">
                <a:ea typeface="ＭＳ Ｐゴシック" pitchFamily="34" charset="-128"/>
              </a:rPr>
              <a:t>ti = &lt;v1, v2, …, vn&gt; where each vj </a:t>
            </a:r>
            <a:r>
              <a:rPr lang="en-US" altLang="en-US" sz="2200" i="1" smtClean="0">
                <a:ea typeface="ＭＳ Ｐゴシック" pitchFamily="34" charset="-128"/>
              </a:rPr>
              <a:t>element-of</a:t>
            </a:r>
            <a:r>
              <a:rPr lang="en-US" altLang="en-US" sz="2200" smtClean="0">
                <a:ea typeface="ＭＳ Ｐゴシック" pitchFamily="34" charset="-128"/>
              </a:rPr>
              <a:t> dom(Aj)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accent2"/>
                </a:solidFill>
                <a:latin typeface="Arial Rounded MT Bold" pitchFamily="34" charset="0"/>
                <a:ea typeface="ＭＳ Ｐゴシック" pitchFamily="34" charset="-128"/>
              </a:rPr>
              <a:t>Formal Definitions - Example</a:t>
            </a:r>
          </a:p>
        </p:txBody>
      </p:sp>
      <p:sp>
        <p:nvSpPr>
          <p:cNvPr id="317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Let R(A1, A2) be a relation schema:</a:t>
            </a:r>
          </a:p>
          <a:p>
            <a:pPr lvl="1" eaLnBrk="1" hangingPunct="1"/>
            <a:r>
              <a:rPr lang="en-US" altLang="en-US" sz="2200" smtClean="0">
                <a:ea typeface="ＭＳ Ｐゴシック" pitchFamily="34" charset="-128"/>
              </a:rPr>
              <a:t>Let dom(A1) = {0,1}</a:t>
            </a:r>
          </a:p>
          <a:p>
            <a:pPr lvl="1" eaLnBrk="1" hangingPunct="1"/>
            <a:r>
              <a:rPr lang="en-US" altLang="en-US" sz="2200" smtClean="0">
                <a:ea typeface="ＭＳ Ｐゴシック" pitchFamily="34" charset="-128"/>
              </a:rPr>
              <a:t>Let  dom(A2) =  {a,b,c}</a:t>
            </a:r>
          </a:p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Then: dom(A1) X dom(A2) is all possible combinations: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200" smtClean="0">
                <a:ea typeface="ＭＳ Ｐゴシック" pitchFamily="34" charset="-128"/>
              </a:rPr>
              <a:t>{&lt;0,a&gt; , &lt;0,b&gt; , &lt;0,c&gt;, &lt;1,a&gt;, &lt;1,b&gt;, &lt;1,c&gt; } 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2200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The relation state r(R) </a:t>
            </a:r>
            <a:r>
              <a:rPr lang="en-US" altLang="en-US" sz="2400" smtClean="0">
                <a:ea typeface="ＭＳ Ｐゴシック" pitchFamily="34" charset="-128"/>
                <a:sym typeface="Symbol" pitchFamily="18" charset="2"/>
              </a:rPr>
              <a:t></a:t>
            </a:r>
            <a:r>
              <a:rPr lang="en-US" altLang="en-US" sz="2400" smtClean="0">
                <a:ea typeface="ＭＳ Ｐゴシック" pitchFamily="34" charset="-128"/>
              </a:rPr>
              <a:t> dom(A1) X dom(A2)</a:t>
            </a:r>
          </a:p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For example: r(R) could be {&lt;0,a&gt; , &lt;0,b&gt; , &lt;1,c&gt; }</a:t>
            </a:r>
          </a:p>
          <a:p>
            <a:pPr lvl="1" eaLnBrk="1" hangingPunct="1"/>
            <a:r>
              <a:rPr lang="en-US" altLang="en-US" sz="2200" smtClean="0">
                <a:ea typeface="ＭＳ Ｐゴシック" pitchFamily="34" charset="-128"/>
              </a:rPr>
              <a:t>this is one possible state (or “population” or “extension”) r of the relation R, defined over A1 and A2.</a:t>
            </a:r>
          </a:p>
          <a:p>
            <a:pPr lvl="1" eaLnBrk="1" hangingPunct="1"/>
            <a:r>
              <a:rPr lang="en-US" altLang="en-US" sz="2200" smtClean="0">
                <a:ea typeface="ＭＳ Ｐゴシック" pitchFamily="34" charset="-128"/>
              </a:rPr>
              <a:t>It has three 2-tuples: &lt;0,a&gt; , &lt;0,b&gt; , &lt;1,c&gt;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accent2"/>
                </a:solidFill>
                <a:latin typeface="Arial Rounded MT Bold" pitchFamily="34" charset="0"/>
                <a:ea typeface="ＭＳ Ｐゴシック" pitchFamily="34" charset="-128"/>
              </a:rPr>
              <a:t>Definition</a:t>
            </a:r>
            <a:r>
              <a:rPr lang="en-US" altLang="en-US" dirty="0" smtClean="0">
                <a:ea typeface="ＭＳ Ｐゴシック" pitchFamily="34" charset="-128"/>
              </a:rPr>
              <a:t> </a:t>
            </a:r>
            <a:r>
              <a:rPr lang="en-US" altLang="en-US" dirty="0" smtClean="0">
                <a:solidFill>
                  <a:schemeClr val="accent2"/>
                </a:solidFill>
                <a:latin typeface="Arial Rounded MT Bold" pitchFamily="34" charset="0"/>
                <a:ea typeface="ＭＳ Ｐゴシック" pitchFamily="34" charset="-128"/>
              </a:rPr>
              <a:t>Summary</a:t>
            </a:r>
          </a:p>
        </p:txBody>
      </p:sp>
      <p:graphicFrame>
        <p:nvGraphicFramePr>
          <p:cNvPr id="686130" name="Group 50"/>
          <p:cNvGraphicFramePr>
            <a:graphicFrameLocks noGrp="1"/>
          </p:cNvGraphicFramePr>
          <p:nvPr>
            <p:ph type="tbl" idx="4294967295"/>
          </p:nvPr>
        </p:nvGraphicFramePr>
        <p:xfrm>
          <a:off x="609600" y="1600200"/>
          <a:ext cx="8050213" cy="4822823"/>
        </p:xfrm>
        <a:graphic>
          <a:graphicData uri="http://schemas.openxmlformats.org/drawingml/2006/table">
            <a:tbl>
              <a:tblPr/>
              <a:tblGrid>
                <a:gridCol w="3438525"/>
                <a:gridCol w="1111250"/>
                <a:gridCol w="3500438"/>
              </a:tblGrid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Informal Terms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Formal Terms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Table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Relation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Column Header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Attribute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All possible Column Values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Domain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Row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Tuple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Table Definition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Schema of a Relation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Populated Table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State of the Relation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dirty="0" smtClean="0">
                <a:solidFill>
                  <a:schemeClr val="accent2"/>
                </a:solidFill>
                <a:latin typeface="Arial Rounded MT Bold" pitchFamily="34" charset="0"/>
                <a:ea typeface="ＭＳ Ｐゴシック" pitchFamily="34" charset="-128"/>
              </a:rPr>
              <a:t>Example – A relation STUDENT</a:t>
            </a: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8886825" y="61595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altLang="en-US">
              <a:latin typeface="Times New Roman" pitchFamily="18" charset="0"/>
            </a:endParaRPr>
          </a:p>
        </p:txBody>
      </p:sp>
      <p:pic>
        <p:nvPicPr>
          <p:cNvPr id="35845" name="Picture 8" descr="fig05_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219325"/>
            <a:ext cx="8589963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solidFill>
                  <a:schemeClr val="accent2"/>
                </a:solidFill>
                <a:latin typeface="Arial Rounded MT Bold" pitchFamily="34" charset="0"/>
                <a:ea typeface="ＭＳ Ｐゴシック" pitchFamily="34" charset="-128"/>
              </a:rPr>
              <a:t>Characteristics Of Relations</a:t>
            </a:r>
          </a:p>
        </p:txBody>
      </p:sp>
      <p:sp>
        <p:nvSpPr>
          <p:cNvPr id="378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ea typeface="ＭＳ Ｐゴシック" pitchFamily="34" charset="-128"/>
              </a:rPr>
              <a:t>Ordering of tuples in a relation r(R):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ea typeface="ＭＳ Ｐゴシック" pitchFamily="34" charset="-128"/>
              </a:rPr>
              <a:t>The tuples are </a:t>
            </a:r>
            <a:r>
              <a:rPr lang="en-US" altLang="en-US" sz="2400" i="1" smtClean="0">
                <a:ea typeface="ＭＳ Ｐゴシック" pitchFamily="34" charset="-128"/>
              </a:rPr>
              <a:t>not considered to be ordered</a:t>
            </a:r>
            <a:r>
              <a:rPr lang="en-US" altLang="en-US" sz="2400" smtClean="0">
                <a:ea typeface="ＭＳ Ｐゴシック" pitchFamily="34" charset="-128"/>
              </a:rPr>
              <a:t>, even though they appear to be in the tabular form.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ea typeface="ＭＳ Ｐゴシック" pitchFamily="34" charset="-128"/>
              </a:rPr>
              <a:t>Ordering of attributes in a relation schema R (and of values within each tuple):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ea typeface="ＭＳ Ｐゴシック" pitchFamily="34" charset="-128"/>
              </a:rPr>
              <a:t>We will consider the attributes in R(A1, A2, ..., An) and the values in t=&lt;v1, v2, ..., vn&gt; to be ordered 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>
                <a:ea typeface="ＭＳ Ｐゴシック" pitchFamily="34" charset="-128"/>
              </a:rPr>
              <a:t>(However, a more general alternative definition  of relation does not require this ordering. It includes both the name and the value for each of the attributes ).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>
                <a:ea typeface="ＭＳ Ｐゴシック" pitchFamily="34" charset="-128"/>
              </a:rPr>
              <a:t>Example: t= { &lt;name, “John” &gt;, &lt;SSN, 123456789&gt; }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>
                <a:ea typeface="ＭＳ Ｐゴシック" pitchFamily="34" charset="-128"/>
              </a:rPr>
              <a:t>This representation may be called as “self-describing”.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dirty="0" smtClean="0">
                <a:solidFill>
                  <a:schemeClr val="accent2"/>
                </a:solidFill>
                <a:latin typeface="Arial Rounded MT Bold" pitchFamily="34" charset="0"/>
                <a:ea typeface="ＭＳ Ｐゴシック" pitchFamily="34" charset="-128"/>
              </a:rPr>
              <a:t>Same state as previous Figure (but with different order of </a:t>
            </a:r>
            <a:r>
              <a:rPr lang="en-US" altLang="en-US" dirty="0" err="1" smtClean="0">
                <a:solidFill>
                  <a:schemeClr val="accent2"/>
                </a:solidFill>
                <a:latin typeface="Arial Rounded MT Bold" pitchFamily="34" charset="0"/>
                <a:ea typeface="ＭＳ Ｐゴシック" pitchFamily="34" charset="-128"/>
              </a:rPr>
              <a:t>tuples</a:t>
            </a:r>
            <a:r>
              <a:rPr lang="en-US" altLang="en-US" dirty="0" smtClean="0">
                <a:solidFill>
                  <a:schemeClr val="accent2"/>
                </a:solidFill>
                <a:latin typeface="Arial Rounded MT Bold" pitchFamily="34" charset="0"/>
                <a:ea typeface="ＭＳ Ｐゴシック" pitchFamily="34" charset="-128"/>
              </a:rPr>
              <a:t>)</a:t>
            </a:r>
          </a:p>
        </p:txBody>
      </p:sp>
      <p:pic>
        <p:nvPicPr>
          <p:cNvPr id="39940" name="Picture 5" descr="fig05_0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444750"/>
            <a:ext cx="8450263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Characteristics Of Relations</a:t>
            </a:r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Values in a tuple: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All values are considered atomic (indivisible).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Each value in a tuple must be from the domain of the attribute for that column</a:t>
            </a:r>
          </a:p>
          <a:p>
            <a:pPr lvl="2" eaLnBrk="1" hangingPunct="1"/>
            <a:r>
              <a:rPr lang="en-US" altLang="en-US" smtClean="0">
                <a:ea typeface="ＭＳ Ｐゴシック" pitchFamily="34" charset="-128"/>
              </a:rPr>
              <a:t>If tuple t = &lt;v1, v2, …, vn&gt; is a tuple (row) in the relation state r of R(A1, A2, …, An)</a:t>
            </a:r>
          </a:p>
          <a:p>
            <a:pPr lvl="2" eaLnBrk="1" hangingPunct="1"/>
            <a:r>
              <a:rPr lang="en-US" altLang="en-US" smtClean="0">
                <a:ea typeface="ＭＳ Ｐゴシック" pitchFamily="34" charset="-128"/>
              </a:rPr>
              <a:t>Then each </a:t>
            </a:r>
            <a:r>
              <a:rPr lang="en-US" altLang="en-US" i="1" smtClean="0">
                <a:ea typeface="ＭＳ Ｐゴシック" pitchFamily="34" charset="-128"/>
              </a:rPr>
              <a:t>vi</a:t>
            </a:r>
            <a:r>
              <a:rPr lang="en-US" altLang="en-US" smtClean="0">
                <a:ea typeface="ＭＳ Ｐゴシック" pitchFamily="34" charset="-128"/>
              </a:rPr>
              <a:t> must be a value from </a:t>
            </a:r>
            <a:r>
              <a:rPr lang="en-US" altLang="en-US" i="1" smtClean="0">
                <a:ea typeface="ＭＳ Ｐゴシック" pitchFamily="34" charset="-128"/>
              </a:rPr>
              <a:t>dom(Ai)</a:t>
            </a:r>
          </a:p>
          <a:p>
            <a:pPr lvl="2" eaLnBrk="1" hangingPunct="1"/>
            <a:endParaRPr lang="en-US" altLang="en-US" smtClean="0">
              <a:ea typeface="ＭＳ Ｐゴシック" pitchFamily="34" charset="-128"/>
            </a:endParaRP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A special </a:t>
            </a:r>
            <a:r>
              <a:rPr lang="en-US" altLang="en-US" b="1" smtClean="0">
                <a:ea typeface="ＭＳ Ｐゴシック" pitchFamily="34" charset="-128"/>
              </a:rPr>
              <a:t>null</a:t>
            </a:r>
            <a:r>
              <a:rPr lang="en-US" altLang="en-US" smtClean="0">
                <a:ea typeface="ＭＳ Ｐゴシック" pitchFamily="34" charset="-128"/>
              </a:rPr>
              <a:t> value is used to represent values that are unknown or not available or inapplicable in certain tuples.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Characteristics Of Relations</a:t>
            </a:r>
          </a:p>
        </p:txBody>
      </p:sp>
      <p:sp>
        <p:nvSpPr>
          <p:cNvPr id="4403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Notation: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We refer to </a:t>
            </a:r>
            <a:r>
              <a:rPr lang="en-US" altLang="en-US" b="1" smtClean="0">
                <a:ea typeface="ＭＳ Ｐゴシック" pitchFamily="34" charset="-128"/>
              </a:rPr>
              <a:t>component values</a:t>
            </a:r>
            <a:r>
              <a:rPr lang="en-US" altLang="en-US" smtClean="0">
                <a:ea typeface="ＭＳ Ｐゴシック" pitchFamily="34" charset="-128"/>
              </a:rPr>
              <a:t> of a tuple t by:</a:t>
            </a:r>
          </a:p>
          <a:p>
            <a:pPr lvl="2" eaLnBrk="1" hangingPunct="1"/>
            <a:r>
              <a:rPr lang="en-US" altLang="en-US" smtClean="0">
                <a:ea typeface="ＭＳ Ｐゴシック" pitchFamily="34" charset="-128"/>
              </a:rPr>
              <a:t>t[Ai] or t.Ai</a:t>
            </a:r>
          </a:p>
          <a:p>
            <a:pPr lvl="2" eaLnBrk="1" hangingPunct="1"/>
            <a:r>
              <a:rPr lang="en-US" altLang="en-US" smtClean="0">
                <a:ea typeface="ＭＳ Ｐゴシック" pitchFamily="34" charset="-128"/>
              </a:rPr>
              <a:t>This is the value vi of attribute Ai for tuple t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Similarly, t[Au, Av, ..., Aw] refers to the subtuple of t containing the values of attributes Au, Av, ..., Aw, respectively in 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667000"/>
            <a:ext cx="8229600" cy="1981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Arial Rounded MT Bold" pitchFamily="34" charset="0"/>
              </a:rPr>
              <a:t>The Relational Data Model and Relational Database Constraints</a:t>
            </a:r>
            <a:br>
              <a:rPr lang="en-US" dirty="0" smtClean="0">
                <a:solidFill>
                  <a:schemeClr val="accent2"/>
                </a:solidFill>
                <a:latin typeface="Arial Rounded MT Bold" pitchFamily="34" charset="0"/>
              </a:rPr>
            </a:br>
            <a:endParaRPr lang="en-US" dirty="0">
              <a:solidFill>
                <a:schemeClr val="accent2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CONSTRAINTS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 smtClean="0">
                <a:ea typeface="ＭＳ Ｐゴシック" pitchFamily="34" charset="-128"/>
              </a:rPr>
              <a:t>Constraints determine which values are permissible and which are not in the database.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smtClean="0">
                <a:ea typeface="ＭＳ Ｐゴシック" pitchFamily="34" charset="-128"/>
              </a:rPr>
              <a:t>They are of three main types: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smtClean="0">
                <a:ea typeface="ＭＳ Ｐゴシック" pitchFamily="34" charset="-128"/>
              </a:rPr>
              <a:t>1. </a:t>
            </a:r>
            <a:r>
              <a:rPr lang="en-US" altLang="en-US" sz="2400" b="1" smtClean="0">
                <a:ea typeface="ＭＳ Ｐゴシック" pitchFamily="34" charset="-128"/>
              </a:rPr>
              <a:t>Inherent or Implicit Constraints</a:t>
            </a:r>
            <a:r>
              <a:rPr lang="en-US" altLang="en-US" sz="2400" smtClean="0">
                <a:ea typeface="ＭＳ Ｐゴシック" pitchFamily="34" charset="-128"/>
              </a:rPr>
              <a:t>: These are based on the data model itself. (E.g., relational model does not allow a list as a value for any attribute)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smtClean="0">
                <a:ea typeface="ＭＳ Ｐゴシック" pitchFamily="34" charset="-128"/>
              </a:rPr>
              <a:t>2. </a:t>
            </a:r>
            <a:r>
              <a:rPr lang="en-US" altLang="en-US" sz="2400" b="1" smtClean="0">
                <a:ea typeface="ＭＳ Ｐゴシック" pitchFamily="34" charset="-128"/>
              </a:rPr>
              <a:t>Schema-based or Explicit Constraints</a:t>
            </a:r>
            <a:r>
              <a:rPr lang="en-US" altLang="en-US" sz="2400" smtClean="0">
                <a:ea typeface="ＭＳ Ｐゴシック" pitchFamily="34" charset="-128"/>
              </a:rPr>
              <a:t>: They are expressed in the schema by using the facilities provided by the model. (E.g., max. cardinality ratio constraint in the ER model)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smtClean="0">
                <a:ea typeface="ＭＳ Ｐゴシック" pitchFamily="34" charset="-128"/>
              </a:rPr>
              <a:t>3. </a:t>
            </a:r>
            <a:r>
              <a:rPr lang="en-US" altLang="en-US" sz="2400" b="1" smtClean="0">
                <a:ea typeface="ＭＳ Ｐゴシック" pitchFamily="34" charset="-128"/>
              </a:rPr>
              <a:t>Application based or semantic constraints</a:t>
            </a:r>
            <a:r>
              <a:rPr lang="en-US" altLang="en-US" sz="2400" smtClean="0">
                <a:ea typeface="ＭＳ Ｐゴシック" pitchFamily="34" charset="-128"/>
              </a:rPr>
              <a:t>: These are beyond the expressive power of the model and must be specified and enforced by the application programs.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Relational Integrity Constraints</a:t>
            </a:r>
          </a:p>
        </p:txBody>
      </p:sp>
      <p:sp>
        <p:nvSpPr>
          <p:cNvPr id="4710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Constraints are </a:t>
            </a:r>
            <a:r>
              <a:rPr lang="en-US" altLang="en-US" sz="2400" b="1" smtClean="0">
                <a:ea typeface="ＭＳ Ｐゴシック" pitchFamily="34" charset="-128"/>
              </a:rPr>
              <a:t>conditions</a:t>
            </a:r>
            <a:r>
              <a:rPr lang="en-US" altLang="en-US" sz="2400" smtClean="0">
                <a:ea typeface="ＭＳ Ｐゴシック" pitchFamily="34" charset="-128"/>
              </a:rPr>
              <a:t> that must hold on </a:t>
            </a:r>
            <a:r>
              <a:rPr lang="en-US" altLang="en-US" sz="2400" b="1" smtClean="0">
                <a:ea typeface="ＭＳ Ｐゴシック" pitchFamily="34" charset="-128"/>
              </a:rPr>
              <a:t>all</a:t>
            </a:r>
            <a:r>
              <a:rPr lang="en-US" altLang="en-US" sz="2400" smtClean="0">
                <a:ea typeface="ＭＳ Ｐゴシック" pitchFamily="34" charset="-128"/>
              </a:rPr>
              <a:t>  valid relation states.</a:t>
            </a:r>
          </a:p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There are three </a:t>
            </a:r>
            <a:r>
              <a:rPr lang="en-US" altLang="en-US" sz="2400" i="1" smtClean="0">
                <a:ea typeface="ＭＳ Ｐゴシック" pitchFamily="34" charset="-128"/>
              </a:rPr>
              <a:t>main types</a:t>
            </a:r>
            <a:r>
              <a:rPr lang="en-US" altLang="en-US" sz="2400" smtClean="0">
                <a:ea typeface="ＭＳ Ｐゴシック" pitchFamily="34" charset="-128"/>
              </a:rPr>
              <a:t> of (explicit schema-based) constraints that can be expressed in the relational model:</a:t>
            </a:r>
          </a:p>
          <a:p>
            <a:pPr lvl="1" eaLnBrk="1" hangingPunct="1"/>
            <a:r>
              <a:rPr lang="en-US" altLang="en-US" sz="2200" b="1" smtClean="0">
                <a:ea typeface="ＭＳ Ｐゴシック" pitchFamily="34" charset="-128"/>
              </a:rPr>
              <a:t>Key</a:t>
            </a:r>
            <a:r>
              <a:rPr lang="en-US" altLang="en-US" sz="2200" smtClean="0">
                <a:ea typeface="ＭＳ Ｐゴシック" pitchFamily="34" charset="-128"/>
              </a:rPr>
              <a:t> constraints</a:t>
            </a:r>
          </a:p>
          <a:p>
            <a:pPr lvl="1" eaLnBrk="1" hangingPunct="1"/>
            <a:r>
              <a:rPr lang="en-US" altLang="en-US" sz="2200" b="1" smtClean="0">
                <a:ea typeface="ＭＳ Ｐゴシック" pitchFamily="34" charset="-128"/>
              </a:rPr>
              <a:t>Entity</a:t>
            </a:r>
            <a:r>
              <a:rPr lang="en-US" altLang="en-US" sz="2200" smtClean="0">
                <a:ea typeface="ＭＳ Ｐゴシック" pitchFamily="34" charset="-128"/>
              </a:rPr>
              <a:t> </a:t>
            </a:r>
            <a:r>
              <a:rPr lang="en-US" altLang="en-US" sz="2200" b="1" smtClean="0">
                <a:ea typeface="ＭＳ Ｐゴシック" pitchFamily="34" charset="-128"/>
              </a:rPr>
              <a:t>integrity</a:t>
            </a:r>
            <a:r>
              <a:rPr lang="en-US" altLang="en-US" sz="2200" smtClean="0">
                <a:ea typeface="ＭＳ Ｐゴシック" pitchFamily="34" charset="-128"/>
              </a:rPr>
              <a:t> constraints</a:t>
            </a:r>
          </a:p>
          <a:p>
            <a:pPr lvl="1" eaLnBrk="1" hangingPunct="1"/>
            <a:r>
              <a:rPr lang="en-US" altLang="en-US" sz="2200" b="1" smtClean="0">
                <a:ea typeface="ＭＳ Ｐゴシック" pitchFamily="34" charset="-128"/>
              </a:rPr>
              <a:t>Referential integrity</a:t>
            </a:r>
            <a:r>
              <a:rPr lang="en-US" altLang="en-US" sz="2200" smtClean="0">
                <a:ea typeface="ＭＳ Ｐゴシック" pitchFamily="34" charset="-128"/>
              </a:rPr>
              <a:t> constraints</a:t>
            </a:r>
          </a:p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Another schema-based constraint is the </a:t>
            </a:r>
            <a:r>
              <a:rPr lang="en-US" altLang="en-US" sz="2400" b="1" smtClean="0">
                <a:ea typeface="ＭＳ Ｐゴシック" pitchFamily="34" charset="-128"/>
              </a:rPr>
              <a:t>domain</a:t>
            </a:r>
            <a:r>
              <a:rPr lang="en-US" altLang="en-US" sz="2400" smtClean="0">
                <a:ea typeface="ＭＳ Ｐゴシック" pitchFamily="34" charset="-128"/>
              </a:rPr>
              <a:t> constraint</a:t>
            </a:r>
          </a:p>
          <a:p>
            <a:pPr lvl="1" eaLnBrk="1" hangingPunct="1"/>
            <a:r>
              <a:rPr lang="en-US" altLang="en-US" sz="2200" smtClean="0">
                <a:ea typeface="ＭＳ Ｐゴシック" pitchFamily="34" charset="-128"/>
              </a:rPr>
              <a:t>Every value in a tuple must be from the </a:t>
            </a:r>
            <a:r>
              <a:rPr lang="en-US" altLang="en-US" sz="2200" i="1" smtClean="0">
                <a:ea typeface="ＭＳ Ｐゴシック" pitchFamily="34" charset="-128"/>
              </a:rPr>
              <a:t>domain of its attribute</a:t>
            </a:r>
            <a:r>
              <a:rPr lang="en-US" altLang="en-US" sz="2200" smtClean="0">
                <a:ea typeface="ＭＳ Ｐゴシック" pitchFamily="34" charset="-128"/>
              </a:rPr>
              <a:t> (or it could be </a:t>
            </a:r>
            <a:r>
              <a:rPr lang="en-US" altLang="en-US" sz="2200" b="1" smtClean="0">
                <a:ea typeface="ＭＳ Ｐゴシック" pitchFamily="34" charset="-128"/>
              </a:rPr>
              <a:t>null</a:t>
            </a:r>
            <a:r>
              <a:rPr lang="en-US" altLang="en-US" sz="2200" smtClean="0">
                <a:ea typeface="ＭＳ Ｐゴシック" pitchFamily="34" charset="-128"/>
              </a:rPr>
              <a:t>, if allowed for that attribute)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Key Constraints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b="1" smtClean="0">
                <a:ea typeface="ＭＳ Ｐゴシック" pitchFamily="34" charset="-128"/>
              </a:rPr>
              <a:t>Superkey</a:t>
            </a:r>
            <a:r>
              <a:rPr lang="en-US" altLang="en-US" sz="2400" smtClean="0">
                <a:ea typeface="ＭＳ Ｐゴシック" pitchFamily="34" charset="-128"/>
              </a:rPr>
              <a:t> of R: </a:t>
            </a:r>
          </a:p>
          <a:p>
            <a:pPr lvl="1" eaLnBrk="1" hangingPunct="1"/>
            <a:r>
              <a:rPr lang="en-US" altLang="en-US" sz="2200" smtClean="0">
                <a:ea typeface="ＭＳ Ｐゴシック" pitchFamily="34" charset="-128"/>
              </a:rPr>
              <a:t>Is a set of attributes SK of R with the following condition:</a:t>
            </a:r>
          </a:p>
          <a:p>
            <a:pPr lvl="2" eaLnBrk="1" hangingPunct="1"/>
            <a:r>
              <a:rPr lang="en-US" altLang="en-US" sz="2000" smtClean="0">
                <a:ea typeface="ＭＳ Ｐゴシック" pitchFamily="34" charset="-128"/>
              </a:rPr>
              <a:t>No two tuples in any valid relation state r(R) will have the same value for SK</a:t>
            </a:r>
          </a:p>
          <a:p>
            <a:pPr lvl="2" eaLnBrk="1" hangingPunct="1"/>
            <a:r>
              <a:rPr lang="en-US" altLang="en-US" sz="2000" smtClean="0">
                <a:ea typeface="ＭＳ Ｐゴシック" pitchFamily="34" charset="-128"/>
              </a:rPr>
              <a:t>That is, for any distinct tuples t1 and t2 in r(R), t1[SK] </a:t>
            </a:r>
            <a:r>
              <a:rPr lang="en-US" altLang="en-US" sz="2000" smtClean="0">
                <a:ea typeface="ＭＳ Ｐゴシック" pitchFamily="34" charset="-128"/>
                <a:sym typeface="Symbol" pitchFamily="18" charset="2"/>
              </a:rPr>
              <a:t></a:t>
            </a:r>
            <a:r>
              <a:rPr lang="en-US" altLang="en-US" sz="2000" smtClean="0">
                <a:ea typeface="ＭＳ Ｐゴシック" pitchFamily="34" charset="-128"/>
              </a:rPr>
              <a:t> t2[SK]</a:t>
            </a:r>
          </a:p>
          <a:p>
            <a:pPr lvl="2" eaLnBrk="1" hangingPunct="1"/>
            <a:r>
              <a:rPr lang="en-US" altLang="en-US" sz="2000" smtClean="0">
                <a:ea typeface="ＭＳ Ｐゴシック" pitchFamily="34" charset="-128"/>
              </a:rPr>
              <a:t>This condition must hold in </a:t>
            </a:r>
            <a:r>
              <a:rPr lang="en-US" altLang="en-US" sz="2000" i="1" smtClean="0">
                <a:ea typeface="ＭＳ Ｐゴシック" pitchFamily="34" charset="-128"/>
              </a:rPr>
              <a:t>any valid state</a:t>
            </a:r>
            <a:r>
              <a:rPr lang="en-US" altLang="en-US" sz="2000" smtClean="0">
                <a:ea typeface="ＭＳ Ｐゴシック" pitchFamily="34" charset="-128"/>
              </a:rPr>
              <a:t> r(R)</a:t>
            </a:r>
          </a:p>
          <a:p>
            <a:pPr eaLnBrk="1" hangingPunct="1"/>
            <a:r>
              <a:rPr lang="en-US" altLang="en-US" sz="2400" b="1" smtClean="0">
                <a:ea typeface="ＭＳ Ｐゴシック" pitchFamily="34" charset="-128"/>
              </a:rPr>
              <a:t>Key</a:t>
            </a:r>
            <a:r>
              <a:rPr lang="en-US" altLang="en-US" sz="2400" smtClean="0">
                <a:ea typeface="ＭＳ Ｐゴシック" pitchFamily="34" charset="-128"/>
              </a:rPr>
              <a:t> of R:</a:t>
            </a:r>
          </a:p>
          <a:p>
            <a:pPr lvl="1" eaLnBrk="1" hangingPunct="1"/>
            <a:r>
              <a:rPr lang="en-US" altLang="en-US" sz="2200" smtClean="0">
                <a:ea typeface="ＭＳ Ｐゴシック" pitchFamily="34" charset="-128"/>
              </a:rPr>
              <a:t>A "minimal" superkey</a:t>
            </a:r>
          </a:p>
          <a:p>
            <a:pPr lvl="1" eaLnBrk="1" hangingPunct="1"/>
            <a:r>
              <a:rPr lang="en-US" altLang="en-US" sz="2200" smtClean="0">
                <a:ea typeface="ＭＳ Ｐゴシック" pitchFamily="34" charset="-128"/>
              </a:rPr>
              <a:t>That is, a key is a superkey K such that removal of any attribute from K results in a set of attributes that is not a superkey (does not possess the superkey uniqueness property)</a:t>
            </a:r>
          </a:p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A Key is a Superkey but not vice versa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Key Constraints (continued)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Example: Consider the CAR relation schema:</a:t>
            </a:r>
          </a:p>
          <a:p>
            <a:pPr lvl="1" eaLnBrk="1" hangingPunct="1"/>
            <a:r>
              <a:rPr lang="en-US" altLang="en-US" sz="2200" smtClean="0">
                <a:ea typeface="ＭＳ Ｐゴシック" pitchFamily="34" charset="-128"/>
              </a:rPr>
              <a:t>CAR(State, Reg#, SerialNo, Make, Model, Year)</a:t>
            </a:r>
          </a:p>
          <a:p>
            <a:pPr lvl="1" eaLnBrk="1" hangingPunct="1"/>
            <a:r>
              <a:rPr lang="en-US" altLang="en-US" sz="2200" smtClean="0">
                <a:ea typeface="ＭＳ Ｐゴシック" pitchFamily="34" charset="-128"/>
              </a:rPr>
              <a:t>CAR has two keys:</a:t>
            </a:r>
          </a:p>
          <a:p>
            <a:pPr lvl="2" eaLnBrk="1" hangingPunct="1"/>
            <a:r>
              <a:rPr lang="en-US" altLang="en-US" sz="2000" smtClean="0">
                <a:ea typeface="ＭＳ Ｐゴシック" pitchFamily="34" charset="-128"/>
              </a:rPr>
              <a:t>Key1 = {State, Reg#}</a:t>
            </a:r>
          </a:p>
          <a:p>
            <a:pPr lvl="2" eaLnBrk="1" hangingPunct="1"/>
            <a:r>
              <a:rPr lang="en-US" altLang="en-US" sz="2000" smtClean="0">
                <a:ea typeface="ＭＳ Ｐゴシック" pitchFamily="34" charset="-128"/>
              </a:rPr>
              <a:t>Key2 = {SerialNo}</a:t>
            </a:r>
          </a:p>
          <a:p>
            <a:pPr lvl="1" eaLnBrk="1" hangingPunct="1"/>
            <a:r>
              <a:rPr lang="en-US" altLang="en-US" sz="2200" smtClean="0">
                <a:ea typeface="ＭＳ Ｐゴシック" pitchFamily="34" charset="-128"/>
              </a:rPr>
              <a:t>Both are also superkeys of CAR</a:t>
            </a:r>
          </a:p>
          <a:p>
            <a:pPr lvl="1" eaLnBrk="1" hangingPunct="1"/>
            <a:r>
              <a:rPr lang="en-US" altLang="en-US" sz="2200" smtClean="0">
                <a:ea typeface="ＭＳ Ｐゴシック" pitchFamily="34" charset="-128"/>
              </a:rPr>
              <a:t>{SerialNo, Make} is a superkey but </a:t>
            </a:r>
            <a:r>
              <a:rPr lang="en-US" altLang="en-US" sz="2200" i="1" smtClean="0">
                <a:ea typeface="ＭＳ Ｐゴシック" pitchFamily="34" charset="-128"/>
              </a:rPr>
              <a:t>not</a:t>
            </a:r>
            <a:r>
              <a:rPr lang="en-US" altLang="en-US" sz="2200" smtClean="0">
                <a:ea typeface="ＭＳ Ｐゴシック" pitchFamily="34" charset="-128"/>
              </a:rPr>
              <a:t> a key.</a:t>
            </a:r>
          </a:p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In general:</a:t>
            </a:r>
          </a:p>
          <a:p>
            <a:pPr lvl="1" eaLnBrk="1" hangingPunct="1"/>
            <a:r>
              <a:rPr lang="en-US" altLang="en-US" sz="2200" smtClean="0">
                <a:ea typeface="ＭＳ Ｐゴシック" pitchFamily="34" charset="-128"/>
              </a:rPr>
              <a:t>Any </a:t>
            </a:r>
            <a:r>
              <a:rPr lang="en-US" altLang="en-US" sz="2200" i="1" smtClean="0">
                <a:ea typeface="ＭＳ Ｐゴシック" pitchFamily="34" charset="-128"/>
              </a:rPr>
              <a:t>key</a:t>
            </a:r>
            <a:r>
              <a:rPr lang="en-US" altLang="en-US" sz="2200" smtClean="0">
                <a:ea typeface="ＭＳ Ｐゴシック" pitchFamily="34" charset="-128"/>
              </a:rPr>
              <a:t> is a </a:t>
            </a:r>
            <a:r>
              <a:rPr lang="en-US" altLang="en-US" sz="2200" i="1" smtClean="0">
                <a:ea typeface="ＭＳ Ｐゴシック" pitchFamily="34" charset="-128"/>
              </a:rPr>
              <a:t>superkey </a:t>
            </a:r>
            <a:r>
              <a:rPr lang="en-US" altLang="en-US" sz="2200" smtClean="0">
                <a:ea typeface="ＭＳ Ｐゴシック" pitchFamily="34" charset="-128"/>
              </a:rPr>
              <a:t>(but not vice versa)</a:t>
            </a:r>
          </a:p>
          <a:p>
            <a:pPr lvl="1" eaLnBrk="1" hangingPunct="1"/>
            <a:r>
              <a:rPr lang="en-US" altLang="en-US" sz="2200" smtClean="0">
                <a:ea typeface="ＭＳ Ｐゴシック" pitchFamily="34" charset="-128"/>
              </a:rPr>
              <a:t>Any set of attributes that </a:t>
            </a:r>
            <a:r>
              <a:rPr lang="en-US" altLang="en-US" sz="2200" i="1" smtClean="0">
                <a:ea typeface="ＭＳ Ｐゴシック" pitchFamily="34" charset="-128"/>
              </a:rPr>
              <a:t>includes a key</a:t>
            </a:r>
            <a:r>
              <a:rPr lang="en-US" altLang="en-US" sz="2200" smtClean="0">
                <a:ea typeface="ＭＳ Ｐゴシック" pitchFamily="34" charset="-128"/>
              </a:rPr>
              <a:t> is a </a:t>
            </a:r>
            <a:r>
              <a:rPr lang="en-US" altLang="en-US" sz="2200" i="1" smtClean="0">
                <a:ea typeface="ＭＳ Ｐゴシック" pitchFamily="34" charset="-128"/>
              </a:rPr>
              <a:t>superkey</a:t>
            </a:r>
          </a:p>
          <a:p>
            <a:pPr lvl="1" eaLnBrk="1" hangingPunct="1"/>
            <a:r>
              <a:rPr lang="en-US" altLang="en-US" sz="2200" smtClean="0">
                <a:ea typeface="ＭＳ Ｐゴシック" pitchFamily="34" charset="-128"/>
              </a:rPr>
              <a:t>A </a:t>
            </a:r>
            <a:r>
              <a:rPr lang="en-US" altLang="en-US" sz="2200" i="1" smtClean="0">
                <a:ea typeface="ＭＳ Ｐゴシック" pitchFamily="34" charset="-128"/>
              </a:rPr>
              <a:t>minimal</a:t>
            </a:r>
            <a:r>
              <a:rPr lang="en-US" altLang="en-US" sz="2200" smtClean="0">
                <a:ea typeface="ＭＳ Ｐゴシック" pitchFamily="34" charset="-128"/>
              </a:rPr>
              <a:t> superkey is also a key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Key Constraints (continued)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ea typeface="ＭＳ Ｐゴシック" pitchFamily="34" charset="-128"/>
              </a:rPr>
              <a:t>If a relation has several </a:t>
            </a:r>
            <a:r>
              <a:rPr lang="en-US" altLang="en-US" sz="2400" b="1" smtClean="0">
                <a:ea typeface="ＭＳ Ｐゴシック" pitchFamily="34" charset="-128"/>
              </a:rPr>
              <a:t>candidate keys</a:t>
            </a:r>
            <a:r>
              <a:rPr lang="en-US" altLang="en-US" sz="2400" smtClean="0">
                <a:ea typeface="ＭＳ Ｐゴシック" pitchFamily="34" charset="-128"/>
              </a:rPr>
              <a:t>, one is chosen arbitrarily to be the </a:t>
            </a:r>
            <a:r>
              <a:rPr lang="en-US" altLang="en-US" sz="2400" b="1" smtClean="0">
                <a:ea typeface="ＭＳ Ｐゴシック" pitchFamily="34" charset="-128"/>
              </a:rPr>
              <a:t>primary key</a:t>
            </a:r>
            <a:r>
              <a:rPr lang="en-US" altLang="en-US" sz="2400" smtClean="0">
                <a:ea typeface="ＭＳ Ｐゴシック" pitchFamily="34" charset="-128"/>
              </a:rPr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>
                <a:ea typeface="ＭＳ Ｐゴシック" pitchFamily="34" charset="-128"/>
              </a:rPr>
              <a:t>The primary key attributes are </a:t>
            </a:r>
            <a:r>
              <a:rPr lang="en-US" altLang="en-US" sz="2200" u="sng" smtClean="0">
                <a:ea typeface="ＭＳ Ｐゴシック" pitchFamily="34" charset="-128"/>
              </a:rPr>
              <a:t>underlined</a:t>
            </a:r>
            <a:r>
              <a:rPr lang="en-US" altLang="en-US" sz="2200" smtClean="0">
                <a:ea typeface="ＭＳ Ｐゴシック" pitchFamily="34" charset="-128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ea typeface="ＭＳ Ｐゴシック" pitchFamily="34" charset="-128"/>
              </a:rPr>
              <a:t>Example: Consider the CAR relation schema: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>
                <a:ea typeface="ＭＳ Ｐゴシック" pitchFamily="34" charset="-128"/>
              </a:rPr>
              <a:t>CAR(State, Reg#, </a:t>
            </a:r>
            <a:r>
              <a:rPr lang="en-US" altLang="en-US" sz="2200" u="sng" smtClean="0">
                <a:ea typeface="ＭＳ Ｐゴシック" pitchFamily="34" charset="-128"/>
              </a:rPr>
              <a:t>SerialNo</a:t>
            </a:r>
            <a:r>
              <a:rPr lang="en-US" altLang="en-US" sz="2200" smtClean="0">
                <a:ea typeface="ＭＳ Ｐゴシック" pitchFamily="34" charset="-128"/>
              </a:rPr>
              <a:t>, Make, Model, Year)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>
                <a:ea typeface="ＭＳ Ｐゴシック" pitchFamily="34" charset="-128"/>
              </a:rPr>
              <a:t>We chose SerialNo as the primary key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ea typeface="ＭＳ Ｐゴシック" pitchFamily="34" charset="-128"/>
              </a:rPr>
              <a:t>The primary key value is used to </a:t>
            </a:r>
            <a:r>
              <a:rPr lang="en-US" altLang="en-US" sz="2400" i="1" smtClean="0">
                <a:ea typeface="ＭＳ Ｐゴシック" pitchFamily="34" charset="-128"/>
              </a:rPr>
              <a:t>uniquely identify</a:t>
            </a:r>
            <a:r>
              <a:rPr lang="en-US" altLang="en-US" sz="2400" smtClean="0">
                <a:ea typeface="ＭＳ Ｐゴシック" pitchFamily="34" charset="-128"/>
              </a:rPr>
              <a:t> each tuple in a relation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>
                <a:ea typeface="ＭＳ Ｐゴシック" pitchFamily="34" charset="-128"/>
              </a:rPr>
              <a:t>Provides the tuple identity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ea typeface="ＭＳ Ｐゴシック" pitchFamily="34" charset="-128"/>
              </a:rPr>
              <a:t>Also used to </a:t>
            </a:r>
            <a:r>
              <a:rPr lang="en-US" altLang="en-US" sz="2400" i="1" smtClean="0">
                <a:ea typeface="ＭＳ Ｐゴシック" pitchFamily="34" charset="-128"/>
              </a:rPr>
              <a:t>reference</a:t>
            </a:r>
            <a:r>
              <a:rPr lang="en-US" altLang="en-US" sz="2400" smtClean="0">
                <a:ea typeface="ＭＳ Ｐゴシック" pitchFamily="34" charset="-128"/>
              </a:rPr>
              <a:t> the tuple from another tuple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>
                <a:ea typeface="ＭＳ Ｐゴシック" pitchFamily="34" charset="-128"/>
              </a:rPr>
              <a:t>General rule: Choose as primary key the smallest of the candidate keys (in terms of size)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>
                <a:ea typeface="ＭＳ Ｐゴシック" pitchFamily="34" charset="-128"/>
              </a:rPr>
              <a:t>Not always applicable – choice is sometimes subjective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>
                <a:ea typeface="ＭＳ Ｐゴシック" pitchFamily="34" charset="-128"/>
              </a:rPr>
              <a:t>CAR table with two candidate keys – LicenseNumber chosen as Primary Key</a:t>
            </a:r>
          </a:p>
        </p:txBody>
      </p:sp>
      <p:pic>
        <p:nvPicPr>
          <p:cNvPr id="55300" name="Picture 9" descr="fig05_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559050"/>
            <a:ext cx="84137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Relational Database Schema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en-US" b="1" smtClean="0">
                <a:ea typeface="ＭＳ Ｐゴシック" pitchFamily="34" charset="-128"/>
              </a:rPr>
              <a:t>Relational Database Schema: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A set S of relation schemas that belong to the same database.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S is the name of the whole </a:t>
            </a:r>
            <a:r>
              <a:rPr lang="en-US" altLang="en-US" b="1" smtClean="0">
                <a:ea typeface="ＭＳ Ｐゴシック" pitchFamily="34" charset="-128"/>
              </a:rPr>
              <a:t>database schema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S = {R1, R2, ..., Rn} and a set IC of integrity constraints.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R1, R2, …, Rn are the names of the individual </a:t>
            </a:r>
            <a:r>
              <a:rPr lang="en-US" altLang="en-US" b="1" smtClean="0">
                <a:ea typeface="ＭＳ Ｐゴシック" pitchFamily="34" charset="-128"/>
              </a:rPr>
              <a:t>relation schemas</a:t>
            </a:r>
            <a:r>
              <a:rPr lang="en-US" altLang="en-US" smtClean="0">
                <a:ea typeface="ＭＳ Ｐゴシック" pitchFamily="34" charset="-128"/>
              </a:rPr>
              <a:t> within the database 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Following slide shows a COMPANY database schema with 6 relation schemas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5" name="Picture 5" descr="fig05_0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524000"/>
            <a:ext cx="8074025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6" name="Text Box 6" descr="Pink tissue paper"/>
          <p:cNvSpPr txBox="1">
            <a:spLocks noChangeArrowheads="1"/>
          </p:cNvSpPr>
          <p:nvPr/>
        </p:nvSpPr>
        <p:spPr bwMode="auto">
          <a:xfrm>
            <a:off x="381000" y="762000"/>
            <a:ext cx="6934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3200">
                <a:solidFill>
                  <a:srgbClr val="800000"/>
                </a:solidFill>
              </a:rPr>
              <a:t>COMPANY Database Schema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Relational Database State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261938" y="1563688"/>
            <a:ext cx="8294687" cy="4572000"/>
          </a:xfrm>
        </p:spPr>
        <p:txBody>
          <a:bodyPr/>
          <a:lstStyle/>
          <a:p>
            <a:r>
              <a:rPr lang="en-US" altLang="en-US" sz="2600" smtClean="0">
                <a:ea typeface="ＭＳ Ｐゴシック" pitchFamily="34" charset="-128"/>
              </a:rPr>
              <a:t>A </a:t>
            </a:r>
            <a:r>
              <a:rPr lang="en-US" altLang="en-US" sz="2600" b="1" smtClean="0">
                <a:ea typeface="ＭＳ Ｐゴシック" pitchFamily="34" charset="-128"/>
              </a:rPr>
              <a:t>relational database state</a:t>
            </a:r>
            <a:r>
              <a:rPr lang="en-US" altLang="en-US" sz="2600" smtClean="0">
                <a:ea typeface="ＭＳ Ｐゴシック" pitchFamily="34" charset="-128"/>
              </a:rPr>
              <a:t> DB of </a:t>
            </a:r>
            <a:r>
              <a:rPr lang="en-US" altLang="en-US" sz="2600" i="1" smtClean="0">
                <a:ea typeface="ＭＳ Ｐゴシック" pitchFamily="34" charset="-128"/>
              </a:rPr>
              <a:t>S</a:t>
            </a:r>
            <a:r>
              <a:rPr lang="en-US" altLang="en-US" sz="2600" smtClean="0">
                <a:ea typeface="ＭＳ Ｐゴシック" pitchFamily="34" charset="-128"/>
              </a:rPr>
              <a:t> is a set of relation states DB = {</a:t>
            </a:r>
            <a:r>
              <a:rPr lang="en-US" altLang="en-US" sz="2600" i="1" smtClean="0">
                <a:ea typeface="ＭＳ Ｐゴシック" pitchFamily="34" charset="-128"/>
              </a:rPr>
              <a:t>r</a:t>
            </a:r>
            <a:r>
              <a:rPr lang="en-US" altLang="en-US" sz="2600" baseline="-25000" smtClean="0">
                <a:ea typeface="ＭＳ Ｐゴシック" pitchFamily="34" charset="-128"/>
              </a:rPr>
              <a:t>1</a:t>
            </a:r>
            <a:r>
              <a:rPr lang="en-US" altLang="en-US" sz="2600" smtClean="0">
                <a:ea typeface="ＭＳ Ｐゴシック" pitchFamily="34" charset="-128"/>
              </a:rPr>
              <a:t>, </a:t>
            </a:r>
            <a:r>
              <a:rPr lang="en-US" altLang="en-US" sz="2600" i="1" smtClean="0">
                <a:ea typeface="ＭＳ Ｐゴシック" pitchFamily="34" charset="-128"/>
              </a:rPr>
              <a:t>r</a:t>
            </a:r>
            <a:r>
              <a:rPr lang="en-US" altLang="en-US" sz="2600" baseline="-25000" smtClean="0">
                <a:ea typeface="ＭＳ Ｐゴシック" pitchFamily="34" charset="-128"/>
              </a:rPr>
              <a:t>2</a:t>
            </a:r>
            <a:r>
              <a:rPr lang="en-US" altLang="en-US" sz="2600" smtClean="0">
                <a:ea typeface="ＭＳ Ｐゴシック" pitchFamily="34" charset="-128"/>
              </a:rPr>
              <a:t>, ..., </a:t>
            </a:r>
            <a:r>
              <a:rPr lang="en-US" altLang="en-US" sz="2600" i="1" smtClean="0">
                <a:ea typeface="ＭＳ Ｐゴシック" pitchFamily="34" charset="-128"/>
              </a:rPr>
              <a:t>r</a:t>
            </a:r>
            <a:r>
              <a:rPr lang="en-US" altLang="en-US" sz="2600" i="1" baseline="-25000" smtClean="0">
                <a:ea typeface="ＭＳ Ｐゴシック" pitchFamily="34" charset="-128"/>
              </a:rPr>
              <a:t>m</a:t>
            </a:r>
            <a:r>
              <a:rPr lang="en-US" altLang="en-US" sz="2600" smtClean="0">
                <a:ea typeface="ＭＳ Ｐゴシック" pitchFamily="34" charset="-128"/>
              </a:rPr>
              <a:t>} such that each </a:t>
            </a:r>
            <a:r>
              <a:rPr lang="en-US" altLang="en-US" sz="2600" i="1" smtClean="0">
                <a:ea typeface="ＭＳ Ｐゴシック" pitchFamily="34" charset="-128"/>
              </a:rPr>
              <a:t>r</a:t>
            </a:r>
            <a:r>
              <a:rPr lang="en-US" altLang="en-US" sz="2600" i="1" baseline="-25000" smtClean="0">
                <a:ea typeface="ＭＳ Ｐゴシック" pitchFamily="34" charset="-128"/>
              </a:rPr>
              <a:t>i</a:t>
            </a:r>
            <a:r>
              <a:rPr lang="en-US" altLang="en-US" sz="2600" smtClean="0">
                <a:ea typeface="ＭＳ Ｐゴシック" pitchFamily="34" charset="-128"/>
              </a:rPr>
              <a:t> is a state of </a:t>
            </a:r>
            <a:r>
              <a:rPr lang="en-US" altLang="en-US" sz="2600" i="1" smtClean="0">
                <a:ea typeface="ＭＳ Ｐゴシック" pitchFamily="34" charset="-128"/>
              </a:rPr>
              <a:t>R</a:t>
            </a:r>
            <a:r>
              <a:rPr lang="en-US" altLang="en-US" sz="2600" i="1" baseline="-25000" smtClean="0">
                <a:ea typeface="ＭＳ Ｐゴシック" pitchFamily="34" charset="-128"/>
              </a:rPr>
              <a:t>i</a:t>
            </a:r>
            <a:r>
              <a:rPr lang="en-US" altLang="en-US" sz="2600" smtClean="0">
                <a:ea typeface="ＭＳ Ｐゴシック" pitchFamily="34" charset="-128"/>
              </a:rPr>
              <a:t> and such that the </a:t>
            </a:r>
            <a:r>
              <a:rPr lang="en-US" altLang="en-US" sz="2600" i="1" smtClean="0">
                <a:ea typeface="ＭＳ Ｐゴシック" pitchFamily="34" charset="-128"/>
              </a:rPr>
              <a:t>r</a:t>
            </a:r>
            <a:r>
              <a:rPr lang="en-US" altLang="en-US" sz="2600" i="1" baseline="-25000" smtClean="0">
                <a:ea typeface="ＭＳ Ｐゴシック" pitchFamily="34" charset="-128"/>
              </a:rPr>
              <a:t>i</a:t>
            </a:r>
            <a:r>
              <a:rPr lang="en-US" altLang="en-US" sz="2600" smtClean="0">
                <a:ea typeface="ＭＳ Ｐゴシック" pitchFamily="34" charset="-128"/>
              </a:rPr>
              <a:t> relation states satisfy the integrity constraints specified in IC. </a:t>
            </a:r>
          </a:p>
          <a:p>
            <a:r>
              <a:rPr lang="en-US" altLang="en-US" sz="2600" smtClean="0">
                <a:ea typeface="ＭＳ Ｐゴシック" pitchFamily="34" charset="-128"/>
              </a:rPr>
              <a:t>A relational database </a:t>
            </a:r>
            <a:r>
              <a:rPr lang="en-US" altLang="en-US" sz="2600" i="1" smtClean="0">
                <a:ea typeface="ＭＳ Ｐゴシック" pitchFamily="34" charset="-128"/>
              </a:rPr>
              <a:t>state</a:t>
            </a:r>
            <a:r>
              <a:rPr lang="en-US" altLang="en-US" sz="2600" smtClean="0">
                <a:ea typeface="ＭＳ Ｐゴシック" pitchFamily="34" charset="-128"/>
              </a:rPr>
              <a:t> is sometimes called a relational database </a:t>
            </a:r>
            <a:r>
              <a:rPr lang="en-US" altLang="en-US" sz="2600" i="1" smtClean="0">
                <a:ea typeface="ＭＳ Ｐゴシック" pitchFamily="34" charset="-128"/>
              </a:rPr>
              <a:t>snapshot</a:t>
            </a:r>
            <a:r>
              <a:rPr lang="en-US" altLang="en-US" sz="2600" smtClean="0">
                <a:ea typeface="ＭＳ Ｐゴシック" pitchFamily="34" charset="-128"/>
              </a:rPr>
              <a:t> or </a:t>
            </a:r>
            <a:r>
              <a:rPr lang="en-US" altLang="en-US" sz="2600" i="1" smtClean="0">
                <a:ea typeface="ＭＳ Ｐゴシック" pitchFamily="34" charset="-128"/>
              </a:rPr>
              <a:t>instance</a:t>
            </a:r>
            <a:r>
              <a:rPr lang="en-US" altLang="en-US" sz="2600" smtClean="0">
                <a:ea typeface="ＭＳ Ｐゴシック" pitchFamily="34" charset="-128"/>
              </a:rPr>
              <a:t>. </a:t>
            </a:r>
          </a:p>
          <a:p>
            <a:r>
              <a:rPr lang="en-US" altLang="en-US" sz="2600" smtClean="0">
                <a:ea typeface="ＭＳ Ｐゴシック" pitchFamily="34" charset="-128"/>
              </a:rPr>
              <a:t>We will not use the term </a:t>
            </a:r>
            <a:r>
              <a:rPr lang="en-US" altLang="en-US" sz="2600" i="1" smtClean="0">
                <a:ea typeface="ＭＳ Ｐゴシック" pitchFamily="34" charset="-128"/>
              </a:rPr>
              <a:t>instance</a:t>
            </a:r>
            <a:r>
              <a:rPr lang="en-US" altLang="en-US" sz="2600" smtClean="0">
                <a:ea typeface="ＭＳ Ｐゴシック" pitchFamily="34" charset="-128"/>
              </a:rPr>
              <a:t> since it also applies to single tuples.</a:t>
            </a:r>
          </a:p>
          <a:p>
            <a:r>
              <a:rPr lang="en-US" altLang="en-US" sz="2600" smtClean="0">
                <a:ea typeface="ＭＳ Ｐゴシック" pitchFamily="34" charset="-128"/>
              </a:rPr>
              <a:t>A database state that does not meet the constraints is an invalid state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Populated database state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Each </a:t>
            </a:r>
            <a:r>
              <a:rPr lang="en-US" altLang="en-US" sz="2400" i="1" smtClean="0">
                <a:ea typeface="ＭＳ Ｐゴシック" pitchFamily="34" charset="-128"/>
              </a:rPr>
              <a:t>relation</a:t>
            </a:r>
            <a:r>
              <a:rPr lang="en-US" altLang="en-US" sz="2400" smtClean="0">
                <a:ea typeface="ＭＳ Ｐゴシック" pitchFamily="34" charset="-128"/>
              </a:rPr>
              <a:t> will have many tuples in its current relation state</a:t>
            </a:r>
          </a:p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The </a:t>
            </a:r>
            <a:r>
              <a:rPr lang="en-US" altLang="en-US" sz="2400" i="1" smtClean="0">
                <a:ea typeface="ＭＳ Ｐゴシック" pitchFamily="34" charset="-128"/>
              </a:rPr>
              <a:t>relational database state</a:t>
            </a:r>
            <a:r>
              <a:rPr lang="en-US" altLang="en-US" sz="2400" smtClean="0">
                <a:ea typeface="ＭＳ Ｐゴシック" pitchFamily="34" charset="-128"/>
              </a:rPr>
              <a:t> is a union of all the individual relation states</a:t>
            </a:r>
          </a:p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Whenever the database is changed, a new state arises</a:t>
            </a:r>
          </a:p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Basic operations for changing the database:</a:t>
            </a:r>
          </a:p>
          <a:p>
            <a:pPr lvl="1" eaLnBrk="1" hangingPunct="1"/>
            <a:r>
              <a:rPr lang="en-US" altLang="en-US" sz="2200" smtClean="0">
                <a:ea typeface="ＭＳ Ｐゴシック" pitchFamily="34" charset="-128"/>
              </a:rPr>
              <a:t>INSERT a new tuple in a relation</a:t>
            </a:r>
          </a:p>
          <a:p>
            <a:pPr lvl="1" eaLnBrk="1" hangingPunct="1"/>
            <a:r>
              <a:rPr lang="en-US" altLang="en-US" sz="2200" smtClean="0">
                <a:ea typeface="ＭＳ Ｐゴシック" pitchFamily="34" charset="-128"/>
              </a:rPr>
              <a:t>DELETE an existing tuple from a relation</a:t>
            </a:r>
          </a:p>
          <a:p>
            <a:pPr lvl="1" eaLnBrk="1" hangingPunct="1"/>
            <a:r>
              <a:rPr lang="en-US" altLang="en-US" sz="2200" smtClean="0">
                <a:ea typeface="ＭＳ Ｐゴシック" pitchFamily="34" charset="-128"/>
              </a:rPr>
              <a:t>MODIFY an attribute of an existing tuple</a:t>
            </a:r>
          </a:p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Next slide (Fig. 5.6) shows an example state for the COMPANY database schema shown in Fig. 5.5.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  <a:latin typeface="Arial Rounded MT Bold" pitchFamily="34" charset="0"/>
              </a:rPr>
              <a:t>Agenda</a:t>
            </a:r>
            <a:endParaRPr lang="en-US" dirty="0">
              <a:solidFill>
                <a:schemeClr val="accent2"/>
              </a:solidFill>
              <a:latin typeface="Arial Rounded MT Bold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Relational Model Concepts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Relational Model Constraints and Relational Database Schemas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Update Operations and Dealing with Constraint Violations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1" name="Picture 9" descr="fig05_0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1524000"/>
            <a:ext cx="394811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2" name="Text Box 10" descr="Pink tissue paper"/>
          <p:cNvSpPr txBox="1">
            <a:spLocks noChangeArrowheads="1"/>
          </p:cNvSpPr>
          <p:nvPr/>
        </p:nvSpPr>
        <p:spPr bwMode="auto">
          <a:xfrm>
            <a:off x="381000" y="838200"/>
            <a:ext cx="708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800000"/>
                </a:solidFill>
              </a:rPr>
              <a:t>Populated database state for COMPANY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Entity Integrity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 smtClean="0">
                <a:ea typeface="ＭＳ Ｐゴシック" pitchFamily="34" charset="-128"/>
              </a:rPr>
              <a:t>Entity Integrity:</a:t>
            </a:r>
          </a:p>
          <a:p>
            <a:pPr lvl="1" eaLnBrk="1" hangingPunct="1"/>
            <a:r>
              <a:rPr lang="en-US" altLang="en-US" sz="2400" smtClean="0">
                <a:ea typeface="ＭＳ Ｐゴシック" pitchFamily="34" charset="-128"/>
              </a:rPr>
              <a:t>The </a:t>
            </a:r>
            <a:r>
              <a:rPr lang="en-US" altLang="en-US" sz="2400" i="1" smtClean="0">
                <a:ea typeface="ＭＳ Ｐゴシック" pitchFamily="34" charset="-128"/>
              </a:rPr>
              <a:t>primary key attributes</a:t>
            </a:r>
            <a:r>
              <a:rPr lang="en-US" altLang="en-US" sz="2400" smtClean="0">
                <a:ea typeface="ＭＳ Ｐゴシック" pitchFamily="34" charset="-128"/>
              </a:rPr>
              <a:t> PK of each relation schema R in S cannot have null values in any tuple of r(R).</a:t>
            </a:r>
          </a:p>
          <a:p>
            <a:pPr lvl="2" eaLnBrk="1" hangingPunct="1"/>
            <a:r>
              <a:rPr lang="en-US" altLang="en-US" sz="2000" smtClean="0">
                <a:ea typeface="ＭＳ Ｐゴシック" pitchFamily="34" charset="-128"/>
              </a:rPr>
              <a:t>This is because primary key values are used to </a:t>
            </a:r>
            <a:r>
              <a:rPr lang="en-US" altLang="en-US" sz="2000" i="1" smtClean="0">
                <a:ea typeface="ＭＳ Ｐゴシック" pitchFamily="34" charset="-128"/>
              </a:rPr>
              <a:t>identify</a:t>
            </a:r>
            <a:r>
              <a:rPr lang="en-US" altLang="en-US" sz="2000" smtClean="0">
                <a:ea typeface="ＭＳ Ｐゴシック" pitchFamily="34" charset="-128"/>
              </a:rPr>
              <a:t> the individual tuples.</a:t>
            </a:r>
          </a:p>
          <a:p>
            <a:pPr lvl="2" eaLnBrk="1" hangingPunct="1"/>
            <a:r>
              <a:rPr lang="en-US" altLang="en-US" sz="2000" smtClean="0">
                <a:ea typeface="ＭＳ Ｐゴシック" pitchFamily="34" charset="-128"/>
              </a:rPr>
              <a:t>t[PK] </a:t>
            </a:r>
            <a:r>
              <a:rPr lang="en-US" altLang="en-US" sz="2000" smtClean="0">
                <a:ea typeface="ＭＳ Ｐゴシック" pitchFamily="34" charset="-128"/>
                <a:sym typeface="Symbol" pitchFamily="18" charset="2"/>
              </a:rPr>
              <a:t></a:t>
            </a:r>
            <a:r>
              <a:rPr lang="en-US" altLang="en-US" sz="2000" smtClean="0">
                <a:ea typeface="ＭＳ Ｐゴシック" pitchFamily="34" charset="-128"/>
              </a:rPr>
              <a:t> null for any tuple t in r(R)</a:t>
            </a:r>
          </a:p>
          <a:p>
            <a:pPr lvl="2" eaLnBrk="1" hangingPunct="1"/>
            <a:r>
              <a:rPr lang="en-US" altLang="en-US" sz="2000" smtClean="0">
                <a:ea typeface="ＭＳ Ｐゴシック" pitchFamily="34" charset="-128"/>
              </a:rPr>
              <a:t>If PK has several attributes, null is not allowed in any of these attributes</a:t>
            </a:r>
          </a:p>
          <a:p>
            <a:pPr lvl="1" eaLnBrk="1" hangingPunct="1"/>
            <a:r>
              <a:rPr lang="en-US" altLang="en-US" sz="2400" smtClean="0">
                <a:ea typeface="ＭＳ Ｐゴシック" pitchFamily="34" charset="-128"/>
              </a:rPr>
              <a:t>Note: Other attributes of R may be constrained  to disallow null values, even though they are not members of the primary key.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Referential Integrity</a:t>
            </a:r>
          </a:p>
        </p:txBody>
      </p:sp>
      <p:sp>
        <p:nvSpPr>
          <p:cNvPr id="6758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A constraint involving </a:t>
            </a:r>
            <a:r>
              <a:rPr lang="en-US" altLang="en-US" b="1" smtClean="0">
                <a:ea typeface="ＭＳ Ｐゴシック" pitchFamily="34" charset="-128"/>
              </a:rPr>
              <a:t>two</a:t>
            </a:r>
            <a:r>
              <a:rPr lang="en-US" altLang="en-US" smtClean="0">
                <a:ea typeface="ＭＳ Ｐゴシック" pitchFamily="34" charset="-128"/>
              </a:rPr>
              <a:t> relations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The previous constraints involve a single  relation.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Used to specify a </a:t>
            </a:r>
            <a:r>
              <a:rPr lang="en-US" altLang="en-US" b="1" smtClean="0">
                <a:ea typeface="ＭＳ Ｐゴシック" pitchFamily="34" charset="-128"/>
              </a:rPr>
              <a:t>relationship</a:t>
            </a:r>
            <a:r>
              <a:rPr lang="en-US" altLang="en-US" smtClean="0">
                <a:ea typeface="ＭＳ Ｐゴシック" pitchFamily="34" charset="-128"/>
              </a:rPr>
              <a:t> among tuples in two relations: 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The </a:t>
            </a:r>
            <a:r>
              <a:rPr lang="en-US" altLang="en-US" b="1" smtClean="0">
                <a:ea typeface="ＭＳ Ｐゴシック" pitchFamily="34" charset="-128"/>
              </a:rPr>
              <a:t>referencing relation </a:t>
            </a:r>
            <a:r>
              <a:rPr lang="en-US" altLang="en-US" smtClean="0">
                <a:ea typeface="ＭＳ Ｐゴシック" pitchFamily="34" charset="-128"/>
              </a:rPr>
              <a:t>and the </a:t>
            </a:r>
            <a:r>
              <a:rPr lang="en-US" altLang="en-US" b="1" smtClean="0">
                <a:ea typeface="ＭＳ Ｐゴシック" pitchFamily="34" charset="-128"/>
              </a:rPr>
              <a:t>referenced relation</a:t>
            </a:r>
            <a:r>
              <a:rPr lang="en-US" altLang="en-US" smtClean="0">
                <a:ea typeface="ＭＳ Ｐゴシック" pitchFamily="34" charset="-128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Referential Integrity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Tuples in the </a:t>
            </a:r>
            <a:r>
              <a:rPr lang="en-US" altLang="en-US" b="1" smtClean="0">
                <a:ea typeface="ＭＳ Ｐゴシック" pitchFamily="34" charset="-128"/>
              </a:rPr>
              <a:t>referencing relation</a:t>
            </a:r>
            <a:r>
              <a:rPr lang="en-US" altLang="en-US" smtClean="0">
                <a:ea typeface="ＭＳ Ｐゴシック" pitchFamily="34" charset="-128"/>
              </a:rPr>
              <a:t> R1 have attributes FK (called </a:t>
            </a:r>
            <a:r>
              <a:rPr lang="en-US" altLang="en-US" b="1" smtClean="0">
                <a:ea typeface="ＭＳ Ｐゴシック" pitchFamily="34" charset="-128"/>
              </a:rPr>
              <a:t>foreign key</a:t>
            </a:r>
            <a:r>
              <a:rPr lang="en-US" altLang="en-US" smtClean="0">
                <a:ea typeface="ＭＳ Ｐゴシック" pitchFamily="34" charset="-128"/>
              </a:rPr>
              <a:t> attributes) that reference the primary key attributes PK of the </a:t>
            </a:r>
            <a:r>
              <a:rPr lang="en-US" altLang="en-US" b="1" smtClean="0">
                <a:ea typeface="ＭＳ Ｐゴシック" pitchFamily="34" charset="-128"/>
              </a:rPr>
              <a:t>referenced relation</a:t>
            </a:r>
            <a:r>
              <a:rPr lang="en-US" altLang="en-US" smtClean="0">
                <a:ea typeface="ＭＳ Ｐゴシック" pitchFamily="34" charset="-128"/>
              </a:rPr>
              <a:t> R2.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A tuple t1 in R1 is said to </a:t>
            </a:r>
            <a:r>
              <a:rPr lang="en-US" altLang="en-US" b="1" smtClean="0">
                <a:ea typeface="ＭＳ Ｐゴシック" pitchFamily="34" charset="-128"/>
              </a:rPr>
              <a:t>reference</a:t>
            </a:r>
            <a:r>
              <a:rPr lang="en-US" altLang="en-US" smtClean="0">
                <a:ea typeface="ＭＳ Ｐゴシック" pitchFamily="34" charset="-128"/>
              </a:rPr>
              <a:t> a tuple t2 in R2 if t1[FK] = t2[PK].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A referential integrity constraint can be displayed in a relational database schema as a directed arc from R1.FK to R2.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Referential Integrity (or foreign key)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Constraint</a:t>
            </a:r>
          </a:p>
        </p:txBody>
      </p:sp>
      <p:sp>
        <p:nvSpPr>
          <p:cNvPr id="7168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Statement of the constraint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The value in the foreign key column (or columns) FK of the the </a:t>
            </a:r>
            <a:r>
              <a:rPr lang="en-US" altLang="en-US" b="1" smtClean="0">
                <a:ea typeface="ＭＳ Ｐゴシック" pitchFamily="34" charset="-128"/>
              </a:rPr>
              <a:t>referencing relation</a:t>
            </a:r>
            <a:r>
              <a:rPr lang="en-US" altLang="en-US" smtClean="0">
                <a:ea typeface="ＭＳ Ｐゴシック" pitchFamily="34" charset="-128"/>
              </a:rPr>
              <a:t> R1 can be </a:t>
            </a:r>
            <a:r>
              <a:rPr lang="en-US" altLang="en-US" b="1" smtClean="0">
                <a:ea typeface="ＭＳ Ｐゴシック" pitchFamily="34" charset="-128"/>
              </a:rPr>
              <a:t>either</a:t>
            </a:r>
            <a:r>
              <a:rPr lang="en-US" altLang="en-US" smtClean="0">
                <a:ea typeface="ＭＳ Ｐゴシック" pitchFamily="34" charset="-128"/>
              </a:rPr>
              <a:t>:</a:t>
            </a:r>
          </a:p>
          <a:p>
            <a:pPr lvl="2" eaLnBrk="1" hangingPunct="1"/>
            <a:r>
              <a:rPr lang="en-US" altLang="en-US" smtClean="0">
                <a:ea typeface="ＭＳ Ｐゴシック" pitchFamily="34" charset="-128"/>
              </a:rPr>
              <a:t>(1) a value of an existing primary key value of a corresponding primary key PK in the </a:t>
            </a:r>
            <a:r>
              <a:rPr lang="en-US" altLang="en-US" b="1" smtClean="0">
                <a:ea typeface="ＭＳ Ｐゴシック" pitchFamily="34" charset="-128"/>
              </a:rPr>
              <a:t>referenced relation</a:t>
            </a:r>
            <a:r>
              <a:rPr lang="en-US" altLang="en-US" smtClean="0">
                <a:ea typeface="ＭＳ Ｐゴシック" pitchFamily="34" charset="-128"/>
              </a:rPr>
              <a:t> R2, </a:t>
            </a:r>
            <a:r>
              <a:rPr lang="en-US" altLang="en-US" u="sng" smtClean="0">
                <a:ea typeface="ＭＳ Ｐゴシック" pitchFamily="34" charset="-128"/>
              </a:rPr>
              <a:t>or</a:t>
            </a:r>
          </a:p>
          <a:p>
            <a:pPr lvl="2" eaLnBrk="1" hangingPunct="1"/>
            <a:r>
              <a:rPr lang="en-US" altLang="en-US" smtClean="0">
                <a:ea typeface="ＭＳ Ｐゴシック" pitchFamily="34" charset="-128"/>
              </a:rPr>
              <a:t>(2) a </a:t>
            </a:r>
            <a:r>
              <a:rPr lang="en-US" altLang="en-US" b="1" smtClean="0">
                <a:ea typeface="ＭＳ Ｐゴシック" pitchFamily="34" charset="-128"/>
              </a:rPr>
              <a:t>null</a:t>
            </a:r>
            <a:r>
              <a:rPr lang="en-US" altLang="en-US" smtClean="0">
                <a:ea typeface="ＭＳ Ｐゴシック" pitchFamily="34" charset="-128"/>
              </a:rPr>
              <a:t>.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In case (2), the FK in R1 should </a:t>
            </a:r>
            <a:r>
              <a:rPr lang="en-US" altLang="en-US" b="1" smtClean="0">
                <a:ea typeface="ＭＳ Ｐゴシック" pitchFamily="34" charset="-128"/>
              </a:rPr>
              <a:t>not</a:t>
            </a:r>
            <a:r>
              <a:rPr lang="en-US" altLang="en-US" smtClean="0">
                <a:ea typeface="ＭＳ Ｐゴシック" pitchFamily="34" charset="-128"/>
              </a:rPr>
              <a:t> be a part of its own primary key.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Displaying a relational database schema and its constraints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ea typeface="ＭＳ Ｐゴシック" pitchFamily="34" charset="-128"/>
              </a:rPr>
              <a:t>Each relation schema can be displayed as a row of attribute names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ea typeface="ＭＳ Ｐゴシック" pitchFamily="34" charset="-128"/>
              </a:rPr>
              <a:t>The name of the relation is written above the attribute names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ea typeface="ＭＳ Ｐゴシック" pitchFamily="34" charset="-128"/>
              </a:rPr>
              <a:t>The primary key attribute (or attributes) will be underlined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ea typeface="ＭＳ Ｐゴシック" pitchFamily="34" charset="-128"/>
              </a:rPr>
              <a:t>A foreign key (referential integrity) constraints is displayed as a directed arc (arrow) from the foreign key attributes to the referenced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>
                <a:ea typeface="ＭＳ Ｐゴシック" pitchFamily="34" charset="-128"/>
              </a:rPr>
              <a:t>Can also point the the primary key of the referenced relation for clarity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ea typeface="ＭＳ Ｐゴシック" pitchFamily="34" charset="-128"/>
              </a:rPr>
              <a:t>Next slide shows the COMPANY </a:t>
            </a:r>
            <a:r>
              <a:rPr lang="en-US" altLang="en-US" sz="2400" b="1" smtClean="0">
                <a:ea typeface="ＭＳ Ｐゴシック" pitchFamily="34" charset="-128"/>
              </a:rPr>
              <a:t>relational schema diagram with referential integrity constraints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9" name="Picture 5" descr="fig05_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592263"/>
            <a:ext cx="6477000" cy="480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0" name="Text Box 6" descr="Pink tissue paper"/>
          <p:cNvSpPr txBox="1">
            <a:spLocks noChangeArrowheads="1"/>
          </p:cNvSpPr>
          <p:nvPr/>
        </p:nvSpPr>
        <p:spPr bwMode="auto">
          <a:xfrm>
            <a:off x="457200" y="7620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800000"/>
                </a:solidFill>
              </a:rPr>
              <a:t>Referential Integrity Constraints for COMPANY database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Other Types of Constraints</a:t>
            </a:r>
          </a:p>
        </p:txBody>
      </p:sp>
      <p:sp>
        <p:nvSpPr>
          <p:cNvPr id="7782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39713" y="1447800"/>
            <a:ext cx="8294687" cy="4724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Semantic Integrity Constraints:</a:t>
            </a:r>
          </a:p>
          <a:p>
            <a:pPr lvl="1" eaLnBrk="1" hangingPunct="1"/>
            <a:r>
              <a:rPr lang="en-US" altLang="en-US" sz="2400" smtClean="0">
                <a:ea typeface="ＭＳ Ｐゴシック" pitchFamily="34" charset="-128"/>
              </a:rPr>
              <a:t>based on application semantics and cannot be expressed by the model per se</a:t>
            </a:r>
          </a:p>
          <a:p>
            <a:pPr lvl="1" eaLnBrk="1" hangingPunct="1"/>
            <a:r>
              <a:rPr lang="en-US" altLang="en-US" sz="2400" smtClean="0">
                <a:ea typeface="ＭＳ Ｐゴシック" pitchFamily="34" charset="-128"/>
              </a:rPr>
              <a:t>Example: “the max. no. of hours per employee for all projects he or she works on is 56 hrs per week”</a:t>
            </a:r>
          </a:p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A </a:t>
            </a:r>
            <a:r>
              <a:rPr lang="en-US" altLang="en-US" sz="2400" b="1" smtClean="0">
                <a:ea typeface="ＭＳ Ｐゴシック" pitchFamily="34" charset="-128"/>
              </a:rPr>
              <a:t>constraint specification</a:t>
            </a:r>
            <a:r>
              <a:rPr lang="en-US" altLang="en-US" sz="2400" smtClean="0">
                <a:ea typeface="ＭＳ Ｐゴシック" pitchFamily="34" charset="-128"/>
              </a:rPr>
              <a:t> language may have to be used to express these</a:t>
            </a:r>
          </a:p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SQL-99 allows </a:t>
            </a:r>
            <a:r>
              <a:rPr lang="en-US" altLang="en-US" sz="2400" b="1" smtClean="0">
                <a:ea typeface="ＭＳ Ｐゴシック" pitchFamily="34" charset="-128"/>
              </a:rPr>
              <a:t>CREATE TRIGGER </a:t>
            </a:r>
            <a:r>
              <a:rPr lang="en-US" altLang="en-US" sz="2400" smtClean="0">
                <a:ea typeface="ＭＳ Ｐゴシック" pitchFamily="34" charset="-128"/>
              </a:rPr>
              <a:t>and </a:t>
            </a:r>
            <a:r>
              <a:rPr lang="en-US" altLang="en-US" sz="2400" b="1" smtClean="0">
                <a:ea typeface="ＭＳ Ｐゴシック" pitchFamily="34" charset="-128"/>
              </a:rPr>
              <a:t>CREATE</a:t>
            </a:r>
            <a:r>
              <a:rPr lang="en-US" altLang="en-US" sz="2400" smtClean="0">
                <a:ea typeface="ＭＳ Ｐゴシック" pitchFamily="34" charset="-128"/>
              </a:rPr>
              <a:t> </a:t>
            </a:r>
            <a:r>
              <a:rPr lang="en-US" altLang="en-US" sz="2400" b="1" smtClean="0">
                <a:ea typeface="ＭＳ Ｐゴシック" pitchFamily="34" charset="-128"/>
              </a:rPr>
              <a:t>ASSERTION</a:t>
            </a:r>
            <a:r>
              <a:rPr lang="en-US" altLang="en-US" sz="2400" smtClean="0">
                <a:ea typeface="ＭＳ Ｐゴシック" pitchFamily="34" charset="-128"/>
              </a:rPr>
              <a:t> to express some of these semantic constraints</a:t>
            </a:r>
          </a:p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Keys, Permissibility of Null values, Candidate Keys (Unique in SQL), Foreign Keys, Referential Integrity etc. are expressed by the </a:t>
            </a:r>
            <a:r>
              <a:rPr lang="en-US" altLang="en-US" sz="2400" b="1" smtClean="0">
                <a:ea typeface="ＭＳ Ｐゴシック" pitchFamily="34" charset="-128"/>
              </a:rPr>
              <a:t>CREATE TABLE </a:t>
            </a:r>
            <a:r>
              <a:rPr lang="en-US" altLang="en-US" sz="2400" smtClean="0">
                <a:ea typeface="ＭＳ Ｐゴシック" pitchFamily="34" charset="-128"/>
              </a:rPr>
              <a:t>statement in SQL</a:t>
            </a:r>
            <a:r>
              <a:rPr lang="en-US" altLang="en-US" smtClean="0">
                <a:ea typeface="ＭＳ Ｐゴシック" pitchFamily="34" charset="-128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Update Operations on Relations</a:t>
            </a:r>
          </a:p>
        </p:txBody>
      </p:sp>
      <p:sp>
        <p:nvSpPr>
          <p:cNvPr id="79876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INSERT a tuple.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DELETE a tuple.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MODIFY a tuple.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Integrity constraints should not be violated by the update operations.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Several update operations may have to be grouped together.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Updates may </a:t>
            </a:r>
            <a:r>
              <a:rPr lang="en-US" altLang="en-US" b="1" smtClean="0">
                <a:ea typeface="ＭＳ Ｐゴシック" pitchFamily="34" charset="-128"/>
              </a:rPr>
              <a:t>propagate</a:t>
            </a:r>
            <a:r>
              <a:rPr lang="en-US" altLang="en-US" smtClean="0">
                <a:ea typeface="ＭＳ Ｐゴシック" pitchFamily="34" charset="-128"/>
              </a:rPr>
              <a:t>  to cause other updates automatically. This may be necessary to maintain integrity constraints.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Update Operations on Relations</a:t>
            </a:r>
          </a:p>
        </p:txBody>
      </p:sp>
      <p:sp>
        <p:nvSpPr>
          <p:cNvPr id="8192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In case of integrity violation, several actions can be taken: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Cancel the operation that causes the violation (RESTRICT or REJECT option)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Perform the operation but inform the user of the violation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Trigger additional updates so the violation is corrected (CASCADE option, SET NULL option)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Execute a user-specified error-correction routine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accent2"/>
                </a:solidFill>
                <a:latin typeface="Arial Rounded MT Bold" pitchFamily="34" charset="0"/>
                <a:ea typeface="ＭＳ Ｐゴシック" pitchFamily="34" charset="-128"/>
              </a:rPr>
              <a:t>Relational Model Concepts</a:t>
            </a:r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A Relation is a mathematical concept based on the ideas of sets</a:t>
            </a:r>
          </a:p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The model was first proposed by Dr. E.F. </a:t>
            </a:r>
            <a:r>
              <a:rPr lang="en-US" altLang="en-US" dirty="0" err="1" smtClean="0">
                <a:ea typeface="ＭＳ Ｐゴシック" pitchFamily="34" charset="-128"/>
              </a:rPr>
              <a:t>Codd</a:t>
            </a:r>
            <a:r>
              <a:rPr lang="en-US" altLang="en-US" dirty="0" smtClean="0">
                <a:ea typeface="ＭＳ Ｐゴシック" pitchFamily="34" charset="-128"/>
              </a:rPr>
              <a:t> of IBM Research in 1970 in the following paper:</a:t>
            </a:r>
          </a:p>
          <a:p>
            <a:pPr lvl="1" eaLnBrk="1" hangingPunct="1"/>
            <a:r>
              <a:rPr lang="en-US" altLang="en-US" dirty="0" smtClean="0">
                <a:ea typeface="ＭＳ Ｐゴシック" pitchFamily="34" charset="-128"/>
              </a:rPr>
              <a:t>"</a:t>
            </a:r>
            <a:r>
              <a:rPr lang="en-US" altLang="en-US" b="1" dirty="0" smtClean="0">
                <a:ea typeface="ＭＳ Ｐゴシック" pitchFamily="34" charset="-128"/>
              </a:rPr>
              <a:t>A Relational Model for Large Shared Data Banks</a:t>
            </a:r>
            <a:r>
              <a:rPr lang="en-US" altLang="en-US" dirty="0" smtClean="0">
                <a:ea typeface="ＭＳ Ｐゴシック" pitchFamily="34" charset="-128"/>
              </a:rPr>
              <a:t>," Communications of the ACM, June 1970</a:t>
            </a:r>
          </a:p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The above paper caused a major revolution in the field of database management and earned Dr. </a:t>
            </a:r>
            <a:r>
              <a:rPr lang="en-US" altLang="en-US" dirty="0" err="1" smtClean="0">
                <a:ea typeface="ＭＳ Ｐゴシック" pitchFamily="34" charset="-128"/>
              </a:rPr>
              <a:t>Codd</a:t>
            </a:r>
            <a:r>
              <a:rPr lang="en-US" altLang="en-US" dirty="0" smtClean="0">
                <a:ea typeface="ＭＳ Ｐゴシック" pitchFamily="34" charset="-128"/>
              </a:rPr>
              <a:t> the coveted ACM Turing Award</a:t>
            </a:r>
          </a:p>
        </p:txBody>
      </p:sp>
      <p:sp>
        <p:nvSpPr>
          <p:cNvPr id="13317" name="Rectangle 3"/>
          <p:cNvSpPr>
            <a:spLocks noChangeArrowheads="1"/>
          </p:cNvSpPr>
          <p:nvPr/>
        </p:nvSpPr>
        <p:spPr bwMode="auto">
          <a:xfrm>
            <a:off x="160020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Possible violations for each operation</a:t>
            </a:r>
          </a:p>
        </p:txBody>
      </p:sp>
      <p:sp>
        <p:nvSpPr>
          <p:cNvPr id="8397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INSERT may violate any of the constraints:</a:t>
            </a:r>
          </a:p>
          <a:p>
            <a:pPr lvl="1" eaLnBrk="1" hangingPunct="1"/>
            <a:r>
              <a:rPr lang="en-US" altLang="en-US" sz="2200" smtClean="0">
                <a:ea typeface="ＭＳ Ｐゴシック" pitchFamily="34" charset="-128"/>
              </a:rPr>
              <a:t>Domain constraint:</a:t>
            </a:r>
          </a:p>
          <a:p>
            <a:pPr lvl="2" eaLnBrk="1" hangingPunct="1"/>
            <a:r>
              <a:rPr lang="en-US" altLang="en-US" sz="2000" smtClean="0">
                <a:ea typeface="ＭＳ Ｐゴシック" pitchFamily="34" charset="-128"/>
              </a:rPr>
              <a:t>if one of the attribute values provided for the new tuple is not of the specified attribute domain</a:t>
            </a:r>
          </a:p>
          <a:p>
            <a:pPr lvl="1" eaLnBrk="1" hangingPunct="1"/>
            <a:r>
              <a:rPr lang="en-US" altLang="en-US" sz="2200" smtClean="0">
                <a:ea typeface="ＭＳ Ｐゴシック" pitchFamily="34" charset="-128"/>
              </a:rPr>
              <a:t>Key constraint:</a:t>
            </a:r>
          </a:p>
          <a:p>
            <a:pPr lvl="2" eaLnBrk="1" hangingPunct="1"/>
            <a:r>
              <a:rPr lang="en-US" altLang="en-US" sz="2000" smtClean="0">
                <a:ea typeface="ＭＳ Ｐゴシック" pitchFamily="34" charset="-128"/>
              </a:rPr>
              <a:t>if the value of a key attribute in the new tuple already exists in another tuple in the relation</a:t>
            </a:r>
          </a:p>
          <a:p>
            <a:pPr lvl="1" eaLnBrk="1" hangingPunct="1"/>
            <a:r>
              <a:rPr lang="en-US" altLang="en-US" sz="2200" smtClean="0">
                <a:ea typeface="ＭＳ Ｐゴシック" pitchFamily="34" charset="-128"/>
              </a:rPr>
              <a:t>Referential integrity:</a:t>
            </a:r>
          </a:p>
          <a:p>
            <a:pPr lvl="2" eaLnBrk="1" hangingPunct="1"/>
            <a:r>
              <a:rPr lang="en-US" altLang="en-US" sz="2000" smtClean="0">
                <a:ea typeface="ＭＳ Ｐゴシック" pitchFamily="34" charset="-128"/>
              </a:rPr>
              <a:t>if a foreign key value in the new tuple references a primary key value that does not exist in the referenced relation</a:t>
            </a:r>
          </a:p>
          <a:p>
            <a:pPr lvl="1" eaLnBrk="1" hangingPunct="1"/>
            <a:r>
              <a:rPr lang="en-US" altLang="en-US" sz="2200" smtClean="0">
                <a:ea typeface="ＭＳ Ｐゴシック" pitchFamily="34" charset="-128"/>
              </a:rPr>
              <a:t>Entity integrity:</a:t>
            </a:r>
          </a:p>
          <a:p>
            <a:pPr lvl="2" eaLnBrk="1" hangingPunct="1"/>
            <a:r>
              <a:rPr lang="en-US" altLang="en-US" sz="2000" smtClean="0">
                <a:ea typeface="ＭＳ Ｐゴシック" pitchFamily="34" charset="-128"/>
              </a:rPr>
              <a:t>if the primary key value is null in the new tuple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Possible violations for each operation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DELETE may violate only referential integrity:</a:t>
            </a:r>
          </a:p>
          <a:p>
            <a:pPr lvl="1" eaLnBrk="1" hangingPunct="1"/>
            <a:r>
              <a:rPr lang="en-US" altLang="en-US" sz="2200" smtClean="0">
                <a:ea typeface="ＭＳ Ｐゴシック" pitchFamily="34" charset="-128"/>
              </a:rPr>
              <a:t>If the primary key value of the tuple being deleted is referenced from other tuples in the database</a:t>
            </a:r>
          </a:p>
          <a:p>
            <a:pPr lvl="2" eaLnBrk="1" hangingPunct="1"/>
            <a:r>
              <a:rPr lang="en-US" altLang="en-US" sz="2000" smtClean="0">
                <a:ea typeface="ＭＳ Ｐゴシック" pitchFamily="34" charset="-128"/>
              </a:rPr>
              <a:t>Can be remedied by several actions: RESTRICT, CASCADE, SET NULL (see Chapter 6 for more details)</a:t>
            </a:r>
          </a:p>
          <a:p>
            <a:pPr lvl="3" eaLnBrk="1" hangingPunct="1"/>
            <a:r>
              <a:rPr lang="en-US" altLang="en-US" sz="1800" smtClean="0">
                <a:ea typeface="ＭＳ Ｐゴシック" pitchFamily="34" charset="-128"/>
              </a:rPr>
              <a:t>RESTRICT option: reject the deletion</a:t>
            </a:r>
          </a:p>
          <a:p>
            <a:pPr lvl="3" eaLnBrk="1" hangingPunct="1"/>
            <a:r>
              <a:rPr lang="en-US" altLang="en-US" sz="1800" smtClean="0">
                <a:ea typeface="ＭＳ Ｐゴシック" pitchFamily="34" charset="-128"/>
              </a:rPr>
              <a:t>CASCADE option: propagate the new primary key value into the foreign keys of the referencing tuples</a:t>
            </a:r>
          </a:p>
          <a:p>
            <a:pPr lvl="3" eaLnBrk="1" hangingPunct="1"/>
            <a:r>
              <a:rPr lang="en-US" altLang="en-US" sz="1800" smtClean="0">
                <a:ea typeface="ＭＳ Ｐゴシック" pitchFamily="34" charset="-128"/>
              </a:rPr>
              <a:t>SET NULL option: set the foreign keys of the referencing tuples to NULL</a:t>
            </a:r>
          </a:p>
          <a:p>
            <a:pPr lvl="1" eaLnBrk="1" hangingPunct="1"/>
            <a:r>
              <a:rPr lang="en-US" altLang="en-US" sz="2200" smtClean="0">
                <a:ea typeface="ＭＳ Ｐゴシック" pitchFamily="34" charset="-128"/>
              </a:rPr>
              <a:t>One of the above options must be specified during database design for each foreign key constraint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Possible violations for each operation</a:t>
            </a:r>
          </a:p>
        </p:txBody>
      </p:sp>
      <p:sp>
        <p:nvSpPr>
          <p:cNvPr id="8602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UPDATE may violate domain constraint and NOT NULL constraint on an attribute being modified</a:t>
            </a:r>
          </a:p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Any of the other constraints may also be violated, depending on the attribute being updated:</a:t>
            </a:r>
          </a:p>
          <a:p>
            <a:pPr lvl="1" eaLnBrk="1" hangingPunct="1"/>
            <a:r>
              <a:rPr lang="en-US" altLang="en-US" sz="2200" smtClean="0">
                <a:ea typeface="ＭＳ Ｐゴシック" pitchFamily="34" charset="-128"/>
              </a:rPr>
              <a:t>Updating the primary key (PK):</a:t>
            </a:r>
          </a:p>
          <a:p>
            <a:pPr lvl="2" eaLnBrk="1" hangingPunct="1"/>
            <a:r>
              <a:rPr lang="en-US" altLang="en-US" sz="2000" smtClean="0">
                <a:ea typeface="ＭＳ Ｐゴシック" pitchFamily="34" charset="-128"/>
              </a:rPr>
              <a:t>Similar to a DELETE followed by an INSERT</a:t>
            </a:r>
          </a:p>
          <a:p>
            <a:pPr lvl="2" eaLnBrk="1" hangingPunct="1"/>
            <a:r>
              <a:rPr lang="en-US" altLang="en-US" sz="2000" smtClean="0">
                <a:ea typeface="ＭＳ Ｐゴシック" pitchFamily="34" charset="-128"/>
              </a:rPr>
              <a:t>Need to specify similar options to DELETE</a:t>
            </a:r>
          </a:p>
          <a:p>
            <a:pPr lvl="1" eaLnBrk="1" hangingPunct="1"/>
            <a:r>
              <a:rPr lang="en-US" altLang="en-US" sz="2200" smtClean="0">
                <a:ea typeface="ＭＳ Ｐゴシック" pitchFamily="34" charset="-128"/>
              </a:rPr>
              <a:t>Updating a foreign key (FK):</a:t>
            </a:r>
          </a:p>
          <a:p>
            <a:pPr lvl="2" eaLnBrk="1" hangingPunct="1"/>
            <a:r>
              <a:rPr lang="en-US" altLang="en-US" sz="2000" smtClean="0">
                <a:ea typeface="ＭＳ Ｐゴシック" pitchFamily="34" charset="-128"/>
              </a:rPr>
              <a:t>May violate referential integrity</a:t>
            </a:r>
          </a:p>
          <a:p>
            <a:pPr lvl="1" eaLnBrk="1" hangingPunct="1"/>
            <a:r>
              <a:rPr lang="en-US" altLang="en-US" sz="2200" smtClean="0">
                <a:ea typeface="ＭＳ Ｐゴシック" pitchFamily="34" charset="-128"/>
              </a:rPr>
              <a:t>Updating an ordinary attribute (neither PK nor FK):</a:t>
            </a:r>
          </a:p>
          <a:p>
            <a:pPr lvl="2" eaLnBrk="1" hangingPunct="1"/>
            <a:r>
              <a:rPr lang="en-US" altLang="en-US" sz="2000" smtClean="0">
                <a:ea typeface="ＭＳ Ｐゴシック" pitchFamily="34" charset="-128"/>
              </a:rPr>
              <a:t>Can only violate domain constraints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Summary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Presented Relational Model Concepts</a:t>
            </a:r>
          </a:p>
          <a:p>
            <a:pPr lvl="1" eaLnBrk="1" hangingPunct="1"/>
            <a:r>
              <a:rPr lang="en-US" altLang="en-US" sz="2200" smtClean="0">
                <a:ea typeface="ＭＳ Ｐゴシック" pitchFamily="34" charset="-128"/>
              </a:rPr>
              <a:t>Definitions</a:t>
            </a:r>
          </a:p>
          <a:p>
            <a:pPr lvl="1" eaLnBrk="1" hangingPunct="1"/>
            <a:r>
              <a:rPr lang="en-US" altLang="en-US" sz="2200" smtClean="0">
                <a:ea typeface="ＭＳ Ｐゴシック" pitchFamily="34" charset="-128"/>
              </a:rPr>
              <a:t>Characteristics of relations</a:t>
            </a:r>
          </a:p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Discussed Relational Model Constraints and Relational Database Schemas</a:t>
            </a:r>
          </a:p>
          <a:p>
            <a:pPr lvl="1" eaLnBrk="1" hangingPunct="1"/>
            <a:r>
              <a:rPr lang="en-US" altLang="en-US" sz="2200" smtClean="0">
                <a:ea typeface="ＭＳ Ｐゴシック" pitchFamily="34" charset="-128"/>
              </a:rPr>
              <a:t>Domain constraints </a:t>
            </a:r>
          </a:p>
          <a:p>
            <a:pPr lvl="1" eaLnBrk="1" hangingPunct="1"/>
            <a:r>
              <a:rPr lang="en-US" altLang="en-US" sz="2200" smtClean="0">
                <a:ea typeface="ＭＳ Ｐゴシック" pitchFamily="34" charset="-128"/>
              </a:rPr>
              <a:t>Key constraints</a:t>
            </a:r>
          </a:p>
          <a:p>
            <a:pPr lvl="1" eaLnBrk="1" hangingPunct="1"/>
            <a:r>
              <a:rPr lang="en-US" altLang="en-US" sz="2200" smtClean="0">
                <a:ea typeface="ＭＳ Ｐゴシック" pitchFamily="34" charset="-128"/>
              </a:rPr>
              <a:t>Entity integrity</a:t>
            </a:r>
          </a:p>
          <a:p>
            <a:pPr lvl="1" eaLnBrk="1" hangingPunct="1"/>
            <a:r>
              <a:rPr lang="en-US" altLang="en-US" sz="2200" smtClean="0">
                <a:ea typeface="ＭＳ Ｐゴシック" pitchFamily="34" charset="-128"/>
              </a:rPr>
              <a:t>Referential integrity</a:t>
            </a:r>
          </a:p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Described the Relational Update Operations and Dealing with Constraint Violations</a:t>
            </a:r>
          </a:p>
          <a:p>
            <a:pPr eaLnBrk="1" hangingPunct="1"/>
            <a:endParaRPr lang="en-US" altLang="en-US" sz="240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In-Class Exercise</a:t>
            </a:r>
          </a:p>
        </p:txBody>
      </p:sp>
      <p:sp>
        <p:nvSpPr>
          <p:cNvPr id="89092" name="Text Box 3"/>
          <p:cNvSpPr txBox="1">
            <a:spLocks noChangeArrowheads="1"/>
          </p:cNvSpPr>
          <p:nvPr/>
        </p:nvSpPr>
        <p:spPr bwMode="auto">
          <a:xfrm>
            <a:off x="228600" y="1606550"/>
            <a:ext cx="8534400" cy="3785652"/>
          </a:xfrm>
          <a:prstGeom prst="rect">
            <a:avLst/>
          </a:prstGeom>
          <a:noFill/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dirty="0" smtClean="0">
                <a:solidFill>
                  <a:schemeClr val="tx2"/>
                </a:solidFill>
                <a:latin typeface="Times New Roman" pitchFamily="18" charset="0"/>
              </a:rPr>
              <a:t>Consider </a:t>
            </a:r>
            <a:r>
              <a:rPr lang="en-US" altLang="en-US" sz="2000" dirty="0">
                <a:solidFill>
                  <a:schemeClr val="tx2"/>
                </a:solidFill>
                <a:latin typeface="Times New Roman" pitchFamily="18" charset="0"/>
              </a:rPr>
              <a:t>the following relations for a database that keeps track of student enrollment in courses and the books adopted for each course: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chemeClr val="tx2"/>
                </a:solidFill>
                <a:latin typeface="Times New Roman" pitchFamily="18" charset="0"/>
              </a:rPr>
              <a:t>STUDENT(</a:t>
            </a:r>
            <a:r>
              <a:rPr lang="en-US" altLang="en-US" sz="2000" u="sng" dirty="0">
                <a:solidFill>
                  <a:schemeClr val="tx2"/>
                </a:solidFill>
                <a:latin typeface="Times New Roman" pitchFamily="18" charset="0"/>
              </a:rPr>
              <a:t>SSN</a:t>
            </a:r>
            <a:r>
              <a:rPr lang="en-US" altLang="en-US" sz="2000" dirty="0">
                <a:solidFill>
                  <a:schemeClr val="tx2"/>
                </a:solidFill>
                <a:latin typeface="Times New Roman" pitchFamily="18" charset="0"/>
              </a:rPr>
              <a:t>, Name, Major, </a:t>
            </a:r>
            <a:r>
              <a:rPr lang="en-US" altLang="en-US" sz="2000" dirty="0" err="1">
                <a:solidFill>
                  <a:schemeClr val="tx2"/>
                </a:solidFill>
                <a:latin typeface="Times New Roman" pitchFamily="18" charset="0"/>
              </a:rPr>
              <a:t>Bdate</a:t>
            </a:r>
            <a:r>
              <a:rPr lang="en-US" altLang="en-US" sz="20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chemeClr val="tx2"/>
                </a:solidFill>
                <a:latin typeface="Times New Roman" pitchFamily="18" charset="0"/>
              </a:rPr>
              <a:t>COURSE(</a:t>
            </a:r>
            <a:r>
              <a:rPr lang="en-US" altLang="en-US" sz="2000" u="sng" dirty="0">
                <a:solidFill>
                  <a:schemeClr val="tx2"/>
                </a:solidFill>
                <a:latin typeface="Times New Roman" pitchFamily="18" charset="0"/>
              </a:rPr>
              <a:t>Course#</a:t>
            </a:r>
            <a:r>
              <a:rPr lang="en-US" altLang="en-US" sz="2000" dirty="0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en-US" altLang="en-US" sz="2000" dirty="0" err="1">
                <a:solidFill>
                  <a:schemeClr val="tx2"/>
                </a:solidFill>
                <a:latin typeface="Times New Roman" pitchFamily="18" charset="0"/>
              </a:rPr>
              <a:t>Cname</a:t>
            </a:r>
            <a:r>
              <a:rPr lang="en-US" altLang="en-US" sz="2000" dirty="0">
                <a:solidFill>
                  <a:schemeClr val="tx2"/>
                </a:solidFill>
                <a:latin typeface="Times New Roman" pitchFamily="18" charset="0"/>
              </a:rPr>
              <a:t>, Dept)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chemeClr val="tx2"/>
                </a:solidFill>
                <a:latin typeface="Times New Roman" pitchFamily="18" charset="0"/>
              </a:rPr>
              <a:t>ENROLL(</a:t>
            </a:r>
            <a:r>
              <a:rPr lang="en-US" altLang="en-US" sz="2000" u="sng" dirty="0">
                <a:solidFill>
                  <a:schemeClr val="tx2"/>
                </a:solidFill>
                <a:latin typeface="Times New Roman" pitchFamily="18" charset="0"/>
              </a:rPr>
              <a:t>SSN</a:t>
            </a:r>
            <a:r>
              <a:rPr lang="en-US" altLang="en-US" sz="2000" dirty="0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en-US" altLang="en-US" sz="2000" u="sng" dirty="0">
                <a:solidFill>
                  <a:schemeClr val="tx2"/>
                </a:solidFill>
                <a:latin typeface="Times New Roman" pitchFamily="18" charset="0"/>
              </a:rPr>
              <a:t>Course#</a:t>
            </a:r>
            <a:r>
              <a:rPr lang="en-US" altLang="en-US" sz="2000" dirty="0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en-US" altLang="en-US" sz="2000" u="sng" dirty="0">
                <a:solidFill>
                  <a:schemeClr val="tx2"/>
                </a:solidFill>
                <a:latin typeface="Times New Roman" pitchFamily="18" charset="0"/>
              </a:rPr>
              <a:t>Quarter</a:t>
            </a:r>
            <a:r>
              <a:rPr lang="en-US" altLang="en-US" sz="2000" dirty="0">
                <a:solidFill>
                  <a:schemeClr val="tx2"/>
                </a:solidFill>
                <a:latin typeface="Times New Roman" pitchFamily="18" charset="0"/>
              </a:rPr>
              <a:t>, Grade)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chemeClr val="tx2"/>
                </a:solidFill>
                <a:latin typeface="Times New Roman" pitchFamily="18" charset="0"/>
              </a:rPr>
              <a:t>BOOK_ADOPTION(</a:t>
            </a:r>
            <a:r>
              <a:rPr lang="en-US" altLang="en-US" sz="2000" u="sng" dirty="0">
                <a:solidFill>
                  <a:schemeClr val="tx2"/>
                </a:solidFill>
                <a:latin typeface="Times New Roman" pitchFamily="18" charset="0"/>
              </a:rPr>
              <a:t>Course#</a:t>
            </a:r>
            <a:r>
              <a:rPr lang="en-US" altLang="en-US" sz="2000" dirty="0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en-US" altLang="en-US" sz="2000" u="sng" dirty="0">
                <a:solidFill>
                  <a:schemeClr val="tx2"/>
                </a:solidFill>
                <a:latin typeface="Times New Roman" pitchFamily="18" charset="0"/>
              </a:rPr>
              <a:t>Quarter</a:t>
            </a:r>
            <a:r>
              <a:rPr lang="en-US" altLang="en-US" sz="2000" dirty="0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en-US" altLang="en-US" sz="2000" dirty="0" err="1">
                <a:solidFill>
                  <a:schemeClr val="tx2"/>
                </a:solidFill>
                <a:latin typeface="Times New Roman" pitchFamily="18" charset="0"/>
              </a:rPr>
              <a:t>Book_ISBN</a:t>
            </a:r>
            <a:r>
              <a:rPr lang="en-US" altLang="en-US" sz="20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chemeClr val="tx2"/>
                </a:solidFill>
                <a:latin typeface="Times New Roman" pitchFamily="18" charset="0"/>
              </a:rPr>
              <a:t>TEXT(</a:t>
            </a:r>
            <a:r>
              <a:rPr lang="en-US" altLang="en-US" sz="2000" u="sng" dirty="0" err="1">
                <a:solidFill>
                  <a:schemeClr val="tx2"/>
                </a:solidFill>
                <a:latin typeface="Times New Roman" pitchFamily="18" charset="0"/>
              </a:rPr>
              <a:t>Book_ISBN</a:t>
            </a:r>
            <a:r>
              <a:rPr lang="en-US" altLang="en-US" sz="2000" dirty="0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en-US" altLang="en-US" sz="2000" dirty="0" err="1">
                <a:solidFill>
                  <a:schemeClr val="tx2"/>
                </a:solidFill>
                <a:latin typeface="Times New Roman" pitchFamily="18" charset="0"/>
              </a:rPr>
              <a:t>Book_Title</a:t>
            </a:r>
            <a:r>
              <a:rPr lang="en-US" altLang="en-US" sz="2000" dirty="0">
                <a:solidFill>
                  <a:schemeClr val="tx2"/>
                </a:solidFill>
                <a:latin typeface="Times New Roman" pitchFamily="18" charset="0"/>
              </a:rPr>
              <a:t>, Publisher, Author)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chemeClr val="tx2"/>
                </a:solidFill>
                <a:latin typeface="Times New Roman" pitchFamily="18" charset="0"/>
              </a:rPr>
              <a:t>Draw a relational schema diagram specifying the foreign keys for this schema.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accent2"/>
                </a:solidFill>
                <a:latin typeface="Arial Rounded MT Bold" pitchFamily="34" charset="0"/>
                <a:ea typeface="ＭＳ Ｐゴシック" pitchFamily="34" charset="-128"/>
              </a:rPr>
              <a:t>Informal Definitions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4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300" smtClean="0">
                <a:ea typeface="ＭＳ Ｐゴシック" pitchFamily="34" charset="-128"/>
              </a:rPr>
              <a:t>Informally, a </a:t>
            </a:r>
            <a:r>
              <a:rPr lang="en-US" altLang="en-US" sz="2300" b="1" smtClean="0">
                <a:ea typeface="ＭＳ Ｐゴシック" pitchFamily="34" charset="-128"/>
              </a:rPr>
              <a:t>relation</a:t>
            </a:r>
            <a:r>
              <a:rPr lang="en-US" altLang="en-US" sz="2300" smtClean="0">
                <a:ea typeface="ＭＳ Ｐゴシック" pitchFamily="34" charset="-128"/>
              </a:rPr>
              <a:t> looks like a </a:t>
            </a:r>
            <a:r>
              <a:rPr lang="en-US" altLang="en-US" sz="2300" b="1" smtClean="0">
                <a:ea typeface="ＭＳ Ｐゴシック" pitchFamily="34" charset="-128"/>
              </a:rPr>
              <a:t>table</a:t>
            </a:r>
            <a:r>
              <a:rPr lang="en-US" altLang="en-US" sz="2300" smtClean="0">
                <a:ea typeface="ＭＳ Ｐゴシック" pitchFamily="34" charset="-128"/>
              </a:rPr>
              <a:t> of values.</a:t>
            </a:r>
          </a:p>
          <a:p>
            <a:pPr eaLnBrk="1" hangingPunct="1">
              <a:lnSpc>
                <a:spcPct val="80000"/>
              </a:lnSpc>
            </a:pPr>
            <a:endParaRPr lang="en-US" altLang="en-US" sz="23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300" smtClean="0">
                <a:ea typeface="ＭＳ Ｐゴシック" pitchFamily="34" charset="-128"/>
              </a:rPr>
              <a:t>A relation typically contains a </a:t>
            </a:r>
            <a:r>
              <a:rPr lang="en-US" altLang="en-US" sz="2300" b="1" smtClean="0">
                <a:ea typeface="ＭＳ Ｐゴシック" pitchFamily="34" charset="-128"/>
              </a:rPr>
              <a:t>set of rows</a:t>
            </a:r>
            <a:r>
              <a:rPr lang="en-US" altLang="en-US" sz="2300" smtClean="0">
                <a:ea typeface="ＭＳ Ｐゴシック" pitchFamily="34" charset="-128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en-US" sz="23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300" smtClean="0">
                <a:ea typeface="ＭＳ Ｐゴシック" pitchFamily="34" charset="-128"/>
              </a:rPr>
              <a:t>The data elements in each </a:t>
            </a:r>
            <a:r>
              <a:rPr lang="en-US" altLang="en-US" sz="2300" b="1" smtClean="0">
                <a:ea typeface="ＭＳ Ｐゴシック" pitchFamily="34" charset="-128"/>
              </a:rPr>
              <a:t>row</a:t>
            </a:r>
            <a:r>
              <a:rPr lang="en-US" altLang="en-US" sz="2300" smtClean="0">
                <a:ea typeface="ＭＳ Ｐゴシック" pitchFamily="34" charset="-128"/>
              </a:rPr>
              <a:t> represent certain facts </a:t>
            </a:r>
            <a:br>
              <a:rPr lang="en-US" altLang="en-US" sz="2300" smtClean="0">
                <a:ea typeface="ＭＳ Ｐゴシック" pitchFamily="34" charset="-128"/>
              </a:rPr>
            </a:br>
            <a:r>
              <a:rPr lang="en-US" altLang="en-US" sz="2300" smtClean="0">
                <a:ea typeface="ＭＳ Ｐゴシック" pitchFamily="34" charset="-128"/>
              </a:rPr>
              <a:t>that correspond to a real-world </a:t>
            </a:r>
            <a:r>
              <a:rPr lang="en-US" altLang="en-US" sz="2300" b="1" smtClean="0">
                <a:ea typeface="ＭＳ Ｐゴシック" pitchFamily="34" charset="-128"/>
              </a:rPr>
              <a:t>entity</a:t>
            </a:r>
            <a:r>
              <a:rPr lang="en-US" altLang="en-US" sz="2300" smtClean="0">
                <a:ea typeface="ＭＳ Ｐゴシック" pitchFamily="34" charset="-128"/>
              </a:rPr>
              <a:t> or </a:t>
            </a:r>
            <a:r>
              <a:rPr lang="en-US" altLang="en-US" sz="2300" b="1" smtClean="0">
                <a:ea typeface="ＭＳ Ｐゴシック" pitchFamily="34" charset="-128"/>
              </a:rPr>
              <a:t>relationship</a:t>
            </a:r>
            <a:endParaRPr lang="en-US" altLang="en-US" sz="2300" smtClean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300" smtClean="0">
                <a:ea typeface="ＭＳ Ｐゴシック" pitchFamily="34" charset="-128"/>
              </a:rPr>
              <a:t>In the formal model, rows are called </a:t>
            </a:r>
            <a:r>
              <a:rPr lang="en-US" altLang="en-US" sz="2100" b="1" smtClean="0">
                <a:ea typeface="ＭＳ Ｐゴシック" pitchFamily="34" charset="-128"/>
              </a:rPr>
              <a:t>tuples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1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300" smtClean="0">
                <a:ea typeface="ＭＳ Ｐゴシック" pitchFamily="34" charset="-128"/>
              </a:rPr>
              <a:t>Each </a:t>
            </a:r>
            <a:r>
              <a:rPr lang="en-US" altLang="en-US" sz="2300" b="1" smtClean="0">
                <a:ea typeface="ＭＳ Ｐゴシック" pitchFamily="34" charset="-128"/>
              </a:rPr>
              <a:t>column</a:t>
            </a:r>
            <a:r>
              <a:rPr lang="en-US" altLang="en-US" sz="2300" smtClean="0">
                <a:ea typeface="ＭＳ Ｐゴシック" pitchFamily="34" charset="-128"/>
              </a:rPr>
              <a:t> has a column header that gives an indication of the meaning of the data items in that column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smtClean="0">
                <a:ea typeface="ＭＳ Ｐゴシック" pitchFamily="34" charset="-128"/>
              </a:rPr>
              <a:t>In the formal model, the column header is called an </a:t>
            </a:r>
            <a:br>
              <a:rPr lang="en-US" altLang="en-US" sz="2100" smtClean="0">
                <a:ea typeface="ＭＳ Ｐゴシック" pitchFamily="34" charset="-128"/>
              </a:rPr>
            </a:br>
            <a:r>
              <a:rPr lang="en-US" altLang="en-US" sz="2100" b="1" smtClean="0">
                <a:ea typeface="ＭＳ Ｐゴシック" pitchFamily="34" charset="-128"/>
              </a:rPr>
              <a:t>attribute name</a:t>
            </a:r>
            <a:r>
              <a:rPr lang="en-US" altLang="en-US" sz="2100" smtClean="0">
                <a:ea typeface="ＭＳ Ｐゴシック" pitchFamily="34" charset="-128"/>
              </a:rPr>
              <a:t> (or just </a:t>
            </a:r>
            <a:r>
              <a:rPr lang="en-US" altLang="en-US" sz="2100" b="1" smtClean="0">
                <a:ea typeface="ＭＳ Ｐゴシック" pitchFamily="34" charset="-128"/>
              </a:rPr>
              <a:t>attribute</a:t>
            </a:r>
            <a:r>
              <a:rPr lang="en-US" altLang="en-US" sz="2100" smtClean="0">
                <a:ea typeface="ＭＳ Ｐゴシック" pitchFamily="34" charset="-128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accent2"/>
                </a:solidFill>
                <a:latin typeface="Arial Rounded MT Bold" pitchFamily="34" charset="0"/>
                <a:ea typeface="ＭＳ Ｐゴシック" pitchFamily="34" charset="-128"/>
              </a:rPr>
              <a:t>Example of a Relation</a:t>
            </a: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8886825" y="61595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altLang="en-US">
              <a:latin typeface="Times New Roman" pitchFamily="18" charset="0"/>
            </a:endParaRPr>
          </a:p>
        </p:txBody>
      </p:sp>
      <p:pic>
        <p:nvPicPr>
          <p:cNvPr id="17413" name="Picture 6" descr="fig05_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295525"/>
            <a:ext cx="8489950" cy="307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accent2"/>
                </a:solidFill>
                <a:ea typeface="ＭＳ Ｐゴシック" pitchFamily="34" charset="-128"/>
              </a:rPr>
              <a:t>Informal Definitions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Key of a Relation:</a:t>
            </a:r>
          </a:p>
          <a:p>
            <a:pPr lvl="1" eaLnBrk="1" hangingPunct="1"/>
            <a:r>
              <a:rPr lang="en-US" altLang="en-US" sz="2500" dirty="0" smtClean="0">
                <a:ea typeface="ＭＳ Ｐゴシック" pitchFamily="34" charset="-128"/>
              </a:rPr>
              <a:t>Each row has a value of a data item (or set of items) that uniquely identifies that row in the table</a:t>
            </a:r>
          </a:p>
          <a:p>
            <a:pPr lvl="2" eaLnBrk="1" hangingPunct="1"/>
            <a:r>
              <a:rPr lang="en-US" altLang="en-US" sz="2300" dirty="0" smtClean="0">
                <a:ea typeface="ＭＳ Ｐゴシック" pitchFamily="34" charset="-128"/>
              </a:rPr>
              <a:t>Called the </a:t>
            </a:r>
            <a:r>
              <a:rPr lang="en-US" altLang="en-US" sz="2300" i="1" dirty="0" smtClean="0">
                <a:ea typeface="ＭＳ Ｐゴシック" pitchFamily="34" charset="-128"/>
              </a:rPr>
              <a:t>key</a:t>
            </a:r>
          </a:p>
          <a:p>
            <a:pPr lvl="1" eaLnBrk="1" hangingPunct="1"/>
            <a:r>
              <a:rPr lang="en-US" altLang="en-US" sz="2500" dirty="0" smtClean="0">
                <a:ea typeface="ＭＳ Ｐゴシック" pitchFamily="34" charset="-128"/>
              </a:rPr>
              <a:t>In the STUDENT table, SSN is the key</a:t>
            </a:r>
          </a:p>
          <a:p>
            <a:pPr lvl="1" eaLnBrk="1" hangingPunct="1"/>
            <a:endParaRPr lang="en-US" altLang="en-US" sz="2500" dirty="0" smtClean="0">
              <a:ea typeface="ＭＳ Ｐゴシック" pitchFamily="34" charset="-128"/>
            </a:endParaRPr>
          </a:p>
          <a:p>
            <a:pPr lvl="1" eaLnBrk="1" hangingPunct="1"/>
            <a:r>
              <a:rPr lang="en-US" altLang="en-US" sz="2500" dirty="0" smtClean="0">
                <a:ea typeface="ＭＳ Ｐゴシック" pitchFamily="34" charset="-128"/>
              </a:rPr>
              <a:t>Sometimes row-ids or sequential numbers are assigned as keys to identify the rows in a table</a:t>
            </a:r>
          </a:p>
          <a:p>
            <a:pPr lvl="2" eaLnBrk="1" hangingPunct="1"/>
            <a:r>
              <a:rPr lang="en-US" altLang="en-US" sz="2300" dirty="0" smtClean="0">
                <a:ea typeface="ＭＳ Ｐゴシック" pitchFamily="34" charset="-128"/>
              </a:rPr>
              <a:t>Called </a:t>
            </a:r>
            <a:r>
              <a:rPr lang="en-US" altLang="en-US" sz="2300" i="1" dirty="0" smtClean="0">
                <a:ea typeface="ＭＳ Ｐゴシック" pitchFamily="34" charset="-128"/>
              </a:rPr>
              <a:t>artificial key</a:t>
            </a:r>
            <a:r>
              <a:rPr lang="en-US" altLang="en-US" sz="2300" dirty="0" smtClean="0">
                <a:ea typeface="ＭＳ Ｐゴシック" pitchFamily="34" charset="-128"/>
              </a:rPr>
              <a:t> or </a:t>
            </a:r>
            <a:r>
              <a:rPr lang="en-US" altLang="en-US" sz="2300" i="1" dirty="0" smtClean="0">
                <a:ea typeface="ＭＳ Ｐゴシック" pitchFamily="34" charset="-128"/>
              </a:rPr>
              <a:t>surrogate key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25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accent2"/>
                </a:solidFill>
                <a:latin typeface="Arial Rounded MT Bold" pitchFamily="34" charset="0"/>
                <a:ea typeface="ＭＳ Ｐゴシック" pitchFamily="34" charset="-128"/>
              </a:rPr>
              <a:t>Formal Definitions - Schema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The </a:t>
            </a:r>
            <a:r>
              <a:rPr lang="en-US" altLang="en-US" sz="2400" b="1" smtClean="0">
                <a:ea typeface="ＭＳ Ｐゴシック" pitchFamily="34" charset="-128"/>
              </a:rPr>
              <a:t>Schema</a:t>
            </a:r>
            <a:r>
              <a:rPr lang="en-US" altLang="en-US" sz="2400" smtClean="0">
                <a:ea typeface="ＭＳ Ｐゴシック" pitchFamily="34" charset="-128"/>
              </a:rPr>
              <a:t> (or description) of a Relation:</a:t>
            </a:r>
          </a:p>
          <a:p>
            <a:pPr lvl="1" eaLnBrk="1" hangingPunct="1"/>
            <a:r>
              <a:rPr lang="en-US" altLang="en-US" sz="2200" smtClean="0">
                <a:ea typeface="ＭＳ Ｐゴシック" pitchFamily="34" charset="-128"/>
              </a:rPr>
              <a:t>Denoted by R(A1, A2, .....An)</a:t>
            </a:r>
          </a:p>
          <a:p>
            <a:pPr lvl="1" eaLnBrk="1" hangingPunct="1"/>
            <a:r>
              <a:rPr lang="en-US" altLang="en-US" sz="2200" smtClean="0">
                <a:ea typeface="ＭＳ Ｐゴシック" pitchFamily="34" charset="-128"/>
              </a:rPr>
              <a:t>R is the </a:t>
            </a:r>
            <a:r>
              <a:rPr lang="en-US" altLang="en-US" sz="2200" b="1" smtClean="0">
                <a:ea typeface="ＭＳ Ｐゴシック" pitchFamily="34" charset="-128"/>
              </a:rPr>
              <a:t>name</a:t>
            </a:r>
            <a:r>
              <a:rPr lang="en-US" altLang="en-US" sz="2200" smtClean="0">
                <a:ea typeface="ＭＳ Ｐゴシック" pitchFamily="34" charset="-128"/>
              </a:rPr>
              <a:t> of the relation</a:t>
            </a:r>
          </a:p>
          <a:p>
            <a:pPr lvl="1" eaLnBrk="1" hangingPunct="1"/>
            <a:r>
              <a:rPr lang="en-US" altLang="en-US" sz="2200" smtClean="0">
                <a:ea typeface="ＭＳ Ｐゴシック" pitchFamily="34" charset="-128"/>
              </a:rPr>
              <a:t>The </a:t>
            </a:r>
            <a:r>
              <a:rPr lang="en-US" altLang="en-US" sz="2200" b="1" smtClean="0">
                <a:ea typeface="ＭＳ Ｐゴシック" pitchFamily="34" charset="-128"/>
              </a:rPr>
              <a:t>attributes</a:t>
            </a:r>
            <a:r>
              <a:rPr lang="en-US" altLang="en-US" sz="2200" smtClean="0">
                <a:ea typeface="ＭＳ Ｐゴシック" pitchFamily="34" charset="-128"/>
              </a:rPr>
              <a:t> of the relation are A1, A2, ..., An</a:t>
            </a:r>
          </a:p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Example: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smtClean="0">
                <a:ea typeface="ＭＳ Ｐゴシック" pitchFamily="34" charset="-128"/>
              </a:rPr>
              <a:t>	CUSTOMER (Cust-id, Cust-name, Address, Phone#)</a:t>
            </a:r>
          </a:p>
          <a:p>
            <a:pPr lvl="1" eaLnBrk="1" hangingPunct="1"/>
            <a:r>
              <a:rPr lang="en-US" altLang="en-US" sz="2200" smtClean="0">
                <a:ea typeface="ＭＳ Ｐゴシック" pitchFamily="34" charset="-128"/>
              </a:rPr>
              <a:t>CUSTOMER is the relation name</a:t>
            </a:r>
          </a:p>
          <a:p>
            <a:pPr lvl="1" eaLnBrk="1" hangingPunct="1"/>
            <a:r>
              <a:rPr lang="en-US" altLang="en-US" sz="2200" smtClean="0">
                <a:ea typeface="ＭＳ Ｐゴシック" pitchFamily="34" charset="-128"/>
              </a:rPr>
              <a:t>Defined over the four attributes: Cust-id, Cust-name, Address, Phone#</a:t>
            </a:r>
          </a:p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Each attribute has a </a:t>
            </a:r>
            <a:r>
              <a:rPr lang="en-US" altLang="en-US" sz="2400" b="1" smtClean="0">
                <a:ea typeface="ＭＳ Ｐゴシック" pitchFamily="34" charset="-128"/>
              </a:rPr>
              <a:t>domain</a:t>
            </a:r>
            <a:r>
              <a:rPr lang="en-US" altLang="en-US" sz="2400" smtClean="0">
                <a:ea typeface="ＭＳ Ｐゴシック" pitchFamily="34" charset="-128"/>
              </a:rPr>
              <a:t> or a set of valid values. </a:t>
            </a:r>
          </a:p>
          <a:p>
            <a:pPr lvl="1" eaLnBrk="1" hangingPunct="1"/>
            <a:r>
              <a:rPr lang="en-US" altLang="en-US" sz="2200" smtClean="0">
                <a:ea typeface="ＭＳ Ｐゴシック" pitchFamily="34" charset="-128"/>
              </a:rPr>
              <a:t>For example, the domain of Cust-id is 6 digit numbers.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accent2"/>
                </a:solidFill>
                <a:latin typeface="Arial Rounded MT Bold" pitchFamily="34" charset="0"/>
                <a:ea typeface="ＭＳ Ｐゴシック" pitchFamily="34" charset="-128"/>
              </a:rPr>
              <a:t>Formal Definitions - </a:t>
            </a:r>
            <a:r>
              <a:rPr lang="en-US" altLang="en-US" dirty="0" err="1" smtClean="0">
                <a:solidFill>
                  <a:schemeClr val="accent2"/>
                </a:solidFill>
                <a:latin typeface="Arial Rounded MT Bold" pitchFamily="34" charset="0"/>
                <a:ea typeface="ＭＳ Ｐゴシック" pitchFamily="34" charset="-128"/>
              </a:rPr>
              <a:t>Tuple</a:t>
            </a:r>
            <a:endParaRPr lang="en-US" altLang="en-US" dirty="0" smtClean="0">
              <a:solidFill>
                <a:schemeClr val="accent2"/>
              </a:solidFill>
              <a:latin typeface="Arial Rounded MT Bold" pitchFamily="34" charset="0"/>
              <a:ea typeface="ＭＳ Ｐゴシック" pitchFamily="34" charset="-128"/>
            </a:endParaRPr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A </a:t>
            </a:r>
            <a:r>
              <a:rPr lang="en-US" altLang="en-US" sz="2400" b="1" smtClean="0">
                <a:ea typeface="ＭＳ Ｐゴシック" pitchFamily="34" charset="-128"/>
              </a:rPr>
              <a:t>tuple</a:t>
            </a:r>
            <a:r>
              <a:rPr lang="en-US" altLang="en-US" sz="2400" smtClean="0">
                <a:ea typeface="ＭＳ Ｐゴシック" pitchFamily="34" charset="-128"/>
              </a:rPr>
              <a:t> is an ordered set of values (enclosed in angled brackets ‘&lt; … &gt;’)</a:t>
            </a:r>
          </a:p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Each value is derived from an appropriate </a:t>
            </a:r>
            <a:r>
              <a:rPr lang="en-US" altLang="en-US" sz="2400" i="1" smtClean="0">
                <a:ea typeface="ＭＳ Ｐゴシック" pitchFamily="34" charset="-128"/>
              </a:rPr>
              <a:t>domain</a:t>
            </a:r>
            <a:r>
              <a:rPr lang="en-US" altLang="en-US" sz="2400" smtClean="0">
                <a:ea typeface="ＭＳ Ｐゴシック" pitchFamily="34" charset="-128"/>
              </a:rPr>
              <a:t>.</a:t>
            </a:r>
          </a:p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A row in the CUSTOMER relation is a 4-tuple and would consist of four values, for example:</a:t>
            </a:r>
          </a:p>
          <a:p>
            <a:pPr lvl="1" eaLnBrk="1" hangingPunct="1"/>
            <a:r>
              <a:rPr lang="en-US" altLang="en-US" sz="2200" smtClean="0">
                <a:ea typeface="ＭＳ Ｐゴシック" pitchFamily="34" charset="-128"/>
              </a:rPr>
              <a:t>&lt;632895, "John Smith", "101 Main St. Atlanta, GA  30332", "(404) 894-2000"&gt;</a:t>
            </a:r>
          </a:p>
          <a:p>
            <a:pPr lvl="1" eaLnBrk="1" hangingPunct="1"/>
            <a:r>
              <a:rPr lang="en-US" altLang="en-US" sz="2200" smtClean="0">
                <a:ea typeface="ＭＳ Ｐゴシック" pitchFamily="34" charset="-128"/>
              </a:rPr>
              <a:t>This is called a 4-tuple as it has 4 values</a:t>
            </a:r>
          </a:p>
          <a:p>
            <a:pPr lvl="1" eaLnBrk="1" hangingPunct="1"/>
            <a:r>
              <a:rPr lang="en-US" altLang="en-US" sz="2200" smtClean="0">
                <a:ea typeface="ＭＳ Ｐゴシック" pitchFamily="34" charset="-128"/>
              </a:rPr>
              <a:t>A tuple (row) in the CUSTOMER relation.</a:t>
            </a:r>
          </a:p>
          <a:p>
            <a:pPr eaLnBrk="1" hangingPunct="1"/>
            <a:r>
              <a:rPr lang="en-US" altLang="en-US" sz="2400" smtClean="0">
                <a:ea typeface="ＭＳ Ｐゴシック" pitchFamily="34" charset="-128"/>
              </a:rPr>
              <a:t>A relation is a </a:t>
            </a:r>
            <a:r>
              <a:rPr lang="en-US" altLang="en-US" sz="2400" b="1" smtClean="0">
                <a:ea typeface="ＭＳ Ｐゴシック" pitchFamily="34" charset="-128"/>
              </a:rPr>
              <a:t>set </a:t>
            </a:r>
            <a:r>
              <a:rPr lang="en-US" altLang="en-US" sz="2400" smtClean="0">
                <a:ea typeface="ＭＳ Ｐゴシック" pitchFamily="34" charset="-128"/>
              </a:rPr>
              <a:t>of such tuples (rows)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2870</Words>
  <Application>Microsoft Office PowerPoint</Application>
  <PresentationFormat>On-screen Show (4:3)</PresentationFormat>
  <Paragraphs>330</Paragraphs>
  <Slides>44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Advance Database Management Systems</vt:lpstr>
      <vt:lpstr>The Relational Data Model and Relational Database Constraints </vt:lpstr>
      <vt:lpstr>Agenda</vt:lpstr>
      <vt:lpstr>Relational Model Concepts</vt:lpstr>
      <vt:lpstr>Informal Definitions</vt:lpstr>
      <vt:lpstr>Example of a Relation</vt:lpstr>
      <vt:lpstr>Informal Definitions</vt:lpstr>
      <vt:lpstr>Formal Definitions - Schema</vt:lpstr>
      <vt:lpstr>Formal Definitions - Tuple</vt:lpstr>
      <vt:lpstr>Formal Definitions - Domain</vt:lpstr>
      <vt:lpstr>Formal Definitions - State</vt:lpstr>
      <vt:lpstr>Formal Definitions - Summary</vt:lpstr>
      <vt:lpstr>Formal Definitions - Example</vt:lpstr>
      <vt:lpstr>Definition Summary</vt:lpstr>
      <vt:lpstr>Example – A relation STUDENT</vt:lpstr>
      <vt:lpstr>Characteristics Of Relations</vt:lpstr>
      <vt:lpstr>Same state as previous Figure (but with different order of tuples)</vt:lpstr>
      <vt:lpstr>Characteristics Of Relations</vt:lpstr>
      <vt:lpstr>Characteristics Of Relations</vt:lpstr>
      <vt:lpstr>CONSTRAINTS</vt:lpstr>
      <vt:lpstr>Relational Integrity Constraints</vt:lpstr>
      <vt:lpstr>Key Constraints</vt:lpstr>
      <vt:lpstr>Key Constraints (continued)</vt:lpstr>
      <vt:lpstr>Key Constraints (continued)</vt:lpstr>
      <vt:lpstr>CAR table with two candidate keys – LicenseNumber chosen as Primary Key</vt:lpstr>
      <vt:lpstr>Relational Database Schema</vt:lpstr>
      <vt:lpstr>Slide 27</vt:lpstr>
      <vt:lpstr>Relational Database State</vt:lpstr>
      <vt:lpstr>Populated database state</vt:lpstr>
      <vt:lpstr>Slide 30</vt:lpstr>
      <vt:lpstr>Entity Integrity</vt:lpstr>
      <vt:lpstr>Referential Integrity</vt:lpstr>
      <vt:lpstr>Referential Integrity</vt:lpstr>
      <vt:lpstr>Referential Integrity (or foreign key)  Constraint</vt:lpstr>
      <vt:lpstr>Displaying a relational database schema and its constraints</vt:lpstr>
      <vt:lpstr>Slide 36</vt:lpstr>
      <vt:lpstr>Other Types of Constraints</vt:lpstr>
      <vt:lpstr>Update Operations on Relations</vt:lpstr>
      <vt:lpstr>Update Operations on Relations</vt:lpstr>
      <vt:lpstr>Possible violations for each operation</vt:lpstr>
      <vt:lpstr>Possible violations for each operation</vt:lpstr>
      <vt:lpstr>Possible violations for each operation</vt:lpstr>
      <vt:lpstr>Summary</vt:lpstr>
      <vt:lpstr>In-Class Exercise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Database Management Systems</dc:title>
  <dc:creator>Farhan</dc:creator>
  <cp:lastModifiedBy>Farhan</cp:lastModifiedBy>
  <cp:revision>6</cp:revision>
  <dcterms:created xsi:type="dcterms:W3CDTF">2017-09-10T20:58:39Z</dcterms:created>
  <dcterms:modified xsi:type="dcterms:W3CDTF">2017-09-12T21:26:10Z</dcterms:modified>
</cp:coreProperties>
</file>