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77" autoAdjust="0"/>
    <p:restoredTop sz="93634" autoAdjust="0"/>
  </p:normalViewPr>
  <p:slideViewPr>
    <p:cSldViewPr snapToGrid="0">
      <p:cViewPr>
        <p:scale>
          <a:sx n="66" d="100"/>
          <a:sy n="66" d="100"/>
        </p:scale>
        <p:origin x="918" y="252"/>
      </p:cViewPr>
      <p:guideLst/>
    </p:cSldViewPr>
  </p:slideViewPr>
  <p:outlineViewPr>
    <p:cViewPr>
      <p:scale>
        <a:sx n="33" d="100"/>
        <a:sy n="33" d="100"/>
      </p:scale>
      <p:origin x="0" y="-14088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A1477B-0769-45C8-816A-BB9F85713229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AF8B9E-1C2C-4E4C-A14A-384888006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0878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AF8B9E-1C2C-4E4C-A14A-384888006BEA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8726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AF8B9E-1C2C-4E4C-A14A-384888006BEA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6315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AF8B9E-1C2C-4E4C-A14A-384888006BEA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5770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10/24/2017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10/24/2017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88565" y="1558977"/>
            <a:ext cx="7794884" cy="1827687"/>
          </a:xfrm>
        </p:spPr>
        <p:txBody>
          <a:bodyPr/>
          <a:lstStyle/>
          <a:p>
            <a:r>
              <a:rPr lang="en-US" sz="4500" dirty="0" smtClean="0"/>
              <a:t>Assembly Language Programming in 8086 Microprocessor </a:t>
            </a:r>
            <a:endParaRPr lang="en-US" sz="45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Assembly Language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881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.Code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Define the code section of a program containing executable instructions</a:t>
            </a:r>
          </a:p>
          <a:p>
            <a:pPr lvl="1">
              <a:spcBef>
                <a:spcPts val="0"/>
              </a:spcBef>
              <a:spcAft>
                <a:spcPts val="200"/>
              </a:spcAft>
            </a:pPr>
            <a:r>
              <a:rPr lang="en-US" dirty="0" smtClean="0"/>
              <a:t>Assembler will place the instructions in the code segment in the memory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Main </a:t>
            </a:r>
            <a:r>
              <a:rPr lang="en-US" i="1" dirty="0" smtClean="0"/>
              <a:t>procedure-name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Collection of instructions to which we can direct the flow of our program. 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Once the flow of the program has been transferred and the procedure is done, One can return to the next line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d</a:t>
            </a:r>
            <a:r>
              <a:rPr lang="en-US" dirty="0" smtClean="0"/>
              <a:t>osseg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It is a DOS segment which manage all the arrangement of segments in a program, if in case we have forgot to write in programs in a sequence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/>
          <a:lstStyle/>
          <a:p>
            <a:pPr algn="l"/>
            <a:r>
              <a:rPr lang="en-US" dirty="0" smtClean="0"/>
              <a:t>Program Structure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252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Sample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499360"/>
            <a:ext cx="9601196" cy="371856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.model small					;Model Directive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.stack 100h						;Stack Segment Directive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.data							;Data Segment Directive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.code							;Code Segment Directive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Main proc						;Procedure call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 smtClean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 smtClean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Main endp						;Procedure end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End Main						;Program exit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341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Syntax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660988"/>
          </a:xfrm>
        </p:spPr>
        <p:txBody>
          <a:bodyPr>
            <a:normAutofit lnSpcReduction="10000"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Space after Opcode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One operand must be general purpose register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Operands must be of same size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Comma between operands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Mov ‘B’, ‘A’					</a:t>
            </a:r>
            <a:r>
              <a:rPr lang="en-US" b="1" dirty="0" smtClean="0">
                <a:solidFill>
                  <a:srgbClr val="FF0000"/>
                </a:solidFill>
              </a:rPr>
              <a:t>X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Mov 2, 3						</a:t>
            </a:r>
            <a:r>
              <a:rPr lang="en-US" b="1" dirty="0" smtClean="0">
                <a:solidFill>
                  <a:srgbClr val="FF0000"/>
                </a:solidFill>
              </a:rPr>
              <a:t>X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Mov dl, AX				 	</a:t>
            </a:r>
            <a:r>
              <a:rPr lang="en-US" b="1" dirty="0" smtClean="0">
                <a:solidFill>
                  <a:srgbClr val="FF0000"/>
                </a:solidFill>
              </a:rPr>
              <a:t>X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Mov dl, ‘A’				      	      </a:t>
            </a:r>
            <a:r>
              <a:rPr lang="en-US" sz="2300" b="1" i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√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Mov dx, AX				      </a:t>
            </a:r>
            <a:r>
              <a:rPr lang="en-US" sz="2300" b="1" i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√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Mov dh, al					      </a:t>
            </a:r>
            <a:r>
              <a:rPr lang="en-US" sz="2300" b="1" i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√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Mov dh, 3				    </a:t>
            </a:r>
            <a:r>
              <a:rPr lang="en-US" dirty="0" smtClean="0"/>
              <a:t>	      </a:t>
            </a:r>
            <a:r>
              <a:rPr lang="en-US" sz="2300" b="1" i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√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n-US" sz="2300" b="1" i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35841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Program to print a single character on screen?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338466"/>
            <a:ext cx="9601196" cy="4048844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 smtClean="0"/>
              <a:t>dosseg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 smtClean="0"/>
              <a:t>.</a:t>
            </a:r>
            <a:r>
              <a:rPr lang="en-US" sz="2600" dirty="0"/>
              <a:t>model small					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/>
              <a:t>.stack 100h						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/>
              <a:t>.data							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/>
              <a:t>.code							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/>
              <a:t>Main </a:t>
            </a:r>
            <a:r>
              <a:rPr lang="en-US" sz="2600" dirty="0" smtClean="0"/>
              <a:t>proc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/>
              <a:t>			</a:t>
            </a:r>
            <a:r>
              <a:rPr lang="en-US" sz="2600" dirty="0" smtClean="0"/>
              <a:t>Mov dl, ‘A’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900" dirty="0" smtClean="0"/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/>
              <a:t>			</a:t>
            </a:r>
            <a:r>
              <a:rPr lang="en-US" sz="2600" dirty="0" smtClean="0"/>
              <a:t>Mov ah, 2</a:t>
            </a:r>
            <a:endParaRPr lang="en-US" sz="26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 smtClean="0"/>
              <a:t>			Int 21h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9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 smtClean="0"/>
              <a:t>			Mov ah, 4ch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/>
              <a:t>	</a:t>
            </a:r>
            <a:r>
              <a:rPr lang="en-US" sz="2600" dirty="0" smtClean="0"/>
              <a:t>		Int 21h</a:t>
            </a:r>
            <a:endParaRPr lang="en-US" sz="26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/>
              <a:t>Main endp						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/>
              <a:t>End Main	</a:t>
            </a: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66470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1295401" y="2353456"/>
            <a:ext cx="9601196" cy="404884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25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2600" dirty="0" smtClean="0"/>
              <a:t>dosseg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2600" dirty="0" smtClean="0"/>
              <a:t>.model small					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2600" dirty="0" smtClean="0"/>
              <a:t>.stack 100h						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2600" dirty="0" smtClean="0"/>
              <a:t>.data							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2600" dirty="0" smtClean="0"/>
              <a:t>.code							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2600" dirty="0" smtClean="0"/>
              <a:t>Main proc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/>
              <a:t>	</a:t>
            </a:r>
            <a:r>
              <a:rPr lang="en-US" sz="2600" dirty="0" smtClean="0"/>
              <a:t>		</a:t>
            </a:r>
            <a:r>
              <a:rPr lang="en-US" sz="2600" dirty="0"/>
              <a:t>Mov ah, </a:t>
            </a:r>
            <a:r>
              <a:rPr lang="en-US" sz="2600" dirty="0" smtClean="0"/>
              <a:t>1</a:t>
            </a:r>
            <a:endParaRPr lang="en-US" sz="26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/>
              <a:t>			Int </a:t>
            </a:r>
            <a:r>
              <a:rPr lang="en-US" sz="2600" dirty="0" smtClean="0"/>
              <a:t>21h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800" dirty="0" smtClean="0"/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2600" dirty="0" smtClean="0"/>
              <a:t>			Mov dl, al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lang="en-US" sz="800" dirty="0" smtClean="0"/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2600" dirty="0" smtClean="0"/>
              <a:t>			Mov ah, 2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2600" dirty="0" smtClean="0"/>
              <a:t>			Int 21h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lang="en-US" sz="800" dirty="0" smtClean="0"/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2600" dirty="0" smtClean="0"/>
              <a:t>			Mov ah, 4ch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2600" dirty="0" smtClean="0"/>
              <a:t>			Int 21h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2600" dirty="0" smtClean="0"/>
              <a:t>	</a:t>
            </a:r>
            <a:r>
              <a:rPr lang="en-US" dirty="0"/>
              <a:t>Main endp						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End Main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Program to print a single character on screen?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918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1295401" y="2323475"/>
            <a:ext cx="4790606" cy="424221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50" dirty="0" smtClean="0"/>
              <a:t>dosseg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50" dirty="0" smtClean="0"/>
              <a:t>.model small					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50" dirty="0" smtClean="0"/>
              <a:t>.stack 100h						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50" dirty="0" smtClean="0"/>
              <a:t>.data	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50" dirty="0" smtClean="0"/>
              <a:t>	msg db ‘Hello World$’					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50" dirty="0" smtClean="0"/>
              <a:t>.code							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50" dirty="0" smtClean="0"/>
              <a:t>Main proc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50" dirty="0"/>
              <a:t>	</a:t>
            </a:r>
            <a:r>
              <a:rPr lang="en-US" sz="1450" dirty="0" smtClean="0"/>
              <a:t>		</a:t>
            </a:r>
            <a:r>
              <a:rPr lang="en-US" sz="1450" dirty="0"/>
              <a:t>Mov </a:t>
            </a:r>
            <a:r>
              <a:rPr lang="en-US" sz="1450" dirty="0" smtClean="0"/>
              <a:t>ax, @data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50" dirty="0"/>
              <a:t>	</a:t>
            </a:r>
            <a:r>
              <a:rPr lang="en-US" sz="1450" dirty="0" smtClean="0"/>
              <a:t>		Mov ds, ax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lang="en-US" sz="500" dirty="0" smtClean="0"/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50" dirty="0" smtClean="0"/>
              <a:t>			LEA dx, msg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50" dirty="0"/>
              <a:t>	</a:t>
            </a:r>
            <a:r>
              <a:rPr lang="en-US" sz="1450" dirty="0" smtClean="0"/>
              <a:t>		Mov ah, 9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50" dirty="0" smtClean="0"/>
              <a:t>			Int 21h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lang="en-US" sz="500" dirty="0" smtClean="0"/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500" dirty="0" smtClean="0"/>
              <a:t>			</a:t>
            </a:r>
            <a:r>
              <a:rPr lang="en-US" sz="1450" dirty="0" smtClean="0"/>
              <a:t>Mov ah, 4ch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50" dirty="0" smtClean="0"/>
              <a:t>			Int 21h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50" dirty="0"/>
              <a:t>Main endp						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50" dirty="0"/>
              <a:t>End Main</a:t>
            </a:r>
            <a:endParaRPr lang="en-US" sz="1450" dirty="0" smtClean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10531838" cy="1303867"/>
          </a:xfrm>
        </p:spPr>
        <p:txBody>
          <a:bodyPr>
            <a:noAutofit/>
          </a:bodyPr>
          <a:lstStyle/>
          <a:p>
            <a:pPr algn="l"/>
            <a:r>
              <a:rPr lang="en-US" sz="4000" dirty="0" smtClean="0"/>
              <a:t>Program to print collection of characters on screen?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874990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295401" y="982132"/>
            <a:ext cx="10896599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4000" dirty="0" smtClean="0"/>
              <a:t>Program to print your name with character on screen?</a:t>
            </a:r>
            <a:endParaRPr lang="en-US" sz="4000" dirty="0"/>
          </a:p>
        </p:txBody>
      </p:sp>
      <p:sp>
        <p:nvSpPr>
          <p:cNvPr id="6" name="Content Placeholder 3"/>
          <p:cNvSpPr>
            <a:spLocks noGrp="1"/>
          </p:cNvSpPr>
          <p:nvPr>
            <p:ph sz="half" idx="4294967295"/>
          </p:nvPr>
        </p:nvSpPr>
        <p:spPr>
          <a:xfrm>
            <a:off x="1295400" y="2473378"/>
            <a:ext cx="4718304" cy="3402489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dosseg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.model small					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.stack 100h						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.data							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.code							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Main proc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			Mov dl, ‘S</a:t>
            </a:r>
            <a:r>
              <a:rPr lang="en-US" sz="1600" dirty="0" smtClean="0"/>
              <a:t>’</a:t>
            </a:r>
            <a:endParaRPr lang="en-US" sz="160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			Mov ah, 2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			Int </a:t>
            </a:r>
            <a:r>
              <a:rPr lang="en-US" sz="1600" dirty="0" smtClean="0"/>
              <a:t>21h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/>
              <a:t>			Mov </a:t>
            </a:r>
            <a:r>
              <a:rPr lang="en-US" sz="1600" dirty="0"/>
              <a:t>dl, </a:t>
            </a:r>
            <a:r>
              <a:rPr lang="en-US" sz="1600" dirty="0" smtClean="0"/>
              <a:t>‘A’</a:t>
            </a:r>
            <a:endParaRPr lang="en-US" sz="160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			Mov ah, 2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			Int </a:t>
            </a:r>
            <a:r>
              <a:rPr lang="en-US" sz="1600" dirty="0" smtClean="0"/>
              <a:t>21h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	</a:t>
            </a:r>
            <a:r>
              <a:rPr lang="en-US" sz="1600" dirty="0" smtClean="0"/>
              <a:t>		</a:t>
            </a:r>
            <a:r>
              <a:rPr lang="en-US" sz="1600" dirty="0"/>
              <a:t>Mov dl, ‘L’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			Mov ah, 2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			Int 21h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			</a:t>
            </a:r>
          </a:p>
        </p:txBody>
      </p:sp>
      <p:sp>
        <p:nvSpPr>
          <p:cNvPr id="7" name="Content Placeholder 5"/>
          <p:cNvSpPr>
            <a:spLocks noGrp="1"/>
          </p:cNvSpPr>
          <p:nvPr>
            <p:ph sz="quarter" idx="4294967295"/>
          </p:nvPr>
        </p:nvSpPr>
        <p:spPr>
          <a:xfrm>
            <a:off x="6180670" y="2473378"/>
            <a:ext cx="4718304" cy="340249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/>
              <a:t>			Mov </a:t>
            </a:r>
            <a:r>
              <a:rPr lang="en-US" sz="1600" dirty="0"/>
              <a:t>dl, </a:t>
            </a:r>
            <a:r>
              <a:rPr lang="en-US" sz="1600" dirty="0" smtClean="0"/>
              <a:t>‘W’</a:t>
            </a:r>
            <a:endParaRPr lang="en-US" sz="160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			Mov ah, 2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			Int </a:t>
            </a:r>
            <a:r>
              <a:rPr lang="en-US" sz="1600" dirty="0" smtClean="0"/>
              <a:t>21h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/>
              <a:t>			</a:t>
            </a:r>
            <a:r>
              <a:rPr lang="en-US" sz="1600" dirty="0"/>
              <a:t>Mov dl, </a:t>
            </a:r>
            <a:r>
              <a:rPr lang="en-US" sz="1600" dirty="0" smtClean="0"/>
              <a:t>‘A’</a:t>
            </a:r>
            <a:endParaRPr lang="en-US" sz="160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			Mov ah, 2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			Int </a:t>
            </a:r>
            <a:r>
              <a:rPr lang="en-US" sz="1600" dirty="0" smtClean="0"/>
              <a:t>21h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/>
              <a:t>			Mov </a:t>
            </a:r>
            <a:r>
              <a:rPr lang="en-US" sz="1600" dirty="0"/>
              <a:t>ah, 4ch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			Int 21h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Main endp						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End Main	</a:t>
            </a:r>
          </a:p>
          <a:p>
            <a:pPr marL="0" indent="0">
              <a:buNone/>
            </a:pPr>
            <a:endParaRPr lang="en-US" sz="160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5636306" y="2443398"/>
            <a:ext cx="0" cy="380750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38146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295401" y="982132"/>
            <a:ext cx="10896599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4000" dirty="0" smtClean="0"/>
              <a:t>Program to add two numbers?</a:t>
            </a:r>
            <a:endParaRPr lang="en-US" sz="4000" dirty="0"/>
          </a:p>
        </p:txBody>
      </p:sp>
      <p:sp>
        <p:nvSpPr>
          <p:cNvPr id="6" name="Content Placeholder 3"/>
          <p:cNvSpPr>
            <a:spLocks noGrp="1"/>
          </p:cNvSpPr>
          <p:nvPr>
            <p:ph sz="half" idx="4294967295"/>
          </p:nvPr>
        </p:nvSpPr>
        <p:spPr>
          <a:xfrm>
            <a:off x="1295400" y="2473378"/>
            <a:ext cx="4718304" cy="3402489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0" dirty="0"/>
              <a:t>dosseg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0" dirty="0"/>
              <a:t>.model small					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0" dirty="0"/>
              <a:t>.stack 100h						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0" dirty="0"/>
              <a:t>.data							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0" dirty="0"/>
              <a:t>.code							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0" dirty="0"/>
              <a:t>Main proc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0" dirty="0"/>
              <a:t>			Mov </a:t>
            </a:r>
            <a:r>
              <a:rPr lang="en-US" sz="1550" dirty="0" smtClean="0"/>
              <a:t>bl, 1</a:t>
            </a:r>
            <a:endParaRPr lang="en-US" sz="155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0" dirty="0"/>
              <a:t>			Mov </a:t>
            </a:r>
            <a:r>
              <a:rPr lang="en-US" sz="1550" dirty="0" smtClean="0"/>
              <a:t>cl, 2</a:t>
            </a:r>
            <a:endParaRPr lang="en-US" sz="155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0" dirty="0"/>
              <a:t>			</a:t>
            </a:r>
            <a:r>
              <a:rPr lang="en-US" sz="1550" dirty="0" smtClean="0"/>
              <a:t>Add bl, cl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0" dirty="0" smtClean="0"/>
              <a:t>			Add bl, 48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0" dirty="0"/>
              <a:t>	</a:t>
            </a:r>
            <a:r>
              <a:rPr lang="en-US" sz="1550" dirty="0" smtClean="0"/>
              <a:t>		Mov dl, bl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0" dirty="0"/>
              <a:t>	</a:t>
            </a:r>
            <a:r>
              <a:rPr lang="en-US" sz="1550" dirty="0" smtClean="0"/>
              <a:t>		Mov ah, 2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0" dirty="0"/>
              <a:t>	</a:t>
            </a:r>
            <a:r>
              <a:rPr lang="en-US" sz="1550" dirty="0" smtClean="0"/>
              <a:t>		Int 21h</a:t>
            </a:r>
            <a:endParaRPr lang="en-US" sz="155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0" dirty="0"/>
              <a:t>			Mov ah, 4ch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0" dirty="0"/>
              <a:t>			Int </a:t>
            </a:r>
            <a:r>
              <a:rPr lang="en-US" sz="1550" dirty="0" smtClean="0"/>
              <a:t>21h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0" dirty="0" smtClean="0"/>
              <a:t>Main endp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0" dirty="0" smtClean="0"/>
              <a:t>End Main</a:t>
            </a:r>
            <a:endParaRPr lang="en-US" sz="155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55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0" dirty="0"/>
              <a:t>			</a:t>
            </a:r>
          </a:p>
        </p:txBody>
      </p:sp>
    </p:spTree>
    <p:extLst>
      <p:ext uri="{BB962C8B-B14F-4D97-AF65-F5344CB8AC3E}">
        <p14:creationId xmlns:p14="http://schemas.microsoft.com/office/powerpoint/2010/main" val="18230628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295401" y="982132"/>
            <a:ext cx="10896599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4000" dirty="0" smtClean="0"/>
              <a:t>Program to subtract two numbers?</a:t>
            </a:r>
            <a:endParaRPr lang="en-US" sz="4000" dirty="0"/>
          </a:p>
        </p:txBody>
      </p:sp>
      <p:sp>
        <p:nvSpPr>
          <p:cNvPr id="6" name="Content Placeholder 3"/>
          <p:cNvSpPr>
            <a:spLocks noGrp="1"/>
          </p:cNvSpPr>
          <p:nvPr>
            <p:ph sz="half" idx="4294967295"/>
          </p:nvPr>
        </p:nvSpPr>
        <p:spPr>
          <a:xfrm>
            <a:off x="1295400" y="2473378"/>
            <a:ext cx="4718304" cy="3402489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0" dirty="0"/>
              <a:t>dosseg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0" dirty="0"/>
              <a:t>.model small					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0" dirty="0"/>
              <a:t>.stack 100h						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0" dirty="0"/>
              <a:t>.data							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0" dirty="0"/>
              <a:t>.code							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0" dirty="0"/>
              <a:t>Main proc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0" dirty="0"/>
              <a:t>			Mov </a:t>
            </a:r>
            <a:r>
              <a:rPr lang="en-US" sz="1550" dirty="0" smtClean="0"/>
              <a:t>bl, 3</a:t>
            </a:r>
            <a:endParaRPr lang="en-US" sz="155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0" dirty="0"/>
              <a:t>			Mov </a:t>
            </a:r>
            <a:r>
              <a:rPr lang="en-US" sz="1550" dirty="0" smtClean="0"/>
              <a:t>cl, 1</a:t>
            </a:r>
            <a:endParaRPr lang="en-US" sz="155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0" dirty="0"/>
              <a:t>			</a:t>
            </a:r>
            <a:r>
              <a:rPr lang="en-US" sz="1550" dirty="0" smtClean="0"/>
              <a:t>Sub bl, cl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0" dirty="0" smtClean="0"/>
              <a:t>			Add bl, 48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0" dirty="0"/>
              <a:t>	</a:t>
            </a:r>
            <a:r>
              <a:rPr lang="en-US" sz="1550" dirty="0" smtClean="0"/>
              <a:t>		Mov dl, bl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0" dirty="0"/>
              <a:t>	</a:t>
            </a:r>
            <a:r>
              <a:rPr lang="en-US" sz="1550" dirty="0" smtClean="0"/>
              <a:t>		Mov ah, 2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0" dirty="0"/>
              <a:t>	</a:t>
            </a:r>
            <a:r>
              <a:rPr lang="en-US" sz="1550" dirty="0" smtClean="0"/>
              <a:t>		Int 21h</a:t>
            </a:r>
            <a:endParaRPr lang="en-US" sz="155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0" dirty="0"/>
              <a:t>			Mov ah, 4ch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0" dirty="0"/>
              <a:t>			Int </a:t>
            </a:r>
            <a:r>
              <a:rPr lang="en-US" sz="1550" dirty="0" smtClean="0"/>
              <a:t>21h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0" dirty="0" smtClean="0"/>
              <a:t>Main endp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0" dirty="0" smtClean="0"/>
              <a:t>End Main</a:t>
            </a:r>
            <a:endParaRPr lang="en-US" sz="155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55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0" dirty="0"/>
              <a:t>			</a:t>
            </a:r>
          </a:p>
        </p:txBody>
      </p:sp>
    </p:spTree>
    <p:extLst>
      <p:ext uri="{BB962C8B-B14F-4D97-AF65-F5344CB8AC3E}">
        <p14:creationId xmlns:p14="http://schemas.microsoft.com/office/powerpoint/2010/main" val="31730786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295401" y="982132"/>
            <a:ext cx="10896599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4000" dirty="0" smtClean="0"/>
              <a:t>Program to input two numbers and add them?</a:t>
            </a:r>
            <a:endParaRPr lang="en-US" sz="4000" dirty="0"/>
          </a:p>
        </p:txBody>
      </p:sp>
      <p:sp>
        <p:nvSpPr>
          <p:cNvPr id="6" name="Content Placeholder 3"/>
          <p:cNvSpPr>
            <a:spLocks noGrp="1"/>
          </p:cNvSpPr>
          <p:nvPr>
            <p:ph sz="half" idx="4294967295"/>
          </p:nvPr>
        </p:nvSpPr>
        <p:spPr>
          <a:xfrm>
            <a:off x="1295400" y="2473378"/>
            <a:ext cx="4718304" cy="3402489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0" dirty="0"/>
              <a:t>dosseg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0" dirty="0"/>
              <a:t>.model small					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0" dirty="0"/>
              <a:t>.stack 100h						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0" dirty="0"/>
              <a:t>.data							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0" dirty="0"/>
              <a:t>.code							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0" dirty="0"/>
              <a:t>Main proc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0" dirty="0"/>
              <a:t>			Mov </a:t>
            </a:r>
            <a:r>
              <a:rPr lang="en-US" sz="1550" dirty="0" smtClean="0"/>
              <a:t>ah, 1</a:t>
            </a:r>
            <a:endParaRPr lang="en-US" sz="155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0" dirty="0"/>
              <a:t>			</a:t>
            </a:r>
            <a:r>
              <a:rPr lang="en-US" sz="1550" dirty="0" smtClean="0"/>
              <a:t>Int 21h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0" dirty="0"/>
              <a:t>	</a:t>
            </a:r>
            <a:r>
              <a:rPr lang="en-US" sz="1550" dirty="0" smtClean="0"/>
              <a:t>		Mov bl, al</a:t>
            </a:r>
            <a:endParaRPr lang="en-US" sz="155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0" dirty="0"/>
              <a:t>			</a:t>
            </a:r>
            <a:r>
              <a:rPr lang="en-US" sz="1550" dirty="0" smtClean="0"/>
              <a:t>Mov ah, 1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0" dirty="0"/>
              <a:t>	</a:t>
            </a:r>
            <a:r>
              <a:rPr lang="en-US" sz="1550" dirty="0" smtClean="0"/>
              <a:t>		Int 21h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0" dirty="0"/>
              <a:t>	</a:t>
            </a:r>
            <a:r>
              <a:rPr lang="en-US" sz="1550" dirty="0" smtClean="0"/>
              <a:t>		Add bl, al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0" dirty="0"/>
              <a:t>	</a:t>
            </a:r>
            <a:r>
              <a:rPr lang="en-US" sz="1550" dirty="0" smtClean="0"/>
              <a:t>		Sub bl, 48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0" dirty="0"/>
              <a:t>	</a:t>
            </a:r>
            <a:r>
              <a:rPr lang="en-US" sz="1550" dirty="0" smtClean="0"/>
              <a:t>		Mov dl, bl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0" dirty="0"/>
              <a:t>	</a:t>
            </a:r>
            <a:r>
              <a:rPr lang="en-US" sz="1550" dirty="0" smtClean="0"/>
              <a:t>		Mov ah, 2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0" dirty="0"/>
              <a:t>	</a:t>
            </a:r>
            <a:r>
              <a:rPr lang="en-US" sz="1550" dirty="0" smtClean="0"/>
              <a:t>		Int 21h</a:t>
            </a:r>
            <a:endParaRPr lang="en-US" sz="155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0" dirty="0"/>
              <a:t>			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0" dirty="0"/>
              <a:t>			</a:t>
            </a:r>
          </a:p>
        </p:txBody>
      </p:sp>
      <p:sp>
        <p:nvSpPr>
          <p:cNvPr id="5" name="Content Placeholder 5"/>
          <p:cNvSpPr>
            <a:spLocks noGrp="1"/>
          </p:cNvSpPr>
          <p:nvPr>
            <p:ph sz="quarter" idx="4294967295"/>
          </p:nvPr>
        </p:nvSpPr>
        <p:spPr>
          <a:xfrm>
            <a:off x="6180670" y="2473378"/>
            <a:ext cx="4718304" cy="340249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/>
              <a:t>			Mov </a:t>
            </a:r>
            <a:r>
              <a:rPr lang="en-US" sz="1600" dirty="0"/>
              <a:t>ah, 4ch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			Int 21h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Main endp						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End Main	</a:t>
            </a:r>
          </a:p>
          <a:p>
            <a:pPr marL="0" indent="0">
              <a:buNone/>
            </a:pPr>
            <a:endParaRPr lang="en-US" sz="16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5636306" y="2443398"/>
            <a:ext cx="0" cy="380750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4436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Program Conversion in CPU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4188125" y="2457448"/>
            <a:ext cx="4185755" cy="759582"/>
            <a:chOff x="1440178" y="2322512"/>
            <a:chExt cx="8161019" cy="995362"/>
          </a:xfrm>
        </p:grpSpPr>
        <p:sp>
          <p:nvSpPr>
            <p:cNvPr id="9" name="Rounded Rectangle 8"/>
            <p:cNvSpPr/>
            <p:nvPr/>
          </p:nvSpPr>
          <p:spPr>
            <a:xfrm>
              <a:off x="1440178" y="2322512"/>
              <a:ext cx="8161019" cy="99536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Rounded Rectangle 4"/>
            <p:cNvSpPr/>
            <p:nvPr/>
          </p:nvSpPr>
          <p:spPr>
            <a:xfrm>
              <a:off x="1469332" y="2351665"/>
              <a:ext cx="6735638" cy="93705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48590" tIns="148590" rIns="148590" bIns="148590" numCol="1" spcCol="1270" anchor="ctr" anchorCtr="0">
              <a:noAutofit/>
            </a:bodyPr>
            <a:lstStyle/>
            <a:p>
              <a:pPr lvl="0" algn="ctr" defTabSz="1733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600" kern="1200" dirty="0" smtClean="0"/>
                <a:t>High Level Language</a:t>
              </a:r>
              <a:endParaRPr lang="en-US" sz="2600" kern="12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188125" y="3244548"/>
            <a:ext cx="4185755" cy="759582"/>
            <a:chOff x="1440178" y="2322512"/>
            <a:chExt cx="8161019" cy="995362"/>
          </a:xfrm>
        </p:grpSpPr>
        <p:sp>
          <p:nvSpPr>
            <p:cNvPr id="13" name="Rounded Rectangle 12"/>
            <p:cNvSpPr/>
            <p:nvPr/>
          </p:nvSpPr>
          <p:spPr>
            <a:xfrm>
              <a:off x="1440178" y="2322512"/>
              <a:ext cx="8161019" cy="99536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Rounded Rectangle 4"/>
            <p:cNvSpPr/>
            <p:nvPr/>
          </p:nvSpPr>
          <p:spPr>
            <a:xfrm>
              <a:off x="1469332" y="2351665"/>
              <a:ext cx="6735638" cy="93705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48590" tIns="148590" rIns="148590" bIns="148590" numCol="1" spcCol="1270" anchor="ctr" anchorCtr="0">
              <a:noAutofit/>
            </a:bodyPr>
            <a:lstStyle/>
            <a:p>
              <a:pPr lvl="0" algn="ctr" defTabSz="1733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600" kern="1200" dirty="0" smtClean="0"/>
                <a:t>Assembly Code</a:t>
              </a:r>
              <a:endParaRPr lang="en-US" sz="2600" kern="1200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188125" y="4026377"/>
            <a:ext cx="4185755" cy="759582"/>
            <a:chOff x="1440178" y="2322512"/>
            <a:chExt cx="8161019" cy="995362"/>
          </a:xfrm>
        </p:grpSpPr>
        <p:sp>
          <p:nvSpPr>
            <p:cNvPr id="16" name="Rounded Rectangle 15"/>
            <p:cNvSpPr/>
            <p:nvPr/>
          </p:nvSpPr>
          <p:spPr>
            <a:xfrm>
              <a:off x="1440178" y="2322512"/>
              <a:ext cx="8161019" cy="99536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Rounded Rectangle 4"/>
            <p:cNvSpPr/>
            <p:nvPr/>
          </p:nvSpPr>
          <p:spPr>
            <a:xfrm>
              <a:off x="1469332" y="2351665"/>
              <a:ext cx="8131865" cy="93705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48590" tIns="148590" rIns="148590" bIns="148590" numCol="1" spcCol="1270" anchor="ctr" anchorCtr="0">
              <a:noAutofit/>
            </a:bodyPr>
            <a:lstStyle/>
            <a:p>
              <a:pPr lvl="0" defTabSz="1733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600" kern="1200" dirty="0" smtClean="0"/>
                <a:t>Object File </a:t>
              </a:r>
              <a:r>
                <a:rPr lang="en-US" sz="1950" kern="1200" dirty="0" smtClean="0"/>
                <a:t>(Contains </a:t>
              </a:r>
              <a:r>
                <a:rPr lang="en-US" sz="1950" dirty="0" smtClean="0"/>
                <a:t>So</a:t>
              </a:r>
              <a:r>
                <a:rPr lang="en-US" sz="1950" kern="1200" dirty="0" smtClean="0"/>
                <a:t>urce Code )</a:t>
              </a:r>
              <a:endParaRPr lang="en-US" sz="1950" kern="1200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188125" y="4813477"/>
            <a:ext cx="4185755" cy="759582"/>
            <a:chOff x="1440178" y="2322512"/>
            <a:chExt cx="8161019" cy="995362"/>
          </a:xfrm>
        </p:grpSpPr>
        <p:sp>
          <p:nvSpPr>
            <p:cNvPr id="19" name="Rounded Rectangle 18"/>
            <p:cNvSpPr/>
            <p:nvPr/>
          </p:nvSpPr>
          <p:spPr>
            <a:xfrm>
              <a:off x="1440178" y="2322512"/>
              <a:ext cx="8161019" cy="99536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" name="Rounded Rectangle 4"/>
            <p:cNvSpPr/>
            <p:nvPr/>
          </p:nvSpPr>
          <p:spPr>
            <a:xfrm>
              <a:off x="1469332" y="2351665"/>
              <a:ext cx="6735638" cy="93705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48590" tIns="148590" rIns="148590" bIns="148590" numCol="1" spcCol="1270" anchor="ctr" anchorCtr="0">
              <a:noAutofit/>
            </a:bodyPr>
            <a:lstStyle/>
            <a:p>
              <a:pPr lvl="0" algn="ctr" defTabSz="1733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600" kern="1200" dirty="0" smtClean="0"/>
                <a:t>Machine Code</a:t>
              </a:r>
              <a:endParaRPr lang="en-US" sz="2600" kern="1200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197650" y="5594527"/>
            <a:ext cx="4185755" cy="759582"/>
            <a:chOff x="1440178" y="2322512"/>
            <a:chExt cx="8161019" cy="995362"/>
          </a:xfrm>
        </p:grpSpPr>
        <p:sp>
          <p:nvSpPr>
            <p:cNvPr id="22" name="Rounded Rectangle 21"/>
            <p:cNvSpPr/>
            <p:nvPr/>
          </p:nvSpPr>
          <p:spPr>
            <a:xfrm>
              <a:off x="1440178" y="2322512"/>
              <a:ext cx="8161019" cy="99536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" name="Rounded Rectangle 4"/>
            <p:cNvSpPr/>
            <p:nvPr/>
          </p:nvSpPr>
          <p:spPr>
            <a:xfrm>
              <a:off x="1469332" y="2351665"/>
              <a:ext cx="6735638" cy="93705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48590" tIns="148590" rIns="148590" bIns="148590" numCol="1" spcCol="1270" anchor="ctr" anchorCtr="0">
              <a:noAutofit/>
            </a:bodyPr>
            <a:lstStyle/>
            <a:p>
              <a:pPr lvl="0" algn="ctr" defTabSz="1733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600" dirty="0" smtClean="0"/>
                <a:t>Hardware</a:t>
              </a:r>
              <a:endParaRPr lang="en-US" sz="2600" kern="1200" dirty="0"/>
            </a:p>
          </p:txBody>
        </p:sp>
      </p:grpSp>
      <p:sp>
        <p:nvSpPr>
          <p:cNvPr id="24" name="Flowchart: Preparation 23"/>
          <p:cNvSpPr/>
          <p:nvPr/>
        </p:nvSpPr>
        <p:spPr>
          <a:xfrm>
            <a:off x="8686800" y="3591313"/>
            <a:ext cx="2571750" cy="737334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50" dirty="0" smtClean="0"/>
              <a:t>Assembler</a:t>
            </a:r>
            <a:endParaRPr lang="en-US" sz="2450" dirty="0"/>
          </a:p>
        </p:txBody>
      </p:sp>
      <p:sp>
        <p:nvSpPr>
          <p:cNvPr id="25" name="Flowchart: Preparation 24"/>
          <p:cNvSpPr/>
          <p:nvPr/>
        </p:nvSpPr>
        <p:spPr>
          <a:xfrm>
            <a:off x="8686800" y="4377483"/>
            <a:ext cx="2571750" cy="737334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50" dirty="0" smtClean="0"/>
              <a:t>Library File</a:t>
            </a:r>
            <a:endParaRPr lang="en-US" sz="2450" dirty="0"/>
          </a:p>
        </p:txBody>
      </p:sp>
      <p:sp>
        <p:nvSpPr>
          <p:cNvPr id="26" name="Flowchart: Preparation 25"/>
          <p:cNvSpPr/>
          <p:nvPr/>
        </p:nvSpPr>
        <p:spPr>
          <a:xfrm>
            <a:off x="1295402" y="4377483"/>
            <a:ext cx="2571750" cy="737334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50" dirty="0" smtClean="0"/>
              <a:t>Linker</a:t>
            </a:r>
            <a:endParaRPr lang="en-US" sz="2450" dirty="0"/>
          </a:p>
        </p:txBody>
      </p:sp>
      <p:sp>
        <p:nvSpPr>
          <p:cNvPr id="27" name="Flowchart: Preparation 26"/>
          <p:cNvSpPr/>
          <p:nvPr/>
        </p:nvSpPr>
        <p:spPr>
          <a:xfrm>
            <a:off x="1258316" y="2812404"/>
            <a:ext cx="2571750" cy="737334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50" dirty="0" smtClean="0"/>
              <a:t>Compiler</a:t>
            </a:r>
            <a:endParaRPr lang="en-US" sz="2450" dirty="0"/>
          </a:p>
        </p:txBody>
      </p:sp>
    </p:spTree>
    <p:extLst>
      <p:ext uri="{BB962C8B-B14F-4D97-AF65-F5344CB8AC3E}">
        <p14:creationId xmlns:p14="http://schemas.microsoft.com/office/powerpoint/2010/main" val="3455366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295401" y="982132"/>
            <a:ext cx="10896599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4000" dirty="0" smtClean="0"/>
              <a:t>Program to input two numbers and subtract them?</a:t>
            </a:r>
            <a:endParaRPr lang="en-US" sz="4000" dirty="0"/>
          </a:p>
        </p:txBody>
      </p:sp>
      <p:sp>
        <p:nvSpPr>
          <p:cNvPr id="6" name="Content Placeholder 3"/>
          <p:cNvSpPr>
            <a:spLocks noGrp="1"/>
          </p:cNvSpPr>
          <p:nvPr>
            <p:ph sz="half" idx="4294967295"/>
          </p:nvPr>
        </p:nvSpPr>
        <p:spPr>
          <a:xfrm>
            <a:off x="1295400" y="2473378"/>
            <a:ext cx="4718304" cy="3402489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0" dirty="0"/>
              <a:t>dosseg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0" dirty="0"/>
              <a:t>.model small					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0" dirty="0"/>
              <a:t>.stack 100h						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0" dirty="0"/>
              <a:t>.data							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0" dirty="0"/>
              <a:t>.code							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0" dirty="0"/>
              <a:t>Main proc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0" dirty="0"/>
              <a:t>			Mov </a:t>
            </a:r>
            <a:r>
              <a:rPr lang="en-US" sz="1550" dirty="0" smtClean="0"/>
              <a:t>ah, 1</a:t>
            </a:r>
            <a:endParaRPr lang="en-US" sz="155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0" dirty="0"/>
              <a:t>			</a:t>
            </a:r>
            <a:r>
              <a:rPr lang="en-US" sz="1550" dirty="0" smtClean="0"/>
              <a:t>Int 21h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0" dirty="0"/>
              <a:t>	</a:t>
            </a:r>
            <a:r>
              <a:rPr lang="en-US" sz="1550" dirty="0" smtClean="0"/>
              <a:t>		Mov bl, al</a:t>
            </a:r>
            <a:endParaRPr lang="en-US" sz="155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0" dirty="0"/>
              <a:t>			</a:t>
            </a:r>
            <a:r>
              <a:rPr lang="en-US" sz="1550" dirty="0" smtClean="0"/>
              <a:t>Mov ah, 1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0" dirty="0"/>
              <a:t>	</a:t>
            </a:r>
            <a:r>
              <a:rPr lang="en-US" sz="1550" dirty="0" smtClean="0"/>
              <a:t>		Int 21h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0" dirty="0"/>
              <a:t>	</a:t>
            </a:r>
            <a:r>
              <a:rPr lang="en-US" sz="1550" dirty="0" smtClean="0"/>
              <a:t>		Sub bl, al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0" dirty="0"/>
              <a:t>	</a:t>
            </a:r>
            <a:r>
              <a:rPr lang="en-US" sz="1550" dirty="0" smtClean="0"/>
              <a:t>		Add bl, 48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0" dirty="0"/>
              <a:t>	</a:t>
            </a:r>
            <a:r>
              <a:rPr lang="en-US" sz="1550" dirty="0" smtClean="0"/>
              <a:t>		Mov dl, bl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0" dirty="0"/>
              <a:t>	</a:t>
            </a:r>
            <a:r>
              <a:rPr lang="en-US" sz="1550" dirty="0" smtClean="0"/>
              <a:t>		Mov ah, 2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0" dirty="0"/>
              <a:t>	</a:t>
            </a:r>
            <a:r>
              <a:rPr lang="en-US" sz="1550" dirty="0" smtClean="0"/>
              <a:t>		Int 21h</a:t>
            </a:r>
            <a:endParaRPr lang="en-US" sz="155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0" dirty="0"/>
              <a:t>			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0" dirty="0"/>
              <a:t>			</a:t>
            </a:r>
          </a:p>
        </p:txBody>
      </p:sp>
      <p:sp>
        <p:nvSpPr>
          <p:cNvPr id="5" name="Content Placeholder 5"/>
          <p:cNvSpPr>
            <a:spLocks noGrp="1"/>
          </p:cNvSpPr>
          <p:nvPr>
            <p:ph sz="quarter" idx="4294967295"/>
          </p:nvPr>
        </p:nvSpPr>
        <p:spPr>
          <a:xfrm>
            <a:off x="6180670" y="2473378"/>
            <a:ext cx="4718304" cy="340249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/>
              <a:t>			Mov </a:t>
            </a:r>
            <a:r>
              <a:rPr lang="en-US" sz="1600" dirty="0"/>
              <a:t>ah, 4ch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			Int 21h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Main endp						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End Main	</a:t>
            </a:r>
          </a:p>
          <a:p>
            <a:pPr marL="0" indent="0">
              <a:buNone/>
            </a:pPr>
            <a:endParaRPr lang="en-US" sz="16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5636306" y="2443398"/>
            <a:ext cx="0" cy="380750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40477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295401" y="982132"/>
            <a:ext cx="10896599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4000" dirty="0" smtClean="0"/>
              <a:t>Program to convert capital letter into small letter?</a:t>
            </a:r>
            <a:endParaRPr lang="en-US" sz="4000" dirty="0"/>
          </a:p>
        </p:txBody>
      </p:sp>
      <p:sp>
        <p:nvSpPr>
          <p:cNvPr id="6" name="Content Placeholder 3"/>
          <p:cNvSpPr>
            <a:spLocks noGrp="1"/>
          </p:cNvSpPr>
          <p:nvPr>
            <p:ph sz="half" idx="4294967295"/>
          </p:nvPr>
        </p:nvSpPr>
        <p:spPr>
          <a:xfrm>
            <a:off x="1295400" y="2473378"/>
            <a:ext cx="4718304" cy="3402489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dosseg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.model small					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.stack 100h						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.data							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.code							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Main proc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			Mov </a:t>
            </a:r>
            <a:r>
              <a:rPr lang="en-US" sz="1600" dirty="0" smtClean="0"/>
              <a:t>ah, 1</a:t>
            </a:r>
            <a:endParaRPr lang="en-US" sz="160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			</a:t>
            </a:r>
            <a:r>
              <a:rPr lang="en-US" sz="1600" dirty="0" smtClean="0"/>
              <a:t>Int 21h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	</a:t>
            </a:r>
            <a:r>
              <a:rPr lang="en-US" sz="1600" dirty="0" smtClean="0"/>
              <a:t>		Mov dl al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	</a:t>
            </a:r>
            <a:r>
              <a:rPr lang="en-US" sz="1600" dirty="0" smtClean="0"/>
              <a:t>		Add dl, 32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	</a:t>
            </a:r>
            <a:r>
              <a:rPr lang="en-US" sz="1600" dirty="0" smtClean="0"/>
              <a:t>		Mov ah, 2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	</a:t>
            </a:r>
            <a:r>
              <a:rPr lang="en-US" sz="1600" dirty="0" smtClean="0"/>
              <a:t>		Int 21h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	</a:t>
            </a:r>
            <a:r>
              <a:rPr lang="en-US" sz="1600" dirty="0" smtClean="0"/>
              <a:t>		Mov </a:t>
            </a:r>
            <a:r>
              <a:rPr lang="en-US" sz="1600" dirty="0"/>
              <a:t>ah, 4ch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			Int 21h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Main endp						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End Main	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			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			</a:t>
            </a:r>
          </a:p>
        </p:txBody>
      </p:sp>
    </p:spTree>
    <p:extLst>
      <p:ext uri="{BB962C8B-B14F-4D97-AF65-F5344CB8AC3E}">
        <p14:creationId xmlns:p14="http://schemas.microsoft.com/office/powerpoint/2010/main" val="10739181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Variables in 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Variables are defined in .data directive in Assembly language of program structure.</a:t>
            </a:r>
          </a:p>
          <a:p>
            <a:r>
              <a:rPr lang="en-US" sz="2000" dirty="0" smtClean="0"/>
              <a:t>The method to initialized variable in program would be 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/>
              <a:t>Write </a:t>
            </a:r>
            <a:r>
              <a:rPr lang="en-US" sz="1800" b="1" i="1" dirty="0" smtClean="0"/>
              <a:t>Variable-Name</a:t>
            </a:r>
            <a:r>
              <a:rPr lang="en-US" sz="1800" dirty="0" smtClean="0"/>
              <a:t> first. 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/>
              <a:t>Then, write </a:t>
            </a:r>
            <a:r>
              <a:rPr lang="en-US" sz="1800" b="1" i="1" dirty="0" smtClean="0"/>
              <a:t>Data-Size</a:t>
            </a:r>
            <a:r>
              <a:rPr lang="en-US" sz="1800" dirty="0"/>
              <a:t>.</a:t>
            </a:r>
            <a:endParaRPr lang="en-US" sz="1800" dirty="0" smtClean="0"/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/>
              <a:t>Then, write </a:t>
            </a:r>
            <a:r>
              <a:rPr lang="en-US" sz="1800" b="1" i="1" dirty="0" smtClean="0"/>
              <a:t>Value</a:t>
            </a:r>
            <a:r>
              <a:rPr lang="en-US" sz="1800" dirty="0" smtClean="0"/>
              <a:t> in single quotation</a:t>
            </a:r>
            <a:r>
              <a:rPr lang="en-US" sz="1800" b="1" i="1" dirty="0" smtClean="0"/>
              <a:t>‘ ’.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n-US" sz="1800" b="1" i="1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1" dirty="0" smtClean="0"/>
              <a:t>	</a:t>
            </a:r>
            <a:r>
              <a:rPr lang="en-US" sz="2200" b="1" i="1" u="sng" dirty="0" smtClean="0"/>
              <a:t>Syntax: </a:t>
            </a:r>
            <a:r>
              <a:rPr lang="en-US" sz="2200" b="1" i="1" dirty="0" smtClean="0"/>
              <a:t>	</a:t>
            </a:r>
            <a:r>
              <a:rPr lang="en-US" sz="2200" dirty="0" smtClean="0"/>
              <a:t>Variable-Name   Data-Size   ‘Value’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5952958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Variable-Name in .data directive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 smtClean="0"/>
              <a:t>Variable-Name</a:t>
            </a:r>
            <a:r>
              <a:rPr lang="en-US" dirty="0"/>
              <a:t> is the identifier for each storage </a:t>
            </a:r>
            <a:r>
              <a:rPr lang="en-US" dirty="0" smtClean="0"/>
              <a:t>space.</a:t>
            </a:r>
          </a:p>
          <a:p>
            <a:r>
              <a:rPr lang="en-US" dirty="0" smtClean="0"/>
              <a:t>Don’t use reserved keyword as Variable-Name </a:t>
            </a:r>
          </a:p>
          <a:p>
            <a:pPr marL="4572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AL, BL, CL, DL, ….				</a:t>
            </a:r>
            <a:r>
              <a:rPr lang="en-US" b="1" dirty="0" smtClean="0">
                <a:solidFill>
                  <a:srgbClr val="FF0000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X</a:t>
            </a:r>
          </a:p>
          <a:p>
            <a:pPr marL="457200" lvl="1" indent="0">
              <a:buNone/>
            </a:pPr>
            <a:r>
              <a:rPr lang="en-US" dirty="0" smtClean="0"/>
              <a:t>SUB, ADD, MUL, DIV, ….			</a:t>
            </a:r>
            <a:r>
              <a:rPr lang="en-US" b="1" dirty="0" smtClean="0">
                <a:solidFill>
                  <a:srgbClr val="FF0000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X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MOV, LEA, PUSH, POP, ….		</a:t>
            </a:r>
            <a:r>
              <a:rPr lang="en-US" b="1" dirty="0">
                <a:solidFill>
                  <a:srgbClr val="FF0000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X</a:t>
            </a:r>
          </a:p>
          <a:p>
            <a:r>
              <a:rPr lang="en-US" dirty="0" smtClean="0"/>
              <a:t>Always use keyword like Var1, Var2, …. msg1, msg2, ….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3474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Data-Size in .data directive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 smtClean="0"/>
              <a:t>Data-Size, </a:t>
            </a:r>
            <a:r>
              <a:rPr lang="en-US" dirty="0" smtClean="0"/>
              <a:t>also called Initialize directive which is used </a:t>
            </a:r>
            <a:r>
              <a:rPr lang="en-US" dirty="0"/>
              <a:t>for reserving storage space for variables</a:t>
            </a:r>
            <a:r>
              <a:rPr lang="en-US" dirty="0" smtClean="0"/>
              <a:t>.</a:t>
            </a:r>
          </a:p>
          <a:p>
            <a:r>
              <a:rPr lang="en-US" dirty="0"/>
              <a:t>It can be used to reserve as well as initialize one or more bytes.</a:t>
            </a:r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323105"/>
              </p:ext>
            </p:extLst>
          </p:nvPr>
        </p:nvGraphicFramePr>
        <p:xfrm>
          <a:off x="3265485" y="3879850"/>
          <a:ext cx="5661027" cy="2241552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225551"/>
                <a:gridCol w="2568576"/>
                <a:gridCol w="1866900"/>
              </a:tblGrid>
              <a:tr h="37359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</a:rPr>
                        <a:t>Directive</a:t>
                      </a:r>
                      <a:endParaRPr lang="en-US" dirty="0">
                        <a:solidFill>
                          <a:schemeClr val="tx1"/>
                        </a:solidFill>
                        <a:latin typeface="Adobe Fan Heiti Std B" panose="020B0700000000000000" pitchFamily="34" charset="-128"/>
                        <a:ea typeface="Adobe Fan Heiti Std B" panose="020B0700000000000000" pitchFamily="34" charset="-128"/>
                      </a:endParaRP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</a:rPr>
                        <a:t>Purpose</a:t>
                      </a:r>
                      <a:endParaRPr lang="en-US" dirty="0">
                        <a:solidFill>
                          <a:schemeClr val="tx1"/>
                        </a:solidFill>
                        <a:latin typeface="Adobe Fan Heiti Std B" panose="020B0700000000000000" pitchFamily="34" charset="-128"/>
                        <a:ea typeface="Adobe Fan Heiti Std B" panose="020B0700000000000000" pitchFamily="34" charset="-128"/>
                      </a:endParaRP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</a:rPr>
                        <a:t>Storage Space</a:t>
                      </a:r>
                      <a:endParaRPr lang="en-US" dirty="0">
                        <a:solidFill>
                          <a:schemeClr val="tx1"/>
                        </a:solidFill>
                        <a:latin typeface="Adobe Fan Heiti Std B" panose="020B0700000000000000" pitchFamily="34" charset="-128"/>
                        <a:ea typeface="Adobe Fan Heiti Std B" panose="020B0700000000000000" pitchFamily="34" charset="-128"/>
                      </a:endParaRP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</a:tr>
              <a:tr h="37359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dirty="0" smtClean="0"/>
                        <a:t>Define Byte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byte</a:t>
                      </a:r>
                      <a:r>
                        <a:rPr lang="en-US" baseline="0" dirty="0" smtClean="0"/>
                        <a:t> or 8 bits</a:t>
                      </a:r>
                      <a:endParaRPr lang="en-US" dirty="0"/>
                    </a:p>
                  </a:txBody>
                  <a:tcPr/>
                </a:tc>
              </a:tr>
              <a:tr h="373592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dirty="0" smtClean="0"/>
                        <a:t>Define Word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 bytes</a:t>
                      </a:r>
                      <a:r>
                        <a:rPr lang="en-US" baseline="0" dirty="0" smtClean="0"/>
                        <a:t> or</a:t>
                      </a:r>
                      <a:r>
                        <a:rPr lang="en-US" dirty="0" smtClean="0"/>
                        <a:t> 16 bits</a:t>
                      </a:r>
                      <a:endParaRPr lang="en-US" dirty="0"/>
                    </a:p>
                  </a:txBody>
                  <a:tcPr/>
                </a:tc>
              </a:tr>
              <a:tr h="373592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dirty="0" smtClean="0"/>
                        <a:t>Define Double</a:t>
                      </a:r>
                      <a:r>
                        <a:rPr lang="en-US" baseline="0" dirty="0" smtClean="0"/>
                        <a:t> W</a:t>
                      </a:r>
                      <a:r>
                        <a:rPr lang="en-US" dirty="0" smtClean="0"/>
                        <a:t>ord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 bytes</a:t>
                      </a:r>
                      <a:r>
                        <a:rPr lang="en-US" baseline="0" dirty="0" smtClean="0"/>
                        <a:t> or</a:t>
                      </a:r>
                      <a:r>
                        <a:rPr lang="en-US" dirty="0" smtClean="0"/>
                        <a:t> 32</a:t>
                      </a:r>
                      <a:r>
                        <a:rPr lang="en-US" baseline="0" dirty="0" smtClean="0"/>
                        <a:t> bits</a:t>
                      </a:r>
                      <a:endParaRPr lang="en-US" dirty="0"/>
                    </a:p>
                  </a:txBody>
                  <a:tcPr/>
                </a:tc>
              </a:tr>
              <a:tr h="373592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dirty="0" smtClean="0"/>
                        <a:t>Define Quad Word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 bytes</a:t>
                      </a:r>
                      <a:r>
                        <a:rPr lang="en-US" baseline="0" dirty="0" smtClean="0"/>
                        <a:t> or</a:t>
                      </a:r>
                      <a:r>
                        <a:rPr lang="en-US" dirty="0" smtClean="0"/>
                        <a:t> 64 bits </a:t>
                      </a:r>
                      <a:endParaRPr lang="en-US" dirty="0"/>
                    </a:p>
                  </a:txBody>
                  <a:tcPr/>
                </a:tc>
              </a:tr>
              <a:tr h="373592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dirty="0" smtClean="0"/>
                        <a:t>Define Ten</a:t>
                      </a:r>
                      <a:r>
                        <a:rPr lang="en-US" baseline="0" dirty="0" smtClean="0"/>
                        <a:t> B</a:t>
                      </a:r>
                      <a:r>
                        <a:rPr lang="en-US" dirty="0" smtClean="0"/>
                        <a:t>ytes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 bytes</a:t>
                      </a:r>
                      <a:r>
                        <a:rPr lang="en-US" baseline="0" dirty="0" smtClean="0"/>
                        <a:t> or</a:t>
                      </a:r>
                      <a:r>
                        <a:rPr lang="en-US" dirty="0" smtClean="0"/>
                        <a:t> 80 bits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95013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Data-Size in .data directive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2556932"/>
            <a:ext cx="10134599" cy="407246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 smtClean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 smtClean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 smtClean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 smtClean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457200" indent="-457200"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dirty="0" smtClean="0"/>
              <a:t>Each </a:t>
            </a:r>
            <a:r>
              <a:rPr lang="en-US" dirty="0"/>
              <a:t>byte of character is stored as its ASCII value in </a:t>
            </a:r>
            <a:r>
              <a:rPr lang="en-US" dirty="0" smtClean="0"/>
              <a:t>hexadecimal.</a:t>
            </a:r>
          </a:p>
          <a:p>
            <a:pPr marL="457200" indent="-457200"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dirty="0" smtClean="0"/>
              <a:t>? sign shows that there is nothing assigned in .data directive and you have to initialized in .code directive</a:t>
            </a:r>
          </a:p>
          <a:p>
            <a:pPr marL="457200" indent="-457200"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dirty="0"/>
              <a:t>$ sign, also called terminator must be used in end of the </a:t>
            </a:r>
            <a:r>
              <a:rPr lang="en-US" dirty="0" smtClean="0"/>
              <a:t>string</a:t>
            </a:r>
            <a:r>
              <a:rPr lang="en-US" dirty="0"/>
              <a:t>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9407098"/>
              </p:ext>
            </p:extLst>
          </p:nvPr>
        </p:nvGraphicFramePr>
        <p:xfrm>
          <a:off x="3299616" y="2556932"/>
          <a:ext cx="5592765" cy="2241552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087565"/>
                <a:gridCol w="1657350"/>
                <a:gridCol w="1847850"/>
              </a:tblGrid>
              <a:tr h="37359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</a:rPr>
                        <a:t>Variable-Name</a:t>
                      </a:r>
                      <a:endParaRPr lang="en-US" dirty="0">
                        <a:solidFill>
                          <a:schemeClr val="tx1"/>
                        </a:solidFill>
                        <a:latin typeface="Adobe Fan Heiti Std B" panose="020B0700000000000000" pitchFamily="34" charset="-128"/>
                        <a:ea typeface="Adobe Fan Heiti Std B" panose="020B0700000000000000" pitchFamily="34" charset="-128"/>
                      </a:endParaRP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</a:rPr>
                        <a:t>Data-Size</a:t>
                      </a:r>
                      <a:endParaRPr lang="en-US" dirty="0">
                        <a:solidFill>
                          <a:schemeClr val="tx1"/>
                        </a:solidFill>
                        <a:latin typeface="Adobe Fan Heiti Std B" panose="020B0700000000000000" pitchFamily="34" charset="-128"/>
                        <a:ea typeface="Adobe Fan Heiti Std B" panose="020B0700000000000000" pitchFamily="34" charset="-128"/>
                      </a:endParaRP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</a:rPr>
                        <a:t>Value</a:t>
                      </a:r>
                      <a:endParaRPr lang="en-US" dirty="0">
                        <a:solidFill>
                          <a:schemeClr val="tx1"/>
                        </a:solidFill>
                        <a:latin typeface="Adobe Fan Heiti Std B" panose="020B0700000000000000" pitchFamily="34" charset="-128"/>
                        <a:ea typeface="Adobe Fan Heiti Std B" panose="020B0700000000000000" pitchFamily="34" charset="-128"/>
                      </a:endParaRP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</a:tr>
              <a:tr h="373592">
                <a:tc>
                  <a:txBody>
                    <a:bodyPr/>
                    <a:lstStyle/>
                    <a:p>
                      <a:r>
                        <a:rPr lang="en-US" dirty="0" smtClean="0"/>
                        <a:t>Var1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49</a:t>
                      </a:r>
                      <a:endParaRPr lang="en-US" dirty="0"/>
                    </a:p>
                  </a:txBody>
                  <a:tcPr/>
                </a:tc>
              </a:tr>
              <a:tr h="373592">
                <a:tc>
                  <a:txBody>
                    <a:bodyPr/>
                    <a:lstStyle/>
                    <a:p>
                      <a:r>
                        <a:rPr lang="en-US" dirty="0" smtClean="0"/>
                        <a:t>Var1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‘1’</a:t>
                      </a:r>
                      <a:endParaRPr lang="en-US" dirty="0"/>
                    </a:p>
                  </a:txBody>
                  <a:tcPr/>
                </a:tc>
              </a:tr>
              <a:tr h="373592">
                <a:tc>
                  <a:txBody>
                    <a:bodyPr/>
                    <a:lstStyle/>
                    <a:p>
                      <a:r>
                        <a:rPr lang="en-US" dirty="0" smtClean="0"/>
                        <a:t>Var1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‘A’</a:t>
                      </a:r>
                      <a:endParaRPr lang="en-US" dirty="0"/>
                    </a:p>
                  </a:txBody>
                  <a:tcPr/>
                </a:tc>
              </a:tr>
              <a:tr h="373592">
                <a:tc>
                  <a:txBody>
                    <a:bodyPr/>
                    <a:lstStyle/>
                    <a:p>
                      <a:r>
                        <a:rPr lang="en-US" dirty="0" smtClean="0"/>
                        <a:t>Var1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</a:tr>
              <a:tr h="373592">
                <a:tc>
                  <a:txBody>
                    <a:bodyPr/>
                    <a:lstStyle/>
                    <a:p>
                      <a:r>
                        <a:rPr lang="en-US" dirty="0" smtClean="0"/>
                        <a:t>Var1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‘1234$’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4146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1295401" y="2323475"/>
            <a:ext cx="4790606" cy="424221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600" dirty="0" smtClean="0"/>
              <a:t>dosseg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600" dirty="0" smtClean="0"/>
              <a:t>.model small					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600" dirty="0" smtClean="0"/>
              <a:t>.stack 100h						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600" dirty="0" smtClean="0"/>
              <a:t>.data	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600" dirty="0" smtClean="0"/>
              <a:t>	Var1 db ‘1’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600" dirty="0"/>
              <a:t>	</a:t>
            </a:r>
            <a:r>
              <a:rPr lang="en-US" sz="1600" dirty="0" smtClean="0"/>
              <a:t>Var2 db ?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600" dirty="0"/>
              <a:t>	</a:t>
            </a:r>
            <a:r>
              <a:rPr lang="en-US" sz="1600" dirty="0" smtClean="0"/>
              <a:t>Var3 db ‘1234$’					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600" dirty="0" smtClean="0"/>
              <a:t>.code							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600" dirty="0" smtClean="0"/>
              <a:t>Main proc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	</a:t>
            </a:r>
            <a:r>
              <a:rPr lang="en-US" sz="1600" dirty="0" smtClean="0"/>
              <a:t>		</a:t>
            </a:r>
            <a:r>
              <a:rPr lang="en-US" sz="1600" dirty="0"/>
              <a:t>Mov </a:t>
            </a:r>
            <a:r>
              <a:rPr lang="en-US" sz="1600" dirty="0" smtClean="0"/>
              <a:t>ax, @data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	</a:t>
            </a:r>
            <a:r>
              <a:rPr lang="en-US" sz="1600" dirty="0" smtClean="0"/>
              <a:t>		Mov ds, ax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500" dirty="0" smtClean="0"/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	</a:t>
            </a:r>
            <a:r>
              <a:rPr lang="en-US" sz="1600" dirty="0" smtClean="0"/>
              <a:t>		Mov dl, Var1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lang="en-US" sz="1600" dirty="0" smtClean="0"/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600" dirty="0" smtClean="0"/>
              <a:t>			</a:t>
            </a:r>
          </a:p>
        </p:txBody>
      </p:sp>
      <p:sp>
        <p:nvSpPr>
          <p:cNvPr id="5" name="Content Placeholder 5"/>
          <p:cNvSpPr>
            <a:spLocks noGrp="1"/>
          </p:cNvSpPr>
          <p:nvPr>
            <p:ph sz="quarter" idx="4294967295"/>
          </p:nvPr>
        </p:nvSpPr>
        <p:spPr>
          <a:xfrm>
            <a:off x="6180669" y="2473378"/>
            <a:ext cx="5227559" cy="340249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/>
              <a:t>		</a:t>
            </a:r>
            <a:r>
              <a:rPr lang="en-US" sz="1600" dirty="0"/>
              <a:t>	</a:t>
            </a:r>
            <a:r>
              <a:rPr lang="en-US" sz="1600" dirty="0" smtClean="0"/>
              <a:t>Mov </a:t>
            </a:r>
            <a:r>
              <a:rPr lang="en-US" sz="1600" dirty="0"/>
              <a:t>ah, 2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			Int 21h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500" dirty="0" smtClean="0"/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	</a:t>
            </a:r>
            <a:r>
              <a:rPr lang="en-US" sz="1600" dirty="0" smtClean="0"/>
              <a:t>		Mov Var2, bl	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	</a:t>
            </a:r>
            <a:r>
              <a:rPr lang="en-US" sz="1600" dirty="0" smtClean="0"/>
              <a:t>		LEA </a:t>
            </a:r>
            <a:r>
              <a:rPr lang="en-US" sz="1600" dirty="0"/>
              <a:t>dx, </a:t>
            </a:r>
            <a:r>
              <a:rPr lang="en-US" sz="1600" dirty="0" smtClean="0"/>
              <a:t>Var3	OR	    Mov dx, Offset Var3</a:t>
            </a:r>
            <a:endParaRPr lang="en-US" sz="1600" dirty="0" smtClean="0"/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5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			Mov ah, 9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			Int 21h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500" dirty="0" smtClean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/>
              <a:t>			Mov </a:t>
            </a:r>
            <a:r>
              <a:rPr lang="en-US" sz="1600" dirty="0"/>
              <a:t>ah, 4ch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			Int 21h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Main endp						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End Main	</a:t>
            </a:r>
          </a:p>
          <a:p>
            <a:pPr marL="0" indent="0">
              <a:buNone/>
            </a:pPr>
            <a:endParaRPr lang="en-US" sz="16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5636306" y="2443398"/>
            <a:ext cx="0" cy="380750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10629898" cy="1303867"/>
          </a:xfrm>
        </p:spPr>
        <p:txBody>
          <a:bodyPr>
            <a:noAutofit/>
          </a:bodyPr>
          <a:lstStyle/>
          <a:p>
            <a:pPr algn="l"/>
            <a:r>
              <a:rPr lang="en-US" sz="4000" dirty="0" smtClean="0"/>
              <a:t>Program to print multiple variables on screen?</a:t>
            </a:r>
            <a:endParaRPr lang="en-US" sz="4000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8846049" y="3652793"/>
            <a:ext cx="7196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74887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5" cy="1303867"/>
          </a:xfrm>
        </p:spPr>
        <p:txBody>
          <a:bodyPr>
            <a:noAutofit/>
          </a:bodyPr>
          <a:lstStyle/>
          <a:p>
            <a:pPr algn="l"/>
            <a:r>
              <a:rPr lang="en-US" sz="4000" dirty="0" smtClean="0"/>
              <a:t>Program to print two different strings on two different lines </a:t>
            </a:r>
            <a:endParaRPr lang="en-US" sz="40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295401" y="2304020"/>
            <a:ext cx="4790606" cy="424221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 smtClean="0"/>
              <a:t>dosseg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 smtClean="0"/>
              <a:t>.model small					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 smtClean="0"/>
              <a:t>.stack 100h						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 smtClean="0"/>
              <a:t>.data	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 smtClean="0"/>
              <a:t>	msg1 db ‘HELLO$’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/>
              <a:t>	</a:t>
            </a:r>
            <a:r>
              <a:rPr lang="en-US" sz="1400" dirty="0" smtClean="0"/>
              <a:t>msg2 db ‘WORLD$’				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 smtClean="0"/>
              <a:t>.code							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 smtClean="0"/>
              <a:t>Main proc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	</a:t>
            </a:r>
            <a:r>
              <a:rPr lang="en-US" sz="1400" dirty="0" smtClean="0"/>
              <a:t>		</a:t>
            </a:r>
            <a:r>
              <a:rPr lang="en-US" sz="1400" dirty="0"/>
              <a:t>Mov </a:t>
            </a:r>
            <a:r>
              <a:rPr lang="en-US" sz="1400" dirty="0" smtClean="0"/>
              <a:t>ax, @data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	</a:t>
            </a:r>
            <a:r>
              <a:rPr lang="en-US" sz="1400" dirty="0" smtClean="0"/>
              <a:t>		Mov ds, ax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	</a:t>
            </a:r>
            <a:r>
              <a:rPr lang="en-US" sz="1400" dirty="0" smtClean="0"/>
              <a:t>		</a:t>
            </a:r>
            <a:r>
              <a:rPr lang="en-US" sz="1400" dirty="0"/>
              <a:t>LEA dx, </a:t>
            </a:r>
            <a:r>
              <a:rPr lang="en-US" sz="1400" dirty="0" smtClean="0"/>
              <a:t>msg1</a:t>
            </a:r>
            <a:endParaRPr lang="en-US" sz="14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smtClean="0"/>
              <a:t>			Mov </a:t>
            </a:r>
            <a:r>
              <a:rPr lang="en-US" sz="1400" dirty="0"/>
              <a:t>ah, 9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			Int </a:t>
            </a:r>
            <a:r>
              <a:rPr lang="en-US" sz="1400" dirty="0" smtClean="0"/>
              <a:t>21h</a:t>
            </a:r>
            <a:endParaRPr lang="en-US" sz="14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smtClean="0"/>
              <a:t>			Mov </a:t>
            </a:r>
            <a:r>
              <a:rPr lang="en-US" sz="1400" dirty="0"/>
              <a:t>dx, </a:t>
            </a:r>
            <a:r>
              <a:rPr lang="en-US" sz="1400" dirty="0" smtClean="0"/>
              <a:t>10	</a:t>
            </a:r>
            <a:r>
              <a:rPr lang="en-US" sz="1400" b="1" i="1" dirty="0" smtClean="0"/>
              <a:t>;NEW LINE FEED</a:t>
            </a:r>
            <a:endParaRPr lang="en-US" sz="1400" b="1" i="1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			Mov ah, 2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			Int 21h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lang="en-US" sz="1400" dirty="0" smtClean="0"/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 smtClean="0"/>
              <a:t>			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294967295"/>
          </p:nvPr>
        </p:nvSpPr>
        <p:spPr>
          <a:xfrm>
            <a:off x="6180670" y="2337193"/>
            <a:ext cx="4718304" cy="340249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smtClean="0"/>
              <a:t>		</a:t>
            </a:r>
            <a:r>
              <a:rPr lang="en-US" sz="1400" dirty="0"/>
              <a:t>	</a:t>
            </a:r>
            <a:r>
              <a:rPr lang="en-US" sz="1400" dirty="0" smtClean="0"/>
              <a:t>Mov </a:t>
            </a:r>
            <a:r>
              <a:rPr lang="en-US" sz="1400" dirty="0"/>
              <a:t>dx, </a:t>
            </a:r>
            <a:r>
              <a:rPr lang="en-US" sz="1400" dirty="0" smtClean="0"/>
              <a:t>13	</a:t>
            </a:r>
            <a:r>
              <a:rPr lang="en-US" sz="1400" b="1" i="1" dirty="0" smtClean="0"/>
              <a:t>;CARRIAGE RETURN</a:t>
            </a:r>
            <a:endParaRPr lang="en-US" sz="1400" b="1" i="1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			Mov ah, 2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			Int </a:t>
            </a:r>
            <a:r>
              <a:rPr lang="en-US" sz="1400" dirty="0" smtClean="0"/>
              <a:t>21h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smtClean="0"/>
              <a:t>			LEA </a:t>
            </a:r>
            <a:r>
              <a:rPr lang="en-US" sz="1400" dirty="0"/>
              <a:t>dx, </a:t>
            </a:r>
            <a:r>
              <a:rPr lang="en-US" sz="1400" dirty="0" smtClean="0"/>
              <a:t>msg2</a:t>
            </a:r>
            <a:endParaRPr lang="en-US" sz="14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			Mov ah, 9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			Int </a:t>
            </a:r>
            <a:r>
              <a:rPr lang="en-US" sz="1400" dirty="0" smtClean="0"/>
              <a:t>21h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smtClean="0"/>
              <a:t>			Mov </a:t>
            </a:r>
            <a:r>
              <a:rPr lang="en-US" sz="1400" dirty="0"/>
              <a:t>dx, 10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			Mov ah, 2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			Int 21h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			Mov dx, 13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			Mov ah, 2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			Int </a:t>
            </a:r>
            <a:r>
              <a:rPr lang="en-US" sz="1400" dirty="0" smtClean="0"/>
              <a:t>21h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smtClean="0"/>
              <a:t>			Mov </a:t>
            </a:r>
            <a:r>
              <a:rPr lang="en-US" sz="1400" dirty="0"/>
              <a:t>ah, 4ch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			Int 21h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Main endp						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End Main	</a:t>
            </a:r>
          </a:p>
          <a:p>
            <a:pPr marL="0" indent="0">
              <a:buNone/>
            </a:pPr>
            <a:endParaRPr lang="en-US" sz="14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5636306" y="2443398"/>
            <a:ext cx="0" cy="380750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27613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1"/>
            <a:ext cx="9601196" cy="3675917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Series of instructions that is repeated until a terminating condition is </a:t>
            </a:r>
            <a:r>
              <a:rPr lang="en-US" dirty="0" smtClean="0"/>
              <a:t>reached is called Loop.</a:t>
            </a:r>
            <a:endParaRPr lang="en-US" dirty="0" smtClean="0"/>
          </a:p>
          <a:p>
            <a:r>
              <a:rPr lang="en-US" dirty="0" smtClean="0"/>
              <a:t>Counter Register CX is used as a loop </a:t>
            </a:r>
            <a:r>
              <a:rPr lang="en-US" dirty="0" smtClean="0"/>
              <a:t>counter.</a:t>
            </a:r>
            <a:endParaRPr lang="en-US" dirty="0" smtClean="0"/>
          </a:p>
          <a:p>
            <a:r>
              <a:rPr lang="en-US" dirty="0" smtClean="0"/>
              <a:t>Before the series of instruction, give the name at the beginning which is called Label.</a:t>
            </a:r>
          </a:p>
          <a:p>
            <a:r>
              <a:rPr lang="en-US" dirty="0" smtClean="0"/>
              <a:t>Example:	</a:t>
            </a:r>
          </a:p>
          <a:p>
            <a:pPr marL="1371600" lvl="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/>
              <a:t>LabelName</a:t>
            </a:r>
            <a:r>
              <a:rPr lang="en-US" b="1" dirty="0" smtClean="0"/>
              <a:t>:			  </a:t>
            </a:r>
            <a:r>
              <a:rPr lang="en-US" sz="1700" b="1" dirty="0" smtClean="0"/>
              <a:t>Identification of the below series of instructions</a:t>
            </a:r>
            <a:endParaRPr lang="en-US" sz="1700" b="1" dirty="0" smtClean="0"/>
          </a:p>
          <a:p>
            <a:pPr marL="1371600" lvl="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Mov dx, ‘a’</a:t>
            </a:r>
          </a:p>
          <a:p>
            <a:pPr marL="1371600" lvl="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Mov ah, 2</a:t>
            </a:r>
          </a:p>
          <a:p>
            <a:pPr marL="1371600" lvl="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Int 21h</a:t>
            </a:r>
          </a:p>
          <a:p>
            <a:pPr marL="1371600" lvl="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Loop </a:t>
            </a:r>
            <a:r>
              <a:rPr lang="en-US" b="1" dirty="0" smtClean="0"/>
              <a:t>LabelName		  Loop is calling the series of instruction here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Loops in programs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889420" y="5009881"/>
            <a:ext cx="113334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303077" y="5844450"/>
            <a:ext cx="7196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94071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 smtClean="0"/>
              <a:t>Label can be placed at the beginning of a statement, because the label is assigned the current value of line.</a:t>
            </a:r>
          </a:p>
          <a:p>
            <a:r>
              <a:rPr lang="en-US" sz="2200" dirty="0" smtClean="0"/>
              <a:t>Label name must not be a reserved keyword. E.g. Mov, Add, DB, DW etc.</a:t>
            </a:r>
          </a:p>
          <a:p>
            <a:r>
              <a:rPr lang="en-US" sz="2200" dirty="0" smtClean="0"/>
              <a:t>Colon </a:t>
            </a:r>
            <a:r>
              <a:rPr lang="en-US" sz="2200" b="1" dirty="0" smtClean="0"/>
              <a:t>:</a:t>
            </a:r>
            <a:r>
              <a:rPr lang="en-US" sz="2200" dirty="0" smtClean="0"/>
              <a:t> must be used with Label while initializing, but not while calling.</a:t>
            </a:r>
            <a:endParaRPr lang="en-US" sz="22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/>
          <a:lstStyle/>
          <a:p>
            <a:pPr algn="l"/>
            <a:r>
              <a:rPr lang="en-US" dirty="0" smtClean="0"/>
              <a:t>Label rules </a:t>
            </a:r>
            <a:r>
              <a:rPr lang="en-US" dirty="0" smtClean="0"/>
              <a:t>in programs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018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Addressing Modes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	2 + 2</a:t>
            </a:r>
          </a:p>
          <a:p>
            <a:r>
              <a:rPr lang="en-US" dirty="0" smtClean="0"/>
              <a:t>2 and 2 are operands </a:t>
            </a:r>
          </a:p>
          <a:p>
            <a:r>
              <a:rPr lang="en-US" dirty="0" smtClean="0"/>
              <a:t>+ is an opcode (operational code).</a:t>
            </a:r>
          </a:p>
          <a:p>
            <a:r>
              <a:rPr lang="en-US" dirty="0" smtClean="0"/>
              <a:t>In Assembly Language, Opcode would be come before registers</a:t>
            </a:r>
          </a:p>
          <a:p>
            <a:r>
              <a:rPr lang="en-US" dirty="0" smtClean="0"/>
              <a:t>Registers Addressing – Both operands are registers</a:t>
            </a:r>
          </a:p>
          <a:p>
            <a:r>
              <a:rPr lang="en-US" dirty="0" smtClean="0"/>
              <a:t>Immediate Addressing – One operand is constant term</a:t>
            </a:r>
          </a:p>
          <a:p>
            <a:r>
              <a:rPr lang="en-US" dirty="0" smtClean="0"/>
              <a:t>Memory Addressing – Access static data directly </a:t>
            </a:r>
          </a:p>
        </p:txBody>
      </p:sp>
    </p:spTree>
    <p:extLst>
      <p:ext uri="{BB962C8B-B14F-4D97-AF65-F5344CB8AC3E}">
        <p14:creationId xmlns:p14="http://schemas.microsoft.com/office/powerpoint/2010/main" val="805236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5" cy="1303867"/>
          </a:xfrm>
        </p:spPr>
        <p:txBody>
          <a:bodyPr>
            <a:noAutofit/>
          </a:bodyPr>
          <a:lstStyle/>
          <a:p>
            <a:pPr algn="l"/>
            <a:r>
              <a:rPr lang="en-US" sz="4000" dirty="0" smtClean="0"/>
              <a:t>Program to </a:t>
            </a:r>
            <a:r>
              <a:rPr lang="en-US" sz="4000" dirty="0" smtClean="0"/>
              <a:t>print 0 to 9 numbers</a:t>
            </a:r>
            <a:endParaRPr lang="en-US" sz="4000" dirty="0"/>
          </a:p>
        </p:txBody>
      </p:sp>
      <p:sp>
        <p:nvSpPr>
          <p:cNvPr id="5" name="Content Placeholder 3"/>
          <p:cNvSpPr>
            <a:spLocks noGrp="1"/>
          </p:cNvSpPr>
          <p:nvPr>
            <p:ph sz="half" idx="4294967295"/>
          </p:nvPr>
        </p:nvSpPr>
        <p:spPr>
          <a:xfrm>
            <a:off x="1295400" y="2342752"/>
            <a:ext cx="4718304" cy="3402489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0" dirty="0"/>
              <a:t>dosseg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0" dirty="0"/>
              <a:t>.model small					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0" dirty="0"/>
              <a:t>.stack 100h						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0" dirty="0"/>
              <a:t>.data							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0" dirty="0"/>
              <a:t>.code							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0" dirty="0"/>
              <a:t>Main proc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0" dirty="0"/>
              <a:t>			Mov </a:t>
            </a:r>
            <a:r>
              <a:rPr lang="en-US" sz="1550" dirty="0" smtClean="0"/>
              <a:t>cx, 10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0" dirty="0"/>
              <a:t>	</a:t>
            </a:r>
            <a:r>
              <a:rPr lang="en-US" sz="1550" dirty="0" smtClean="0"/>
              <a:t>		</a:t>
            </a:r>
            <a:r>
              <a:rPr lang="en-US" sz="1550" dirty="0"/>
              <a:t>Mov dx, </a:t>
            </a:r>
            <a:r>
              <a:rPr lang="en-US" sz="1550" dirty="0" smtClean="0"/>
              <a:t>48</a:t>
            </a:r>
            <a:endParaRPr lang="en-US" sz="155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0" dirty="0" smtClean="0"/>
              <a:t>	Label1: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0" dirty="0"/>
              <a:t>	</a:t>
            </a:r>
            <a:r>
              <a:rPr lang="en-US" sz="1550" dirty="0" smtClean="0"/>
              <a:t>		</a:t>
            </a:r>
            <a:r>
              <a:rPr lang="en-US" sz="1550" dirty="0" smtClean="0"/>
              <a:t>Mov ah, 2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0" dirty="0"/>
              <a:t>	</a:t>
            </a:r>
            <a:r>
              <a:rPr lang="en-US" sz="1550" dirty="0" smtClean="0"/>
              <a:t>		Int 21h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0" dirty="0"/>
              <a:t>	</a:t>
            </a:r>
            <a:r>
              <a:rPr lang="en-US" sz="1550" dirty="0" smtClean="0"/>
              <a:t>		Inc dx	OR	</a:t>
            </a:r>
            <a:r>
              <a:rPr lang="en-US" sz="1550" smtClean="0"/>
              <a:t>  Add </a:t>
            </a:r>
            <a:r>
              <a:rPr lang="en-US" sz="1550" dirty="0" smtClean="0"/>
              <a:t>dx, 1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0" dirty="0"/>
              <a:t>	</a:t>
            </a:r>
            <a:r>
              <a:rPr lang="en-US" sz="1550" dirty="0" smtClean="0"/>
              <a:t>Loop Label1</a:t>
            </a:r>
            <a:r>
              <a:rPr lang="en-US" sz="1550" dirty="0"/>
              <a:t>			</a:t>
            </a:r>
            <a:endParaRPr lang="en-US" sz="1550" dirty="0" smtClean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0" dirty="0"/>
              <a:t>	</a:t>
            </a:r>
            <a:r>
              <a:rPr lang="en-US" sz="1550" dirty="0" smtClean="0"/>
              <a:t>		Mov </a:t>
            </a:r>
            <a:r>
              <a:rPr lang="en-US" sz="1550" dirty="0"/>
              <a:t>ah, 4ch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0" dirty="0"/>
              <a:t>			Int 21h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0" dirty="0"/>
              <a:t>Main endp						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0" dirty="0"/>
              <a:t>End Main	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			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			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432219" y="5104222"/>
            <a:ext cx="7196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7547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Data Transfer Instruction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u="sng" dirty="0" smtClean="0"/>
              <a:t>MOV Instruction</a:t>
            </a:r>
          </a:p>
          <a:p>
            <a:pPr lvl="1"/>
            <a:r>
              <a:rPr lang="en-US" dirty="0"/>
              <a:t>The MOV instruction is the most important command in the 8086 because it moves data from one location to </a:t>
            </a:r>
            <a:r>
              <a:rPr lang="en-US" dirty="0" smtClean="0"/>
              <a:t>another</a:t>
            </a:r>
          </a:p>
          <a:p>
            <a:pPr lvl="1"/>
            <a:r>
              <a:rPr lang="en-US" dirty="0"/>
              <a:t>It also has the widest variety of parameters; so </a:t>
            </a:r>
            <a:r>
              <a:rPr lang="en-US" dirty="0" smtClean="0"/>
              <a:t>if </a:t>
            </a:r>
            <a:r>
              <a:rPr lang="en-US" dirty="0"/>
              <a:t>the assembler programmer can use MOV </a:t>
            </a:r>
            <a:r>
              <a:rPr lang="en-US" dirty="0" smtClean="0"/>
              <a:t>effectively</a:t>
            </a:r>
            <a:r>
              <a:rPr lang="en-US" dirty="0"/>
              <a:t>, the rest of the commands are easier to understand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Example:		</a:t>
            </a:r>
            <a:r>
              <a:rPr lang="en-US" sz="1600" dirty="0" smtClean="0"/>
              <a:t>MOV DL , 2</a:t>
            </a:r>
          </a:p>
          <a:p>
            <a:pPr marL="2286000" lvl="5" indent="0">
              <a:buNone/>
            </a:pPr>
            <a:r>
              <a:rPr lang="en-US" sz="1600" dirty="0" smtClean="0"/>
              <a:t>MOV Ah , 2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252001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Service Routine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 = input a character with echo</a:t>
            </a:r>
          </a:p>
          <a:p>
            <a:r>
              <a:rPr lang="en-US" dirty="0" smtClean="0"/>
              <a:t>2 = Output or print a character </a:t>
            </a:r>
          </a:p>
          <a:p>
            <a:r>
              <a:rPr lang="en-US" dirty="0" smtClean="0"/>
              <a:t>8 = Input a character without echo</a:t>
            </a:r>
          </a:p>
          <a:p>
            <a:r>
              <a:rPr lang="en-US" dirty="0" smtClean="0"/>
              <a:t>9 = Output or print collection of characters (String)</a:t>
            </a:r>
          </a:p>
          <a:p>
            <a:r>
              <a:rPr lang="en-US" dirty="0" smtClean="0"/>
              <a:t>4ch = Exit</a:t>
            </a:r>
          </a:p>
        </p:txBody>
      </p:sp>
    </p:spTree>
    <p:extLst>
      <p:ext uri="{BB962C8B-B14F-4D97-AF65-F5344CB8AC3E}">
        <p14:creationId xmlns:p14="http://schemas.microsoft.com/office/powerpoint/2010/main" val="1062821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Interrupt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Stop the current program and allow microprocessor to access hardware to take input or give output.</a:t>
            </a:r>
          </a:p>
          <a:p>
            <a:r>
              <a:rPr lang="en-US" dirty="0" smtClean="0"/>
              <a:t>INT 21H = Interrupt for text handling</a:t>
            </a:r>
          </a:p>
          <a:p>
            <a:r>
              <a:rPr lang="en-US" dirty="0" smtClean="0"/>
              <a:t>INT 20H for video or graphic handling</a:t>
            </a:r>
          </a:p>
          <a:p>
            <a:r>
              <a:rPr lang="en-US" dirty="0" smtClean="0"/>
              <a:t>Example :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5537763"/>
              </p:ext>
            </p:extLst>
          </p:nvPr>
        </p:nvGraphicFramePr>
        <p:xfrm>
          <a:off x="1779753" y="5037961"/>
          <a:ext cx="8127999" cy="7032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09333"/>
                <a:gridCol w="2709333"/>
                <a:gridCol w="2709333"/>
              </a:tblGrid>
              <a:tr h="703272">
                <a:tc>
                  <a:txBody>
                    <a:bodyPr/>
                    <a:lstStyle/>
                    <a:p>
                      <a:pPr marL="457200" lvl="1" indent="0">
                        <a:buNone/>
                      </a:pPr>
                      <a:r>
                        <a:rPr lang="en-US" dirty="0" smtClean="0"/>
                        <a:t>MOV Ah, 2</a:t>
                      </a:r>
                    </a:p>
                    <a:p>
                      <a:pPr marL="457200" lvl="1" indent="0">
                        <a:buNone/>
                      </a:pPr>
                      <a:r>
                        <a:rPr lang="en-US" dirty="0" smtClean="0"/>
                        <a:t>INT 21H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457200" lvl="1" indent="0">
                        <a:buNone/>
                      </a:pPr>
                      <a:r>
                        <a:rPr lang="en-US" dirty="0" smtClean="0"/>
                        <a:t>MOV Ah, 1</a:t>
                      </a:r>
                    </a:p>
                    <a:p>
                      <a:pPr marL="457200" lvl="1" indent="0">
                        <a:buNone/>
                      </a:pPr>
                      <a:r>
                        <a:rPr lang="en-US" dirty="0" smtClean="0"/>
                        <a:t>INT 21H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457200" lvl="1" indent="0">
                        <a:buNone/>
                      </a:pPr>
                      <a:r>
                        <a:rPr lang="en-US" dirty="0" smtClean="0"/>
                        <a:t>MOV Ah, 8</a:t>
                      </a:r>
                    </a:p>
                    <a:p>
                      <a:pPr marL="457200" lvl="1" indent="0">
                        <a:buNone/>
                      </a:pPr>
                      <a:r>
                        <a:rPr lang="en-US" dirty="0" smtClean="0"/>
                        <a:t>INT 21H</a:t>
                      </a: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2090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ASCII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American Standard Code for Information Interchange</a:t>
            </a:r>
          </a:p>
          <a:p>
            <a:r>
              <a:rPr lang="en-US" dirty="0" smtClean="0"/>
              <a:t>Character Encoding Scheme</a:t>
            </a:r>
          </a:p>
          <a:p>
            <a:r>
              <a:rPr lang="en-US" dirty="0" smtClean="0"/>
              <a:t>By American Standards Association</a:t>
            </a:r>
          </a:p>
          <a:p>
            <a:r>
              <a:rPr lang="en-US" dirty="0" smtClean="0"/>
              <a:t>Published in 1963</a:t>
            </a:r>
          </a:p>
          <a:p>
            <a:r>
              <a:rPr lang="en-US" dirty="0" smtClean="0"/>
              <a:t>A = 65 to Z = 90</a:t>
            </a:r>
          </a:p>
          <a:p>
            <a:r>
              <a:rPr lang="en-US" dirty="0" smtClean="0"/>
              <a:t>a = 97 to z = 122</a:t>
            </a:r>
          </a:p>
          <a:p>
            <a:r>
              <a:rPr lang="en-US" dirty="0" smtClean="0"/>
              <a:t>0 = 48 to 9 = 57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692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Program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.Model </a:t>
            </a:r>
            <a:r>
              <a:rPr lang="en-US" i="1" dirty="0" smtClean="0"/>
              <a:t>memory-model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R</a:t>
            </a:r>
            <a:r>
              <a:rPr lang="en-US" dirty="0" smtClean="0"/>
              <a:t>eserve the space of the Assembly code in RAM.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E</a:t>
            </a:r>
            <a:r>
              <a:rPr lang="en-US" dirty="0" smtClean="0"/>
              <a:t>nables </a:t>
            </a:r>
            <a:r>
              <a:rPr lang="en-US" dirty="0"/>
              <a:t>use of simplified </a:t>
            </a:r>
            <a:r>
              <a:rPr lang="en-US" dirty="0" smtClean="0"/>
              <a:t>segments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Determine the size of Code Segment and Data Segment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5998781"/>
              </p:ext>
            </p:extLst>
          </p:nvPr>
        </p:nvGraphicFramePr>
        <p:xfrm>
          <a:off x="3552671" y="3950634"/>
          <a:ext cx="5396229" cy="2832415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798743"/>
                <a:gridCol w="1798743"/>
                <a:gridCol w="1798743"/>
              </a:tblGrid>
              <a:tr h="41961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Memory Models</a:t>
                      </a:r>
                      <a:endParaRPr lang="en-US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Code Size</a:t>
                      </a:r>
                      <a:endParaRPr lang="en-US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Data Size</a:t>
                      </a:r>
                      <a:endParaRPr lang="en-US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93391">
                <a:tc>
                  <a:txBody>
                    <a:bodyPr/>
                    <a:lstStyle/>
                    <a:p>
                      <a:r>
                        <a:rPr lang="en-US" sz="1650" b="1" dirty="0" smtClean="0"/>
                        <a:t>Tiny</a:t>
                      </a:r>
                      <a:endParaRPr lang="en-US" sz="165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50" b="1" dirty="0" smtClean="0"/>
                        <a:t>Code &lt;=32KB</a:t>
                      </a:r>
                      <a:endParaRPr lang="en-US" sz="165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50" b="1" dirty="0" smtClean="0"/>
                        <a:t>Data &lt;=32KB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93391">
                <a:tc>
                  <a:txBody>
                    <a:bodyPr/>
                    <a:lstStyle/>
                    <a:p>
                      <a:r>
                        <a:rPr lang="en-US" sz="1650" b="1" dirty="0" smtClean="0"/>
                        <a:t>Small</a:t>
                      </a:r>
                      <a:endParaRPr lang="en-US" sz="165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50" b="1" dirty="0" smtClean="0"/>
                        <a:t>Code &lt;=64KB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50" b="1" dirty="0" smtClean="0"/>
                        <a:t>Data &lt;=64KB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93391">
                <a:tc>
                  <a:txBody>
                    <a:bodyPr/>
                    <a:lstStyle/>
                    <a:p>
                      <a:r>
                        <a:rPr lang="en-US" sz="1650" b="1" dirty="0" smtClean="0"/>
                        <a:t>Medium</a:t>
                      </a:r>
                      <a:endParaRPr lang="en-US" sz="165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50" b="1" dirty="0" smtClean="0"/>
                        <a:t>Code = Any size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50" b="1" dirty="0" smtClean="0"/>
                        <a:t>Data &lt;=64KB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93391">
                <a:tc>
                  <a:txBody>
                    <a:bodyPr/>
                    <a:lstStyle/>
                    <a:p>
                      <a:r>
                        <a:rPr lang="en-US" sz="1650" b="1" dirty="0" smtClean="0"/>
                        <a:t>Compact</a:t>
                      </a:r>
                      <a:endParaRPr lang="en-US" sz="165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50" b="1" dirty="0" smtClean="0"/>
                        <a:t>Code &lt;=64KB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50" b="1" dirty="0" smtClean="0"/>
                        <a:t>Data = Any size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19617">
                <a:tc>
                  <a:txBody>
                    <a:bodyPr/>
                    <a:lstStyle/>
                    <a:p>
                      <a:r>
                        <a:rPr lang="en-US" sz="1650" b="1" dirty="0" smtClean="0"/>
                        <a:t>Large</a:t>
                      </a:r>
                      <a:endParaRPr lang="en-US" sz="165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50" b="1" dirty="0" smtClean="0"/>
                        <a:t>Code = Any size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50" b="1" dirty="0" smtClean="0"/>
                        <a:t>Data = Any size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19617">
                <a:tc>
                  <a:txBody>
                    <a:bodyPr/>
                    <a:lstStyle/>
                    <a:p>
                      <a:r>
                        <a:rPr lang="en-US" sz="1650" b="1" dirty="0" smtClean="0"/>
                        <a:t>Huge</a:t>
                      </a:r>
                      <a:endParaRPr lang="en-US" sz="165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50" b="1" dirty="0" smtClean="0"/>
                        <a:t>Code = Any size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50" b="1" dirty="0" smtClean="0"/>
                        <a:t>Data = Any size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9714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.Stack </a:t>
            </a:r>
            <a:r>
              <a:rPr lang="en-US" i="1" dirty="0" smtClean="0"/>
              <a:t>size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Reserve 256 bytes of stack space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Specifies the storage for stack where the size is optional.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Default is 1024 bytes</a:t>
            </a:r>
          </a:p>
          <a:p>
            <a:pPr lvl="1">
              <a:spcBef>
                <a:spcPts val="0"/>
              </a:spcBef>
              <a:spcAft>
                <a:spcPts val="200"/>
              </a:spcAft>
            </a:pPr>
            <a:r>
              <a:rPr lang="en-US" dirty="0" smtClean="0"/>
              <a:t>Tells the assembler to define a runtime stack for the program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.Data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Define an area in memory for the program data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Program’s variables should be defined under this directive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Assembler will allocate and initialize the storage of variables in the data segment in the memory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/>
          <a:lstStyle/>
          <a:p>
            <a:pPr algn="l"/>
            <a:r>
              <a:rPr lang="en-US" dirty="0" smtClean="0"/>
              <a:t>Program Structure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191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6039</TotalTime>
  <Words>972</Words>
  <Application>Microsoft Office PowerPoint</Application>
  <PresentationFormat>Widescreen</PresentationFormat>
  <Paragraphs>474</Paragraphs>
  <Slides>30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Adobe Fan Heiti Std B</vt:lpstr>
      <vt:lpstr>Adobe Heiti Std R</vt:lpstr>
      <vt:lpstr>Arial</vt:lpstr>
      <vt:lpstr>Calibri</vt:lpstr>
      <vt:lpstr>Garamond</vt:lpstr>
      <vt:lpstr>Organic</vt:lpstr>
      <vt:lpstr>Assembly Language Programming in 8086 Microprocessor </vt:lpstr>
      <vt:lpstr>Program Conversion in CPU</vt:lpstr>
      <vt:lpstr>Addressing Modes</vt:lpstr>
      <vt:lpstr>Data Transfer Instruction</vt:lpstr>
      <vt:lpstr>Service Routine</vt:lpstr>
      <vt:lpstr>Interrupt</vt:lpstr>
      <vt:lpstr>ASCII Code</vt:lpstr>
      <vt:lpstr>Program Structure</vt:lpstr>
      <vt:lpstr>Program Structure</vt:lpstr>
      <vt:lpstr>Program Structure</vt:lpstr>
      <vt:lpstr>Sample Program</vt:lpstr>
      <vt:lpstr>Syntax Rules</vt:lpstr>
      <vt:lpstr>Program to print a single character on screen?</vt:lpstr>
      <vt:lpstr>Program to print a single character on screen?</vt:lpstr>
      <vt:lpstr>Program to print collection of characters on screen?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Variables in programs</vt:lpstr>
      <vt:lpstr>Variable-Name in .data directive</vt:lpstr>
      <vt:lpstr>Data-Size in .data directive</vt:lpstr>
      <vt:lpstr>Data-Size in .data directive</vt:lpstr>
      <vt:lpstr>Program to print multiple variables on screen?</vt:lpstr>
      <vt:lpstr>Program to print two different strings on two different lines </vt:lpstr>
      <vt:lpstr>Loops in programs</vt:lpstr>
      <vt:lpstr>Label rules in programs</vt:lpstr>
      <vt:lpstr>Program to print 0 to 9 numbers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Salva</dc:creator>
  <cp:lastModifiedBy>Salva</cp:lastModifiedBy>
  <cp:revision>201</cp:revision>
  <dcterms:created xsi:type="dcterms:W3CDTF">2017-09-20T02:11:47Z</dcterms:created>
  <dcterms:modified xsi:type="dcterms:W3CDTF">2017-10-24T15:59:28Z</dcterms:modified>
</cp:coreProperties>
</file>