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66" r:id="rId6"/>
    <p:sldId id="260" r:id="rId7"/>
    <p:sldId id="263" r:id="rId8"/>
    <p:sldId id="264" r:id="rId9"/>
    <p:sldId id="267" r:id="rId10"/>
    <p:sldId id="265" r:id="rId11"/>
    <p:sldId id="268" r:id="rId12"/>
    <p:sldId id="270" r:id="rId13"/>
    <p:sldId id="271" r:id="rId14"/>
    <p:sldId id="272" r:id="rId15"/>
    <p:sldId id="274" r:id="rId16"/>
    <p:sldId id="273" r:id="rId17"/>
    <p:sldId id="275" r:id="rId18"/>
    <p:sldId id="276" r:id="rId19"/>
    <p:sldId id="277" r:id="rId20"/>
    <p:sldId id="278"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715" autoAdjust="0"/>
  </p:normalViewPr>
  <p:slideViewPr>
    <p:cSldViewPr snapToGrid="0">
      <p:cViewPr varScale="1">
        <p:scale>
          <a:sx n="64" d="100"/>
          <a:sy n="64" d="100"/>
        </p:scale>
        <p:origin x="978" y="78"/>
      </p:cViewPr>
      <p:guideLst/>
    </p:cSldViewPr>
  </p:slideViewPr>
  <p:outlineViewPr>
    <p:cViewPr>
      <p:scale>
        <a:sx n="33" d="100"/>
        <a:sy n="33" d="100"/>
      </p:scale>
      <p:origin x="0" y="-59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Microprocessor </a:t>
            </a:r>
            <a:endParaRPr lang="en-US" dirty="0"/>
          </a:p>
        </p:txBody>
      </p:sp>
      <p:sp>
        <p:nvSpPr>
          <p:cNvPr id="3" name="Subtitle 2"/>
          <p:cNvSpPr>
            <a:spLocks noGrp="1"/>
          </p:cNvSpPr>
          <p:nvPr>
            <p:ph type="subTitle" idx="1"/>
          </p:nvPr>
        </p:nvSpPr>
        <p:spPr/>
        <p:txBody>
          <a:bodyPr/>
          <a:lstStyle/>
          <a:p>
            <a:r>
              <a:rPr lang="en-US" dirty="0" smtClean="0"/>
              <a:t>Assembly Language</a:t>
            </a:r>
            <a:endParaRPr lang="en-US" dirty="0"/>
          </a:p>
        </p:txBody>
      </p:sp>
    </p:spTree>
    <p:extLst>
      <p:ext uri="{BB962C8B-B14F-4D97-AF65-F5344CB8AC3E}">
        <p14:creationId xmlns:p14="http://schemas.microsoft.com/office/powerpoint/2010/main" val="233888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8008 vs 8080 microprocess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p:txBody>
          <a:bodyPr/>
          <a:lstStyle/>
          <a:p>
            <a:r>
              <a:rPr lang="en-US" dirty="0" smtClean="0"/>
              <a:t>Core 2, Intel i3, Intel i5 &amp; Intel i7</a:t>
            </a:r>
          </a:p>
          <a:p>
            <a:r>
              <a:rPr lang="en-US" dirty="0"/>
              <a:t>Was introduced in </a:t>
            </a:r>
            <a:r>
              <a:rPr lang="en-US" dirty="0" smtClean="0"/>
              <a:t>2006</a:t>
            </a:r>
            <a:endParaRPr lang="en-US" dirty="0"/>
          </a:p>
          <a:p>
            <a:r>
              <a:rPr lang="en-US" dirty="0" smtClean="0"/>
              <a:t>1 million transistors</a:t>
            </a:r>
          </a:p>
          <a:p>
            <a:r>
              <a:rPr lang="en-US" dirty="0"/>
              <a:t>Clock speed was </a:t>
            </a:r>
            <a:r>
              <a:rPr lang="en-US" dirty="0" smtClean="0"/>
              <a:t>3.33GHz</a:t>
            </a:r>
            <a:endParaRPr lang="en-US" dirty="0"/>
          </a:p>
          <a:p>
            <a:r>
              <a:rPr lang="en-US" dirty="0" smtClean="0"/>
              <a:t>16 </a:t>
            </a:r>
            <a:r>
              <a:rPr lang="en-US" dirty="0" err="1" smtClean="0"/>
              <a:t>tera</a:t>
            </a:r>
            <a:r>
              <a:rPr lang="en-US" dirty="0" smtClean="0"/>
              <a:t> bytes memory</a:t>
            </a:r>
          </a:p>
          <a:p>
            <a:endParaRPr lang="en-US" dirty="0"/>
          </a:p>
        </p:txBody>
      </p:sp>
      <p:sp>
        <p:nvSpPr>
          <p:cNvPr id="5" name="Title 1"/>
          <p:cNvSpPr>
            <a:spLocks noGrp="1"/>
          </p:cNvSpPr>
          <p:nvPr>
            <p:ph type="title"/>
          </p:nvPr>
        </p:nvSpPr>
        <p:spPr>
          <a:xfrm>
            <a:off x="1295402" y="982132"/>
            <a:ext cx="9601196" cy="1303867"/>
          </a:xfrm>
        </p:spPr>
        <p:txBody>
          <a:bodyPr/>
          <a:lstStyle/>
          <a:p>
            <a:pPr algn="l"/>
            <a:r>
              <a:rPr lang="en-US" dirty="0" smtClean="0"/>
              <a:t>64 </a:t>
            </a:r>
            <a:r>
              <a:rPr lang="en-US" dirty="0"/>
              <a:t>– bit Microprocessors</a:t>
            </a:r>
          </a:p>
        </p:txBody>
      </p:sp>
    </p:spTree>
    <p:extLst>
      <p:ext uri="{BB962C8B-B14F-4D97-AF65-F5344CB8AC3E}">
        <p14:creationId xmlns:p14="http://schemas.microsoft.com/office/powerpoint/2010/main" val="268717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8086 Microprocessors</a:t>
            </a:r>
            <a:endParaRPr lang="en-US" dirty="0"/>
          </a:p>
        </p:txBody>
      </p:sp>
      <p:sp>
        <p:nvSpPr>
          <p:cNvPr id="3" name="Content Placeholder 2"/>
          <p:cNvSpPr>
            <a:spLocks noGrp="1"/>
          </p:cNvSpPr>
          <p:nvPr>
            <p:ph idx="1"/>
          </p:nvPr>
        </p:nvSpPr>
        <p:spPr/>
        <p:txBody>
          <a:bodyPr>
            <a:noAutofit/>
          </a:bodyPr>
          <a:lstStyle/>
          <a:p>
            <a:pPr marL="0" indent="0">
              <a:spcBef>
                <a:spcPts val="0"/>
              </a:spcBef>
              <a:spcAft>
                <a:spcPts val="0"/>
              </a:spcAft>
              <a:buNone/>
            </a:pPr>
            <a:r>
              <a:rPr lang="en-US" dirty="0" smtClean="0"/>
              <a:t>It has a CISC based architecture.</a:t>
            </a:r>
          </a:p>
          <a:p>
            <a:pPr marL="0" indent="0">
              <a:spcBef>
                <a:spcPts val="0"/>
              </a:spcBef>
              <a:spcAft>
                <a:spcPts val="0"/>
              </a:spcAft>
              <a:buNone/>
            </a:pPr>
            <a:r>
              <a:rPr lang="en-US" dirty="0" smtClean="0"/>
              <a:t>It has peripherals 32 I/O.</a:t>
            </a:r>
          </a:p>
          <a:p>
            <a:pPr marL="0" indent="0">
              <a:spcBef>
                <a:spcPts val="0"/>
              </a:spcBef>
              <a:spcAft>
                <a:spcPts val="0"/>
              </a:spcAft>
              <a:buNone/>
            </a:pPr>
            <a:r>
              <a:rPr lang="en-US" dirty="0" smtClean="0"/>
              <a:t>16 bit data bus </a:t>
            </a:r>
          </a:p>
          <a:p>
            <a:pPr marL="0" indent="0">
              <a:spcBef>
                <a:spcPts val="0"/>
              </a:spcBef>
              <a:spcAft>
                <a:spcPts val="0"/>
              </a:spcAft>
              <a:buNone/>
            </a:pPr>
            <a:r>
              <a:rPr lang="en-US" dirty="0" smtClean="0"/>
              <a:t>16 bit address bus</a:t>
            </a:r>
          </a:p>
          <a:p>
            <a:pPr marL="0" indent="0">
              <a:spcBef>
                <a:spcPts val="0"/>
              </a:spcBef>
              <a:spcAft>
                <a:spcPts val="0"/>
              </a:spcAft>
              <a:buNone/>
            </a:pPr>
            <a:r>
              <a:rPr lang="en-US" dirty="0" smtClean="0"/>
              <a:t>20 bit physical address bus</a:t>
            </a:r>
          </a:p>
          <a:p>
            <a:pPr marL="0" indent="0">
              <a:spcBef>
                <a:spcPts val="0"/>
              </a:spcBef>
              <a:spcAft>
                <a:spcPts val="0"/>
              </a:spcAft>
              <a:buNone/>
            </a:pPr>
            <a:r>
              <a:rPr lang="en-US" dirty="0" smtClean="0"/>
              <a:t>1 MB memory</a:t>
            </a:r>
          </a:p>
          <a:p>
            <a:pPr marL="0" indent="0">
              <a:spcBef>
                <a:spcPts val="0"/>
              </a:spcBef>
              <a:spcAft>
                <a:spcPts val="0"/>
              </a:spcAft>
              <a:buNone/>
            </a:pPr>
            <a:r>
              <a:rPr lang="en-US" dirty="0" smtClean="0"/>
              <a:t>14 registers</a:t>
            </a:r>
          </a:p>
          <a:p>
            <a:pPr marL="0" indent="0">
              <a:spcBef>
                <a:spcPts val="0"/>
              </a:spcBef>
              <a:spcAft>
                <a:spcPts val="0"/>
              </a:spcAft>
              <a:buNone/>
            </a:pPr>
            <a:endParaRPr lang="en-US" dirty="0" smtClean="0"/>
          </a:p>
          <a:p>
            <a:pPr marL="0" indent="0">
              <a:spcBef>
                <a:spcPts val="0"/>
              </a:spcBef>
              <a:spcAft>
                <a:spcPts val="0"/>
              </a:spcAft>
              <a:buNone/>
            </a:pPr>
            <a:r>
              <a:rPr lang="en-US" dirty="0" smtClean="0"/>
              <a:t> </a:t>
            </a:r>
            <a:endParaRPr lang="en-US" dirty="0"/>
          </a:p>
        </p:txBody>
      </p:sp>
    </p:spTree>
    <p:extLst>
      <p:ext uri="{BB962C8B-B14F-4D97-AF65-F5344CB8AC3E}">
        <p14:creationId xmlns:p14="http://schemas.microsoft.com/office/powerpoint/2010/main" val="283370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Functional Parts of 8086 Microprocessors</a:t>
            </a:r>
            <a:endParaRPr lang="en-US" dirty="0"/>
          </a:p>
        </p:txBody>
      </p:sp>
      <p:sp>
        <p:nvSpPr>
          <p:cNvPr id="3" name="Content Placeholder 2"/>
          <p:cNvSpPr>
            <a:spLocks noGrp="1"/>
          </p:cNvSpPr>
          <p:nvPr>
            <p:ph idx="1"/>
          </p:nvPr>
        </p:nvSpPr>
        <p:spPr/>
        <p:txBody>
          <a:bodyPr>
            <a:noAutofit/>
          </a:bodyPr>
          <a:lstStyle/>
          <a:p>
            <a:pPr marL="0" indent="0">
              <a:spcBef>
                <a:spcPts val="0"/>
              </a:spcBef>
              <a:spcAft>
                <a:spcPts val="0"/>
              </a:spcAft>
              <a:buNone/>
            </a:pPr>
            <a:r>
              <a:rPr lang="en-US" dirty="0" smtClean="0"/>
              <a:t>It is </a:t>
            </a:r>
            <a:r>
              <a:rPr lang="en-US" dirty="0"/>
              <a:t>divided into two independent functional parts, the bus interface </a:t>
            </a:r>
            <a:r>
              <a:rPr lang="en-US" dirty="0" smtClean="0"/>
              <a:t>unit BIU</a:t>
            </a:r>
            <a:r>
              <a:rPr lang="en-US" dirty="0"/>
              <a:t>, and the execution unit </a:t>
            </a:r>
            <a:r>
              <a:rPr lang="en-US" dirty="0" smtClean="0"/>
              <a:t>EU.</a:t>
            </a:r>
          </a:p>
          <a:p>
            <a:pPr marL="914400" lvl="1" indent="-457200">
              <a:spcBef>
                <a:spcPts val="0"/>
              </a:spcBef>
              <a:spcAft>
                <a:spcPts val="0"/>
              </a:spcAft>
              <a:buFont typeface="+mj-lt"/>
              <a:buAutoNum type="arabicPeriod"/>
            </a:pPr>
            <a:r>
              <a:rPr lang="en-US" dirty="0" smtClean="0"/>
              <a:t> BIU handles all data and addresses on the buses for the execution unit such as it sends out addresses, fetches instructions from memory, reads and writes data to memory and calculating the address of the memory and so on.</a:t>
            </a:r>
          </a:p>
          <a:p>
            <a:pPr marL="914400" lvl="1" indent="-457200">
              <a:spcBef>
                <a:spcPts val="0"/>
              </a:spcBef>
              <a:spcAft>
                <a:spcPts val="0"/>
              </a:spcAft>
              <a:buFont typeface="+mj-lt"/>
              <a:buAutoNum type="arabicPeriod"/>
            </a:pPr>
            <a:r>
              <a:rPr lang="en-US" dirty="0" smtClean="0"/>
              <a:t>EU tells the BIU where to fetch instructions or data from, decodes instructions and executes instructions. The functional part of EU is to control circuitry or system, instruction decoder and ALU.</a:t>
            </a:r>
            <a:endParaRPr lang="en-US" dirty="0"/>
          </a:p>
        </p:txBody>
      </p:sp>
    </p:spTree>
    <p:extLst>
      <p:ext uri="{BB962C8B-B14F-4D97-AF65-F5344CB8AC3E}">
        <p14:creationId xmlns:p14="http://schemas.microsoft.com/office/powerpoint/2010/main" val="1081723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1602" t="6930" r="21272"/>
          <a:stretch/>
        </p:blipFill>
        <p:spPr>
          <a:xfrm>
            <a:off x="1422400" y="644577"/>
            <a:ext cx="9372600" cy="5586361"/>
          </a:xfrm>
          <a:prstGeom prst="rect">
            <a:avLst/>
          </a:prstGeom>
        </p:spPr>
      </p:pic>
    </p:spTree>
    <p:extLst>
      <p:ext uri="{BB962C8B-B14F-4D97-AF65-F5344CB8AC3E}">
        <p14:creationId xmlns:p14="http://schemas.microsoft.com/office/powerpoint/2010/main" val="2242699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Registers of 8086 Microprocessors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99385681"/>
              </p:ext>
            </p:extLst>
          </p:nvPr>
        </p:nvGraphicFramePr>
        <p:xfrm>
          <a:off x="2032000" y="2708486"/>
          <a:ext cx="8127999" cy="2966720"/>
        </p:xfrm>
        <a:graphic>
          <a:graphicData uri="http://schemas.openxmlformats.org/drawingml/2006/table">
            <a:tbl>
              <a:tblPr firstRow="1" bandRow="1">
                <a:tableStyleId>{5940675A-B579-460E-94D1-54222C63F5DA}</a:tableStyleId>
              </a:tblPr>
              <a:tblGrid>
                <a:gridCol w="2709333"/>
                <a:gridCol w="2709333"/>
                <a:gridCol w="2709333"/>
              </a:tblGrid>
              <a:tr h="370840">
                <a:tc>
                  <a:txBody>
                    <a:bodyPr/>
                    <a:lstStyle/>
                    <a:p>
                      <a:r>
                        <a:rPr lang="en-US" b="1" dirty="0" smtClean="0"/>
                        <a:t>Categories</a:t>
                      </a:r>
                      <a:endParaRPr lang="en-US" b="1" dirty="0"/>
                    </a:p>
                  </a:txBody>
                  <a:tcPr>
                    <a:solidFill>
                      <a:schemeClr val="bg1">
                        <a:lumMod val="75000"/>
                      </a:schemeClr>
                    </a:solidFill>
                  </a:tcPr>
                </a:tc>
                <a:tc>
                  <a:txBody>
                    <a:bodyPr/>
                    <a:lstStyle/>
                    <a:p>
                      <a:r>
                        <a:rPr lang="en-US" b="1" dirty="0" smtClean="0"/>
                        <a:t>Bits</a:t>
                      </a:r>
                      <a:endParaRPr lang="en-US" b="1" dirty="0"/>
                    </a:p>
                  </a:txBody>
                  <a:tcPr>
                    <a:solidFill>
                      <a:schemeClr val="bg1">
                        <a:lumMod val="75000"/>
                      </a:schemeClr>
                    </a:solidFill>
                  </a:tcPr>
                </a:tc>
                <a:tc>
                  <a:txBody>
                    <a:bodyPr/>
                    <a:lstStyle/>
                    <a:p>
                      <a:r>
                        <a:rPr lang="en-US" b="1" dirty="0" smtClean="0"/>
                        <a:t>Registers</a:t>
                      </a:r>
                      <a:endParaRPr lang="en-US" b="1" dirty="0"/>
                    </a:p>
                  </a:txBody>
                  <a:tcPr>
                    <a:solidFill>
                      <a:schemeClr val="bg1">
                        <a:lumMod val="75000"/>
                      </a:schemeClr>
                    </a:solidFill>
                  </a:tcPr>
                </a:tc>
              </a:tr>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r>
                        <a:rPr lang="en-US" baseline="0" dirty="0" smtClean="0"/>
                        <a:t>General Purpose Register</a:t>
                      </a:r>
                    </a:p>
                  </a:txBody>
                  <a:tcPr/>
                </a:tc>
                <a:tc>
                  <a:txBody>
                    <a:bodyPr/>
                    <a:lstStyle/>
                    <a:p>
                      <a:r>
                        <a:rPr lang="en-US" dirty="0" smtClean="0"/>
                        <a:t>16</a:t>
                      </a:r>
                      <a:endParaRPr lang="en-US" dirty="0"/>
                    </a:p>
                  </a:txBody>
                  <a:tcPr/>
                </a:tc>
                <a:tc>
                  <a:txBody>
                    <a:bodyPr/>
                    <a:lstStyle/>
                    <a:p>
                      <a:r>
                        <a:rPr lang="en-US" dirty="0" smtClean="0"/>
                        <a:t>AX, BX, CX, DX</a:t>
                      </a:r>
                      <a:endParaRPr lang="en-US" dirty="0"/>
                    </a:p>
                  </a:txBody>
                  <a:tcPr/>
                </a:tc>
              </a:tr>
              <a:tr h="370840">
                <a:tc>
                  <a:txBody>
                    <a:bodyPr/>
                    <a:lstStyle/>
                    <a:p>
                      <a:r>
                        <a:rPr lang="en-US" dirty="0" smtClean="0"/>
                        <a:t>Pointer Register</a:t>
                      </a:r>
                      <a:endParaRPr lang="en-US" dirty="0"/>
                    </a:p>
                  </a:txBody>
                  <a:tcPr/>
                </a:tc>
                <a:tc>
                  <a:txBody>
                    <a:bodyPr/>
                    <a:lstStyle/>
                    <a:p>
                      <a:r>
                        <a:rPr lang="en-US" dirty="0" smtClean="0"/>
                        <a:t>16</a:t>
                      </a:r>
                      <a:endParaRPr lang="en-US" dirty="0"/>
                    </a:p>
                  </a:txBody>
                  <a:tcPr/>
                </a:tc>
                <a:tc>
                  <a:txBody>
                    <a:bodyPr/>
                    <a:lstStyle/>
                    <a:p>
                      <a:r>
                        <a:rPr lang="en-US" dirty="0" smtClean="0"/>
                        <a:t>SP, BP</a:t>
                      </a:r>
                      <a:endParaRPr lang="en-US" dirty="0"/>
                    </a:p>
                  </a:txBody>
                  <a:tcPr/>
                </a:tc>
              </a:tr>
              <a:tr h="370840">
                <a:tc>
                  <a:txBody>
                    <a:bodyPr/>
                    <a:lstStyle/>
                    <a:p>
                      <a:r>
                        <a:rPr lang="en-US" dirty="0" smtClean="0"/>
                        <a:t>Index Register</a:t>
                      </a:r>
                      <a:endParaRPr lang="en-US" dirty="0"/>
                    </a:p>
                  </a:txBody>
                  <a:tcPr/>
                </a:tc>
                <a:tc>
                  <a:txBody>
                    <a:bodyPr/>
                    <a:lstStyle/>
                    <a:p>
                      <a:r>
                        <a:rPr lang="en-US" dirty="0" smtClean="0"/>
                        <a:t>16</a:t>
                      </a:r>
                      <a:endParaRPr lang="en-US" dirty="0"/>
                    </a:p>
                  </a:txBody>
                  <a:tcPr/>
                </a:tc>
                <a:tc>
                  <a:txBody>
                    <a:bodyPr/>
                    <a:lstStyle/>
                    <a:p>
                      <a:r>
                        <a:rPr lang="en-US" dirty="0" smtClean="0"/>
                        <a:t>SI, DI</a:t>
                      </a:r>
                      <a:endParaRPr lang="en-US" dirty="0"/>
                    </a:p>
                  </a:txBody>
                  <a:tcPr/>
                </a:tc>
              </a:tr>
              <a:tr h="370840">
                <a:tc>
                  <a:txBody>
                    <a:bodyPr/>
                    <a:lstStyle/>
                    <a:p>
                      <a:r>
                        <a:rPr lang="en-US" dirty="0" smtClean="0"/>
                        <a:t>Segment Register</a:t>
                      </a:r>
                      <a:endParaRPr lang="en-US" dirty="0"/>
                    </a:p>
                  </a:txBody>
                  <a:tcPr/>
                </a:tc>
                <a:tc>
                  <a:txBody>
                    <a:bodyPr/>
                    <a:lstStyle/>
                    <a:p>
                      <a:r>
                        <a:rPr lang="en-US" dirty="0" smtClean="0"/>
                        <a:t>16</a:t>
                      </a:r>
                      <a:endParaRPr lang="en-US" dirty="0"/>
                    </a:p>
                  </a:txBody>
                  <a:tcPr/>
                </a:tc>
                <a:tc>
                  <a:txBody>
                    <a:bodyPr/>
                    <a:lstStyle/>
                    <a:p>
                      <a:r>
                        <a:rPr lang="en-US" dirty="0" smtClean="0"/>
                        <a:t>CS,</a:t>
                      </a:r>
                      <a:r>
                        <a:rPr lang="en-US" baseline="0" dirty="0" smtClean="0"/>
                        <a:t> DS, SS, ES</a:t>
                      </a:r>
                      <a:endParaRPr lang="en-US" dirty="0"/>
                    </a:p>
                  </a:txBody>
                  <a:tcPr/>
                </a:tc>
              </a:tr>
              <a:tr h="370840">
                <a:tc>
                  <a:txBody>
                    <a:bodyPr/>
                    <a:lstStyle/>
                    <a:p>
                      <a:r>
                        <a:rPr lang="en-US" dirty="0" smtClean="0"/>
                        <a:t>Instruction Pointer</a:t>
                      </a:r>
                    </a:p>
                  </a:txBody>
                  <a:tcPr/>
                </a:tc>
                <a:tc>
                  <a:txBody>
                    <a:bodyPr/>
                    <a:lstStyle/>
                    <a:p>
                      <a:r>
                        <a:rPr lang="en-US" dirty="0" smtClean="0"/>
                        <a:t>16</a:t>
                      </a:r>
                      <a:endParaRPr lang="en-US" dirty="0"/>
                    </a:p>
                  </a:txBody>
                  <a:tcPr/>
                </a:tc>
                <a:tc>
                  <a:txBody>
                    <a:bodyPr/>
                    <a:lstStyle/>
                    <a:p>
                      <a:r>
                        <a:rPr lang="en-US" dirty="0" smtClean="0"/>
                        <a:t>IP</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Flag</a:t>
                      </a:r>
                      <a:r>
                        <a:rPr lang="en-US" baseline="0" dirty="0" smtClean="0"/>
                        <a:t> Register</a:t>
                      </a:r>
                      <a:endParaRPr lang="en-US" dirty="0" smtClean="0"/>
                    </a:p>
                  </a:txBody>
                  <a:tcPr/>
                </a:tc>
                <a:tc>
                  <a:txBody>
                    <a:bodyPr/>
                    <a:lstStyle/>
                    <a:p>
                      <a:r>
                        <a:rPr lang="en-US" dirty="0" smtClean="0"/>
                        <a:t>16</a:t>
                      </a:r>
                      <a:endParaRPr lang="en-US" dirty="0"/>
                    </a:p>
                  </a:txBody>
                  <a:tcPr/>
                </a:tc>
                <a:tc>
                  <a:txBody>
                    <a:bodyPr/>
                    <a:lstStyle/>
                    <a:p>
                      <a:r>
                        <a:rPr lang="en-US" dirty="0" smtClean="0"/>
                        <a:t>FR</a:t>
                      </a:r>
                      <a:endParaRPr lang="en-US" dirty="0"/>
                    </a:p>
                  </a:txBody>
                  <a:tcPr/>
                </a:tc>
              </a:tr>
            </a:tbl>
          </a:graphicData>
        </a:graphic>
      </p:graphicFrame>
    </p:spTree>
    <p:extLst>
      <p:ext uri="{BB962C8B-B14F-4D97-AF65-F5344CB8AC3E}">
        <p14:creationId xmlns:p14="http://schemas.microsoft.com/office/powerpoint/2010/main" val="2775634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General Purpose Registers</a:t>
            </a:r>
            <a:endParaRPr lang="en-US" dirty="0"/>
          </a:p>
        </p:txBody>
      </p:sp>
      <p:sp>
        <p:nvSpPr>
          <p:cNvPr id="5" name="Content Placeholder 2"/>
          <p:cNvSpPr>
            <a:spLocks noGrp="1"/>
          </p:cNvSpPr>
          <p:nvPr>
            <p:ph idx="1"/>
          </p:nvPr>
        </p:nvSpPr>
        <p:spPr>
          <a:xfrm>
            <a:off x="1295401" y="2556932"/>
            <a:ext cx="9601196" cy="3318936"/>
          </a:xfrm>
        </p:spPr>
        <p:txBody>
          <a:bodyPr>
            <a:noAutofit/>
          </a:bodyPr>
          <a:lstStyle/>
          <a:p>
            <a:pPr marL="0" indent="0">
              <a:spcBef>
                <a:spcPts val="0"/>
              </a:spcBef>
              <a:spcAft>
                <a:spcPts val="0"/>
              </a:spcAft>
              <a:buNone/>
            </a:pPr>
            <a:r>
              <a:rPr lang="en-US" dirty="0" smtClean="0"/>
              <a:t>AX		Accumulator Register</a:t>
            </a:r>
          </a:p>
          <a:p>
            <a:pPr marL="0" indent="0">
              <a:spcBef>
                <a:spcPts val="0"/>
              </a:spcBef>
              <a:spcAft>
                <a:spcPts val="0"/>
              </a:spcAft>
              <a:buNone/>
            </a:pPr>
            <a:r>
              <a:rPr lang="en-US" dirty="0" smtClean="0"/>
              <a:t>BX		Base Register</a:t>
            </a:r>
          </a:p>
          <a:p>
            <a:pPr marL="0" indent="0">
              <a:spcBef>
                <a:spcPts val="0"/>
              </a:spcBef>
              <a:spcAft>
                <a:spcPts val="0"/>
              </a:spcAft>
              <a:buNone/>
            </a:pPr>
            <a:r>
              <a:rPr lang="en-US" dirty="0" smtClean="0"/>
              <a:t>CX		Count Register</a:t>
            </a:r>
          </a:p>
          <a:p>
            <a:pPr marL="0" indent="0">
              <a:spcBef>
                <a:spcPts val="0"/>
              </a:spcBef>
              <a:spcAft>
                <a:spcPts val="0"/>
              </a:spcAft>
              <a:buNone/>
            </a:pPr>
            <a:r>
              <a:rPr lang="en-US" dirty="0" smtClean="0"/>
              <a:t>DX		Data Register</a:t>
            </a:r>
            <a:endParaRPr lang="en-US" dirty="0"/>
          </a:p>
        </p:txBody>
      </p:sp>
    </p:spTree>
    <p:extLst>
      <p:ext uri="{BB962C8B-B14F-4D97-AF65-F5344CB8AC3E}">
        <p14:creationId xmlns:p14="http://schemas.microsoft.com/office/powerpoint/2010/main" val="744644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Accumulator Register</a:t>
            </a:r>
            <a:endParaRPr lang="en-US" dirty="0"/>
          </a:p>
        </p:txBody>
      </p:sp>
      <p:sp>
        <p:nvSpPr>
          <p:cNvPr id="3" name="Content Placeholder 2"/>
          <p:cNvSpPr>
            <a:spLocks noGrp="1"/>
          </p:cNvSpPr>
          <p:nvPr>
            <p:ph idx="1"/>
          </p:nvPr>
        </p:nvSpPr>
        <p:spPr/>
        <p:txBody>
          <a:bodyPr/>
          <a:lstStyle/>
          <a:p>
            <a:r>
              <a:rPr lang="en-US" dirty="0" smtClean="0"/>
              <a:t>Multiplication </a:t>
            </a:r>
            <a:r>
              <a:rPr lang="en-US" dirty="0"/>
              <a:t>&amp; Division</a:t>
            </a:r>
          </a:p>
          <a:p>
            <a:r>
              <a:rPr lang="en-US" dirty="0" smtClean="0"/>
              <a:t>I/O Operations</a:t>
            </a:r>
            <a:endParaRPr lang="en-US" dirty="0"/>
          </a:p>
        </p:txBody>
      </p:sp>
      <p:grpSp>
        <p:nvGrpSpPr>
          <p:cNvPr id="4" name="Group 13"/>
          <p:cNvGrpSpPr>
            <a:grpSpLocks/>
          </p:cNvGrpSpPr>
          <p:nvPr/>
        </p:nvGrpSpPr>
        <p:grpSpPr bwMode="auto">
          <a:xfrm>
            <a:off x="7486650" y="4689475"/>
            <a:ext cx="2946400" cy="508000"/>
            <a:chOff x="1272" y="2400"/>
            <a:chExt cx="1856" cy="320"/>
          </a:xfrm>
        </p:grpSpPr>
        <p:sp>
          <p:nvSpPr>
            <p:cNvPr id="5" name="Rectangle 11"/>
            <p:cNvSpPr>
              <a:spLocks noChangeArrowheads="1"/>
            </p:cNvSpPr>
            <p:nvPr/>
          </p:nvSpPr>
          <p:spPr bwMode="auto">
            <a:xfrm>
              <a:off x="1272" y="2400"/>
              <a:ext cx="928" cy="3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t>AH</a:t>
              </a:r>
            </a:p>
          </p:txBody>
        </p:sp>
        <p:sp>
          <p:nvSpPr>
            <p:cNvPr id="6" name="Rectangle 12"/>
            <p:cNvSpPr>
              <a:spLocks noChangeArrowheads="1"/>
            </p:cNvSpPr>
            <p:nvPr/>
          </p:nvSpPr>
          <p:spPr bwMode="auto">
            <a:xfrm>
              <a:off x="2200" y="2400"/>
              <a:ext cx="928" cy="3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t>AL</a:t>
              </a:r>
            </a:p>
          </p:txBody>
        </p:sp>
      </p:grpSp>
      <p:sp>
        <p:nvSpPr>
          <p:cNvPr id="7" name="AutoShape 14"/>
          <p:cNvSpPr>
            <a:spLocks/>
          </p:cNvSpPr>
          <p:nvPr/>
        </p:nvSpPr>
        <p:spPr bwMode="auto">
          <a:xfrm rot="5400000">
            <a:off x="8693150" y="2433638"/>
            <a:ext cx="482600" cy="3321050"/>
          </a:xfrm>
          <a:prstGeom prst="leftBrace">
            <a:avLst>
              <a:gd name="adj1" fmla="val 5734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8" name="AutoShape 15"/>
          <p:cNvSpPr>
            <a:spLocks/>
          </p:cNvSpPr>
          <p:nvPr/>
        </p:nvSpPr>
        <p:spPr bwMode="auto">
          <a:xfrm rot="16200000">
            <a:off x="7912100" y="4751388"/>
            <a:ext cx="482600" cy="1657350"/>
          </a:xfrm>
          <a:prstGeom prst="leftBrace">
            <a:avLst>
              <a:gd name="adj1" fmla="val 2861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9" name="AutoShape 16"/>
          <p:cNvSpPr>
            <a:spLocks/>
          </p:cNvSpPr>
          <p:nvPr/>
        </p:nvSpPr>
        <p:spPr bwMode="auto">
          <a:xfrm rot="16200000">
            <a:off x="9588500" y="4751388"/>
            <a:ext cx="482600" cy="1657350"/>
          </a:xfrm>
          <a:prstGeom prst="leftBrace">
            <a:avLst>
              <a:gd name="adj1" fmla="val 2861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 name="Text Box 17"/>
          <p:cNvSpPr txBox="1">
            <a:spLocks noChangeArrowheads="1"/>
          </p:cNvSpPr>
          <p:nvPr/>
        </p:nvSpPr>
        <p:spPr bwMode="auto">
          <a:xfrm>
            <a:off x="8121650" y="4232275"/>
            <a:ext cx="168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t>AX</a:t>
            </a:r>
          </a:p>
        </p:txBody>
      </p:sp>
      <p:sp>
        <p:nvSpPr>
          <p:cNvPr id="11" name="Text Box 18"/>
          <p:cNvSpPr txBox="1">
            <a:spLocks noChangeArrowheads="1"/>
          </p:cNvSpPr>
          <p:nvPr/>
        </p:nvSpPr>
        <p:spPr bwMode="auto">
          <a:xfrm>
            <a:off x="7931150" y="3508375"/>
            <a:ext cx="207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t>16-bit </a:t>
            </a:r>
          </a:p>
        </p:txBody>
      </p:sp>
      <p:sp>
        <p:nvSpPr>
          <p:cNvPr id="12" name="Text Box 19"/>
          <p:cNvSpPr txBox="1">
            <a:spLocks noChangeArrowheads="1"/>
          </p:cNvSpPr>
          <p:nvPr/>
        </p:nvSpPr>
        <p:spPr bwMode="auto">
          <a:xfrm>
            <a:off x="7537450" y="5210175"/>
            <a:ext cx="1231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600"/>
              <a:t>8-bit</a:t>
            </a:r>
          </a:p>
        </p:txBody>
      </p:sp>
      <p:sp>
        <p:nvSpPr>
          <p:cNvPr id="13" name="Text Box 20"/>
          <p:cNvSpPr txBox="1">
            <a:spLocks noChangeArrowheads="1"/>
          </p:cNvSpPr>
          <p:nvPr/>
        </p:nvSpPr>
        <p:spPr bwMode="auto">
          <a:xfrm>
            <a:off x="9163050" y="5172075"/>
            <a:ext cx="1231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600"/>
              <a:t>8-bit</a:t>
            </a:r>
          </a:p>
        </p:txBody>
      </p:sp>
    </p:spTree>
    <p:extLst>
      <p:ext uri="{BB962C8B-B14F-4D97-AF65-F5344CB8AC3E}">
        <p14:creationId xmlns:p14="http://schemas.microsoft.com/office/powerpoint/2010/main" val="356149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Register</a:t>
            </a:r>
            <a:endParaRPr lang="en-US" dirty="0"/>
          </a:p>
        </p:txBody>
      </p:sp>
      <p:sp>
        <p:nvSpPr>
          <p:cNvPr id="3" name="Content Placeholder 2"/>
          <p:cNvSpPr>
            <a:spLocks noGrp="1"/>
          </p:cNvSpPr>
          <p:nvPr>
            <p:ph idx="1"/>
          </p:nvPr>
        </p:nvSpPr>
        <p:spPr/>
        <p:txBody>
          <a:bodyPr/>
          <a:lstStyle/>
          <a:p>
            <a:r>
              <a:rPr lang="en-US" dirty="0" smtClean="0"/>
              <a:t>Store Address Information</a:t>
            </a:r>
            <a:endParaRPr lang="en-US" dirty="0"/>
          </a:p>
        </p:txBody>
      </p:sp>
      <p:grpSp>
        <p:nvGrpSpPr>
          <p:cNvPr id="5" name="Group 13"/>
          <p:cNvGrpSpPr>
            <a:grpSpLocks/>
          </p:cNvGrpSpPr>
          <p:nvPr/>
        </p:nvGrpSpPr>
        <p:grpSpPr bwMode="auto">
          <a:xfrm>
            <a:off x="7486650" y="4689475"/>
            <a:ext cx="2946400" cy="508000"/>
            <a:chOff x="1272" y="2400"/>
            <a:chExt cx="1856" cy="320"/>
          </a:xfrm>
        </p:grpSpPr>
        <p:sp>
          <p:nvSpPr>
            <p:cNvPr id="6" name="Rectangle 11"/>
            <p:cNvSpPr>
              <a:spLocks noChangeArrowheads="1"/>
            </p:cNvSpPr>
            <p:nvPr/>
          </p:nvSpPr>
          <p:spPr bwMode="auto">
            <a:xfrm>
              <a:off x="1272" y="2400"/>
              <a:ext cx="928" cy="3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smtClean="0"/>
                <a:t>BH</a:t>
              </a:r>
              <a:endParaRPr lang="en-US" dirty="0"/>
            </a:p>
          </p:txBody>
        </p:sp>
        <p:sp>
          <p:nvSpPr>
            <p:cNvPr id="7" name="Rectangle 12"/>
            <p:cNvSpPr>
              <a:spLocks noChangeArrowheads="1"/>
            </p:cNvSpPr>
            <p:nvPr/>
          </p:nvSpPr>
          <p:spPr bwMode="auto">
            <a:xfrm>
              <a:off x="2200" y="2400"/>
              <a:ext cx="928" cy="3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smtClean="0"/>
                <a:t>BL</a:t>
              </a:r>
              <a:endParaRPr lang="en-US" dirty="0"/>
            </a:p>
          </p:txBody>
        </p:sp>
      </p:grpSp>
      <p:sp>
        <p:nvSpPr>
          <p:cNvPr id="8" name="AutoShape 14"/>
          <p:cNvSpPr>
            <a:spLocks/>
          </p:cNvSpPr>
          <p:nvPr/>
        </p:nvSpPr>
        <p:spPr bwMode="auto">
          <a:xfrm rot="5400000">
            <a:off x="8693150" y="2433638"/>
            <a:ext cx="482600" cy="3321050"/>
          </a:xfrm>
          <a:prstGeom prst="leftBrace">
            <a:avLst>
              <a:gd name="adj1" fmla="val 5734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9" name="AutoShape 15"/>
          <p:cNvSpPr>
            <a:spLocks/>
          </p:cNvSpPr>
          <p:nvPr/>
        </p:nvSpPr>
        <p:spPr bwMode="auto">
          <a:xfrm rot="16200000">
            <a:off x="7912100" y="4751388"/>
            <a:ext cx="482600" cy="1657350"/>
          </a:xfrm>
          <a:prstGeom prst="leftBrace">
            <a:avLst>
              <a:gd name="adj1" fmla="val 2861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 name="AutoShape 16"/>
          <p:cNvSpPr>
            <a:spLocks/>
          </p:cNvSpPr>
          <p:nvPr/>
        </p:nvSpPr>
        <p:spPr bwMode="auto">
          <a:xfrm rot="16200000">
            <a:off x="9588500" y="4751388"/>
            <a:ext cx="482600" cy="1657350"/>
          </a:xfrm>
          <a:prstGeom prst="leftBrace">
            <a:avLst>
              <a:gd name="adj1" fmla="val 2861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1" name="Text Box 17"/>
          <p:cNvSpPr txBox="1">
            <a:spLocks noChangeArrowheads="1"/>
          </p:cNvSpPr>
          <p:nvPr/>
        </p:nvSpPr>
        <p:spPr bwMode="auto">
          <a:xfrm>
            <a:off x="8121650" y="4232275"/>
            <a:ext cx="168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dirty="0"/>
              <a:t>B</a:t>
            </a:r>
            <a:r>
              <a:rPr lang="en-US" dirty="0" smtClean="0"/>
              <a:t>X</a:t>
            </a:r>
            <a:endParaRPr lang="en-US" dirty="0"/>
          </a:p>
        </p:txBody>
      </p:sp>
      <p:sp>
        <p:nvSpPr>
          <p:cNvPr id="12" name="Text Box 18"/>
          <p:cNvSpPr txBox="1">
            <a:spLocks noChangeArrowheads="1"/>
          </p:cNvSpPr>
          <p:nvPr/>
        </p:nvSpPr>
        <p:spPr bwMode="auto">
          <a:xfrm>
            <a:off x="7931150" y="3508375"/>
            <a:ext cx="207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t>16-bit </a:t>
            </a:r>
          </a:p>
        </p:txBody>
      </p:sp>
      <p:sp>
        <p:nvSpPr>
          <p:cNvPr id="13" name="Text Box 19"/>
          <p:cNvSpPr txBox="1">
            <a:spLocks noChangeArrowheads="1"/>
          </p:cNvSpPr>
          <p:nvPr/>
        </p:nvSpPr>
        <p:spPr bwMode="auto">
          <a:xfrm>
            <a:off x="7537450" y="5210175"/>
            <a:ext cx="1231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600"/>
              <a:t>8-bit</a:t>
            </a:r>
          </a:p>
        </p:txBody>
      </p:sp>
      <p:sp>
        <p:nvSpPr>
          <p:cNvPr id="14" name="Text Box 20"/>
          <p:cNvSpPr txBox="1">
            <a:spLocks noChangeArrowheads="1"/>
          </p:cNvSpPr>
          <p:nvPr/>
        </p:nvSpPr>
        <p:spPr bwMode="auto">
          <a:xfrm>
            <a:off x="9163050" y="5172075"/>
            <a:ext cx="1231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600"/>
              <a:t>8-bit</a:t>
            </a:r>
          </a:p>
        </p:txBody>
      </p:sp>
    </p:spTree>
    <p:extLst>
      <p:ext uri="{BB962C8B-B14F-4D97-AF65-F5344CB8AC3E}">
        <p14:creationId xmlns:p14="http://schemas.microsoft.com/office/powerpoint/2010/main" val="238090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Register</a:t>
            </a:r>
            <a:endParaRPr lang="en-US" dirty="0"/>
          </a:p>
        </p:txBody>
      </p:sp>
      <p:sp>
        <p:nvSpPr>
          <p:cNvPr id="3" name="Content Placeholder 2"/>
          <p:cNvSpPr>
            <a:spLocks noGrp="1"/>
          </p:cNvSpPr>
          <p:nvPr>
            <p:ph idx="1"/>
          </p:nvPr>
        </p:nvSpPr>
        <p:spPr/>
        <p:txBody>
          <a:bodyPr/>
          <a:lstStyle/>
          <a:p>
            <a:r>
              <a:rPr lang="en-US" dirty="0"/>
              <a:t>Iterative code segments using the LOOP instruction</a:t>
            </a:r>
          </a:p>
          <a:p>
            <a:r>
              <a:rPr lang="en-US" dirty="0"/>
              <a:t>Repetitive operations on strings with the REP command</a:t>
            </a:r>
          </a:p>
          <a:p>
            <a:r>
              <a:rPr lang="en-US" dirty="0"/>
              <a:t>Count (in CL) of bits to shift and rotate</a:t>
            </a:r>
          </a:p>
        </p:txBody>
      </p:sp>
      <p:grpSp>
        <p:nvGrpSpPr>
          <p:cNvPr id="5" name="Group 13"/>
          <p:cNvGrpSpPr>
            <a:grpSpLocks/>
          </p:cNvGrpSpPr>
          <p:nvPr/>
        </p:nvGrpSpPr>
        <p:grpSpPr bwMode="auto">
          <a:xfrm>
            <a:off x="7486650" y="4689475"/>
            <a:ext cx="2946400" cy="508000"/>
            <a:chOff x="1272" y="2400"/>
            <a:chExt cx="1856" cy="320"/>
          </a:xfrm>
        </p:grpSpPr>
        <p:sp>
          <p:nvSpPr>
            <p:cNvPr id="6" name="Rectangle 11"/>
            <p:cNvSpPr>
              <a:spLocks noChangeArrowheads="1"/>
            </p:cNvSpPr>
            <p:nvPr/>
          </p:nvSpPr>
          <p:spPr bwMode="auto">
            <a:xfrm>
              <a:off x="1272" y="2400"/>
              <a:ext cx="928" cy="3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t>C</a:t>
              </a:r>
              <a:r>
                <a:rPr lang="en-US" dirty="0" smtClean="0"/>
                <a:t>H</a:t>
              </a:r>
              <a:endParaRPr lang="en-US" dirty="0"/>
            </a:p>
          </p:txBody>
        </p:sp>
        <p:sp>
          <p:nvSpPr>
            <p:cNvPr id="7" name="Rectangle 12"/>
            <p:cNvSpPr>
              <a:spLocks noChangeArrowheads="1"/>
            </p:cNvSpPr>
            <p:nvPr/>
          </p:nvSpPr>
          <p:spPr bwMode="auto">
            <a:xfrm>
              <a:off x="2200" y="2400"/>
              <a:ext cx="928" cy="3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t>C</a:t>
              </a:r>
              <a:r>
                <a:rPr lang="en-US" dirty="0" smtClean="0"/>
                <a:t>L</a:t>
              </a:r>
              <a:endParaRPr lang="en-US" dirty="0"/>
            </a:p>
          </p:txBody>
        </p:sp>
      </p:grpSp>
      <p:sp>
        <p:nvSpPr>
          <p:cNvPr id="8" name="AutoShape 14"/>
          <p:cNvSpPr>
            <a:spLocks/>
          </p:cNvSpPr>
          <p:nvPr/>
        </p:nvSpPr>
        <p:spPr bwMode="auto">
          <a:xfrm rot="5400000">
            <a:off x="8693150" y="2433638"/>
            <a:ext cx="482600" cy="3321050"/>
          </a:xfrm>
          <a:prstGeom prst="leftBrace">
            <a:avLst>
              <a:gd name="adj1" fmla="val 5734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9" name="AutoShape 15"/>
          <p:cNvSpPr>
            <a:spLocks/>
          </p:cNvSpPr>
          <p:nvPr/>
        </p:nvSpPr>
        <p:spPr bwMode="auto">
          <a:xfrm rot="16200000">
            <a:off x="7912100" y="4751388"/>
            <a:ext cx="482600" cy="1657350"/>
          </a:xfrm>
          <a:prstGeom prst="leftBrace">
            <a:avLst>
              <a:gd name="adj1" fmla="val 2861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 name="AutoShape 16"/>
          <p:cNvSpPr>
            <a:spLocks/>
          </p:cNvSpPr>
          <p:nvPr/>
        </p:nvSpPr>
        <p:spPr bwMode="auto">
          <a:xfrm rot="16200000">
            <a:off x="9588500" y="4751388"/>
            <a:ext cx="482600" cy="1657350"/>
          </a:xfrm>
          <a:prstGeom prst="leftBrace">
            <a:avLst>
              <a:gd name="adj1" fmla="val 2861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1" name="Text Box 17"/>
          <p:cNvSpPr txBox="1">
            <a:spLocks noChangeArrowheads="1"/>
          </p:cNvSpPr>
          <p:nvPr/>
        </p:nvSpPr>
        <p:spPr bwMode="auto">
          <a:xfrm>
            <a:off x="8121650" y="4232275"/>
            <a:ext cx="168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dirty="0" smtClean="0"/>
              <a:t>CX</a:t>
            </a:r>
            <a:endParaRPr lang="en-US" dirty="0"/>
          </a:p>
        </p:txBody>
      </p:sp>
      <p:sp>
        <p:nvSpPr>
          <p:cNvPr id="12" name="Text Box 18"/>
          <p:cNvSpPr txBox="1">
            <a:spLocks noChangeArrowheads="1"/>
          </p:cNvSpPr>
          <p:nvPr/>
        </p:nvSpPr>
        <p:spPr bwMode="auto">
          <a:xfrm>
            <a:off x="7931150" y="3508375"/>
            <a:ext cx="207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t>16-bit </a:t>
            </a:r>
          </a:p>
        </p:txBody>
      </p:sp>
      <p:sp>
        <p:nvSpPr>
          <p:cNvPr id="13" name="Text Box 19"/>
          <p:cNvSpPr txBox="1">
            <a:spLocks noChangeArrowheads="1"/>
          </p:cNvSpPr>
          <p:nvPr/>
        </p:nvSpPr>
        <p:spPr bwMode="auto">
          <a:xfrm>
            <a:off x="7537450" y="5210175"/>
            <a:ext cx="1231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600"/>
              <a:t>8-bit</a:t>
            </a:r>
          </a:p>
        </p:txBody>
      </p:sp>
      <p:sp>
        <p:nvSpPr>
          <p:cNvPr id="14" name="Text Box 20"/>
          <p:cNvSpPr txBox="1">
            <a:spLocks noChangeArrowheads="1"/>
          </p:cNvSpPr>
          <p:nvPr/>
        </p:nvSpPr>
        <p:spPr bwMode="auto">
          <a:xfrm>
            <a:off x="9163050" y="5172075"/>
            <a:ext cx="1231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600"/>
              <a:t>8-bit</a:t>
            </a:r>
          </a:p>
        </p:txBody>
      </p:sp>
    </p:spTree>
    <p:extLst>
      <p:ext uri="{BB962C8B-B14F-4D97-AF65-F5344CB8AC3E}">
        <p14:creationId xmlns:p14="http://schemas.microsoft.com/office/powerpoint/2010/main" val="386239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Register</a:t>
            </a:r>
            <a:endParaRPr lang="en-US" dirty="0"/>
          </a:p>
        </p:txBody>
      </p:sp>
      <p:sp>
        <p:nvSpPr>
          <p:cNvPr id="3" name="Content Placeholder 2"/>
          <p:cNvSpPr>
            <a:spLocks noGrp="1"/>
          </p:cNvSpPr>
          <p:nvPr>
            <p:ph idx="1"/>
          </p:nvPr>
        </p:nvSpPr>
        <p:spPr/>
        <p:txBody>
          <a:bodyPr/>
          <a:lstStyle/>
          <a:p>
            <a:r>
              <a:rPr lang="en-US" dirty="0"/>
              <a:t>M</a:t>
            </a:r>
            <a:r>
              <a:rPr lang="en-US" dirty="0" smtClean="0"/>
              <a:t>ultiplication </a:t>
            </a:r>
            <a:r>
              <a:rPr lang="en-US" dirty="0"/>
              <a:t>and </a:t>
            </a:r>
            <a:r>
              <a:rPr lang="en-US" dirty="0" smtClean="0"/>
              <a:t>Division</a:t>
            </a:r>
            <a:r>
              <a:rPr lang="en-US" dirty="0"/>
              <a:t>.</a:t>
            </a:r>
          </a:p>
          <a:p>
            <a:r>
              <a:rPr lang="en-US" dirty="0" smtClean="0"/>
              <a:t>I/O Operations</a:t>
            </a:r>
            <a:r>
              <a:rPr lang="en-US" dirty="0"/>
              <a:t>.</a:t>
            </a:r>
          </a:p>
        </p:txBody>
      </p:sp>
      <p:grpSp>
        <p:nvGrpSpPr>
          <p:cNvPr id="5" name="Group 13"/>
          <p:cNvGrpSpPr>
            <a:grpSpLocks/>
          </p:cNvGrpSpPr>
          <p:nvPr/>
        </p:nvGrpSpPr>
        <p:grpSpPr bwMode="auto">
          <a:xfrm>
            <a:off x="7486650" y="4689475"/>
            <a:ext cx="2946400" cy="508000"/>
            <a:chOff x="1272" y="2400"/>
            <a:chExt cx="1856" cy="320"/>
          </a:xfrm>
        </p:grpSpPr>
        <p:sp>
          <p:nvSpPr>
            <p:cNvPr id="6" name="Rectangle 11"/>
            <p:cNvSpPr>
              <a:spLocks noChangeArrowheads="1"/>
            </p:cNvSpPr>
            <p:nvPr/>
          </p:nvSpPr>
          <p:spPr bwMode="auto">
            <a:xfrm>
              <a:off x="1272" y="2400"/>
              <a:ext cx="928" cy="3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smtClean="0"/>
                <a:t>DH</a:t>
              </a:r>
              <a:endParaRPr lang="en-US" dirty="0"/>
            </a:p>
          </p:txBody>
        </p:sp>
        <p:sp>
          <p:nvSpPr>
            <p:cNvPr id="7" name="Rectangle 12"/>
            <p:cNvSpPr>
              <a:spLocks noChangeArrowheads="1"/>
            </p:cNvSpPr>
            <p:nvPr/>
          </p:nvSpPr>
          <p:spPr bwMode="auto">
            <a:xfrm>
              <a:off x="2200" y="2400"/>
              <a:ext cx="928" cy="32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smtClean="0"/>
                <a:t>DL</a:t>
              </a:r>
              <a:endParaRPr lang="en-US" dirty="0"/>
            </a:p>
          </p:txBody>
        </p:sp>
      </p:grpSp>
      <p:sp>
        <p:nvSpPr>
          <p:cNvPr id="8" name="AutoShape 14"/>
          <p:cNvSpPr>
            <a:spLocks/>
          </p:cNvSpPr>
          <p:nvPr/>
        </p:nvSpPr>
        <p:spPr bwMode="auto">
          <a:xfrm rot="5400000">
            <a:off x="8693150" y="2433638"/>
            <a:ext cx="482600" cy="3321050"/>
          </a:xfrm>
          <a:prstGeom prst="leftBrace">
            <a:avLst>
              <a:gd name="adj1" fmla="val 5734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9" name="AutoShape 15"/>
          <p:cNvSpPr>
            <a:spLocks/>
          </p:cNvSpPr>
          <p:nvPr/>
        </p:nvSpPr>
        <p:spPr bwMode="auto">
          <a:xfrm rot="16200000">
            <a:off x="7912100" y="4751388"/>
            <a:ext cx="482600" cy="1657350"/>
          </a:xfrm>
          <a:prstGeom prst="leftBrace">
            <a:avLst>
              <a:gd name="adj1" fmla="val 2861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0" name="AutoShape 16"/>
          <p:cNvSpPr>
            <a:spLocks/>
          </p:cNvSpPr>
          <p:nvPr/>
        </p:nvSpPr>
        <p:spPr bwMode="auto">
          <a:xfrm rot="16200000">
            <a:off x="9588500" y="4751388"/>
            <a:ext cx="482600" cy="1657350"/>
          </a:xfrm>
          <a:prstGeom prst="leftBrace">
            <a:avLst>
              <a:gd name="adj1" fmla="val 2861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p>
        </p:txBody>
      </p:sp>
      <p:sp>
        <p:nvSpPr>
          <p:cNvPr id="11" name="Text Box 17"/>
          <p:cNvSpPr txBox="1">
            <a:spLocks noChangeArrowheads="1"/>
          </p:cNvSpPr>
          <p:nvPr/>
        </p:nvSpPr>
        <p:spPr bwMode="auto">
          <a:xfrm>
            <a:off x="8121650" y="4232275"/>
            <a:ext cx="1689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dirty="0" smtClean="0"/>
              <a:t>DX</a:t>
            </a:r>
            <a:endParaRPr lang="en-US" dirty="0"/>
          </a:p>
        </p:txBody>
      </p:sp>
      <p:sp>
        <p:nvSpPr>
          <p:cNvPr id="12" name="Text Box 18"/>
          <p:cNvSpPr txBox="1">
            <a:spLocks noChangeArrowheads="1"/>
          </p:cNvSpPr>
          <p:nvPr/>
        </p:nvSpPr>
        <p:spPr bwMode="auto">
          <a:xfrm>
            <a:off x="7931150" y="3508375"/>
            <a:ext cx="207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t>16-bit </a:t>
            </a:r>
          </a:p>
        </p:txBody>
      </p:sp>
      <p:sp>
        <p:nvSpPr>
          <p:cNvPr id="13" name="Text Box 19"/>
          <p:cNvSpPr txBox="1">
            <a:spLocks noChangeArrowheads="1"/>
          </p:cNvSpPr>
          <p:nvPr/>
        </p:nvSpPr>
        <p:spPr bwMode="auto">
          <a:xfrm>
            <a:off x="7537450" y="5210175"/>
            <a:ext cx="1231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600"/>
              <a:t>8-bit</a:t>
            </a:r>
          </a:p>
        </p:txBody>
      </p:sp>
      <p:sp>
        <p:nvSpPr>
          <p:cNvPr id="14" name="Text Box 20"/>
          <p:cNvSpPr txBox="1">
            <a:spLocks noChangeArrowheads="1"/>
          </p:cNvSpPr>
          <p:nvPr/>
        </p:nvSpPr>
        <p:spPr bwMode="auto">
          <a:xfrm>
            <a:off x="9163050" y="5172075"/>
            <a:ext cx="1231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sz="1600"/>
              <a:t>8-bit</a:t>
            </a:r>
          </a:p>
        </p:txBody>
      </p:sp>
    </p:spTree>
    <p:extLst>
      <p:ext uri="{BB962C8B-B14F-4D97-AF65-F5344CB8AC3E}">
        <p14:creationId xmlns:p14="http://schemas.microsoft.com/office/powerpoint/2010/main" val="195602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Microprocessor?</a:t>
            </a:r>
            <a:endParaRPr lang="en-US" dirty="0"/>
          </a:p>
        </p:txBody>
      </p:sp>
      <p:sp>
        <p:nvSpPr>
          <p:cNvPr id="3" name="Content Placeholder 2"/>
          <p:cNvSpPr>
            <a:spLocks noGrp="1"/>
          </p:cNvSpPr>
          <p:nvPr>
            <p:ph idx="1"/>
          </p:nvPr>
        </p:nvSpPr>
        <p:spPr/>
        <p:txBody>
          <a:bodyPr/>
          <a:lstStyle/>
          <a:p>
            <a:r>
              <a:rPr lang="en-US" dirty="0"/>
              <a:t>A microprocessor is </a:t>
            </a:r>
            <a:r>
              <a:rPr lang="en-US" dirty="0" smtClean="0"/>
              <a:t>a </a:t>
            </a:r>
            <a:r>
              <a:rPr lang="en-US" dirty="0"/>
              <a:t>silicon chip that contains a </a:t>
            </a:r>
            <a:r>
              <a:rPr lang="en-US" dirty="0" smtClean="0"/>
              <a:t>CPU which is </a:t>
            </a:r>
            <a:r>
              <a:rPr lang="en-US" dirty="0"/>
              <a:t>used by a computer to do its work. </a:t>
            </a:r>
            <a:endParaRPr lang="en-US" dirty="0" smtClean="0"/>
          </a:p>
          <a:p>
            <a:r>
              <a:rPr lang="en-US" dirty="0" smtClean="0"/>
              <a:t>The word comes from the combination micro and processor. </a:t>
            </a:r>
          </a:p>
          <a:p>
            <a:pPr lvl="2"/>
            <a:r>
              <a:rPr lang="en-US" sz="2000" dirty="0" smtClean="0"/>
              <a:t>Read Instructions</a:t>
            </a:r>
          </a:p>
          <a:p>
            <a:pPr lvl="2"/>
            <a:r>
              <a:rPr lang="en-US" sz="2000" dirty="0" smtClean="0"/>
              <a:t>Process Binary Data</a:t>
            </a:r>
            <a:endParaRPr lang="en-US" sz="2000" dirty="0"/>
          </a:p>
        </p:txBody>
      </p:sp>
      <p:pic>
        <p:nvPicPr>
          <p:cNvPr id="6" name="Picture 5"/>
          <p:cNvPicPr>
            <a:picLocks noChangeAspect="1"/>
          </p:cNvPicPr>
          <p:nvPr/>
        </p:nvPicPr>
        <p:blipFill rotWithShape="1">
          <a:blip r:embed="rId2"/>
          <a:srcRect l="20090" t="36400" r="62068" b="29974"/>
          <a:stretch/>
        </p:blipFill>
        <p:spPr>
          <a:xfrm>
            <a:off x="7772400" y="3790950"/>
            <a:ext cx="3795511" cy="2426417"/>
          </a:xfrm>
          <a:prstGeom prst="rect">
            <a:avLst/>
          </a:prstGeom>
        </p:spPr>
      </p:pic>
    </p:spTree>
    <p:extLst>
      <p:ext uri="{BB962C8B-B14F-4D97-AF65-F5344CB8AC3E}">
        <p14:creationId xmlns:p14="http://schemas.microsoft.com/office/powerpoint/2010/main" val="1028579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Register Parameter</a:t>
            </a:r>
            <a:endParaRPr lang="en-US" dirty="0"/>
          </a:p>
        </p:txBody>
      </p:sp>
      <p:pic>
        <p:nvPicPr>
          <p:cNvPr id="4" name="Picture 3"/>
          <p:cNvPicPr>
            <a:picLocks noChangeAspect="1"/>
          </p:cNvPicPr>
          <p:nvPr/>
        </p:nvPicPr>
        <p:blipFill rotWithShape="1">
          <a:blip r:embed="rId2"/>
          <a:srcRect l="5740" t="27719" r="8772" b="11652"/>
          <a:stretch/>
        </p:blipFill>
        <p:spPr>
          <a:xfrm>
            <a:off x="1295401" y="2475187"/>
            <a:ext cx="9601198" cy="3752195"/>
          </a:xfrm>
          <a:prstGeom prst="rect">
            <a:avLst/>
          </a:prstGeom>
        </p:spPr>
      </p:pic>
    </p:spTree>
    <p:extLst>
      <p:ext uri="{BB962C8B-B14F-4D97-AF65-F5344CB8AC3E}">
        <p14:creationId xmlns:p14="http://schemas.microsoft.com/office/powerpoint/2010/main" val="353587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Parts of 8086 Microprocessors</a:t>
            </a:r>
            <a:endParaRPr lang="en-US" dirty="0"/>
          </a:p>
        </p:txBody>
      </p:sp>
      <p:sp>
        <p:nvSpPr>
          <p:cNvPr id="3" name="Content Placeholder 2"/>
          <p:cNvSpPr>
            <a:spLocks noGrp="1"/>
          </p:cNvSpPr>
          <p:nvPr>
            <p:ph idx="1"/>
          </p:nvPr>
        </p:nvSpPr>
        <p:spPr>
          <a:xfrm>
            <a:off x="1295401" y="2556932"/>
            <a:ext cx="9601196" cy="3678976"/>
          </a:xfrm>
        </p:spPr>
        <p:txBody>
          <a:bodyPr>
            <a:normAutofit fontScale="92500" lnSpcReduction="10000"/>
          </a:bodyPr>
          <a:lstStyle/>
          <a:p>
            <a:r>
              <a:rPr lang="en-US" b="1" i="1" u="sng" dirty="0" smtClean="0"/>
              <a:t>ALU:</a:t>
            </a:r>
            <a:r>
              <a:rPr lang="en-US" b="1" i="1" dirty="0" smtClean="0"/>
              <a:t> </a:t>
            </a:r>
            <a:r>
              <a:rPr lang="en-US" dirty="0"/>
              <a:t>I</a:t>
            </a:r>
            <a:r>
              <a:rPr lang="en-US" dirty="0" smtClean="0"/>
              <a:t>t handles all Airthematic and Logical Operations like +, -, *, /, OR, AND, NOT operations.</a:t>
            </a:r>
          </a:p>
          <a:p>
            <a:r>
              <a:rPr lang="en-US" b="1" i="1" u="sng" dirty="0" smtClean="0"/>
              <a:t>FLAG REGISTER:</a:t>
            </a:r>
            <a:r>
              <a:rPr lang="en-US" b="1" i="1" dirty="0" smtClean="0"/>
              <a:t> </a:t>
            </a:r>
            <a:r>
              <a:rPr lang="en-US" dirty="0" smtClean="0"/>
              <a:t>It </a:t>
            </a:r>
            <a:r>
              <a:rPr lang="en-US" dirty="0"/>
              <a:t>has 9 flags and they are divided into 2 groups − Conditional Flags and Control Flags</a:t>
            </a:r>
            <a:r>
              <a:rPr lang="en-US" dirty="0" smtClean="0"/>
              <a:t>.</a:t>
            </a:r>
          </a:p>
          <a:p>
            <a:pPr lvl="1"/>
            <a:r>
              <a:rPr lang="en-US" sz="2200" dirty="0" smtClean="0"/>
              <a:t>Conditional Flag :  						</a:t>
            </a:r>
          </a:p>
          <a:p>
            <a:pPr marL="1371600" lvl="2" indent="-457200">
              <a:spcBef>
                <a:spcPts val="0"/>
              </a:spcBef>
              <a:spcAft>
                <a:spcPts val="200"/>
              </a:spcAft>
              <a:buFont typeface="+mj-lt"/>
              <a:buAutoNum type="alphaLcParenR"/>
            </a:pPr>
            <a:r>
              <a:rPr lang="en-US" sz="2100" dirty="0" smtClean="0">
                <a:solidFill>
                  <a:schemeClr val="tx1"/>
                </a:solidFill>
              </a:rPr>
              <a:t>Parity Flag</a:t>
            </a:r>
          </a:p>
          <a:p>
            <a:pPr marL="1371600" lvl="2" indent="-457200">
              <a:spcBef>
                <a:spcPts val="0"/>
              </a:spcBef>
              <a:spcAft>
                <a:spcPts val="200"/>
              </a:spcAft>
              <a:buFont typeface="+mj-lt"/>
              <a:buAutoNum type="alphaLcParenR"/>
            </a:pPr>
            <a:r>
              <a:rPr lang="en-US" sz="2100" dirty="0" smtClean="0"/>
              <a:t>Zero Flag</a:t>
            </a:r>
          </a:p>
          <a:p>
            <a:pPr marL="1371600" lvl="2" indent="-457200">
              <a:spcBef>
                <a:spcPts val="0"/>
              </a:spcBef>
              <a:spcAft>
                <a:spcPts val="200"/>
              </a:spcAft>
              <a:buFont typeface="+mj-lt"/>
              <a:buAutoNum type="alphaLcParenR"/>
            </a:pPr>
            <a:r>
              <a:rPr lang="en-US" sz="2100" dirty="0" smtClean="0"/>
              <a:t>Sign Flag</a:t>
            </a:r>
          </a:p>
          <a:p>
            <a:pPr marL="1371600" lvl="2" indent="-457200">
              <a:spcBef>
                <a:spcPts val="0"/>
              </a:spcBef>
              <a:spcAft>
                <a:spcPts val="200"/>
              </a:spcAft>
              <a:buFont typeface="+mj-lt"/>
              <a:buAutoNum type="alphaLcParenR"/>
            </a:pPr>
            <a:r>
              <a:rPr lang="en-US" sz="2100" dirty="0" smtClean="0"/>
              <a:t>Auxiliary Flag</a:t>
            </a:r>
          </a:p>
          <a:p>
            <a:pPr marL="1371600" lvl="2" indent="-457200">
              <a:spcBef>
                <a:spcPts val="0"/>
              </a:spcBef>
              <a:spcAft>
                <a:spcPts val="200"/>
              </a:spcAft>
              <a:buFont typeface="+mj-lt"/>
              <a:buAutoNum type="alphaLcParenR"/>
            </a:pPr>
            <a:r>
              <a:rPr lang="en-US" sz="2100" dirty="0" smtClean="0"/>
              <a:t>Carry Flag			 </a:t>
            </a:r>
          </a:p>
          <a:p>
            <a:pPr marL="1371600" lvl="2" indent="-457200">
              <a:spcBef>
                <a:spcPts val="0"/>
              </a:spcBef>
              <a:spcAft>
                <a:spcPts val="200"/>
              </a:spcAft>
              <a:buFont typeface="+mj-lt"/>
              <a:buAutoNum type="alphaLcParenR"/>
            </a:pPr>
            <a:r>
              <a:rPr lang="en-US" sz="2100" dirty="0" smtClean="0"/>
              <a:t>Overflow Flag</a:t>
            </a:r>
            <a:endParaRPr lang="en-US" sz="2100" dirty="0"/>
          </a:p>
        </p:txBody>
      </p:sp>
      <p:sp>
        <p:nvSpPr>
          <p:cNvPr id="4" name="Rectangle 3"/>
          <p:cNvSpPr/>
          <p:nvPr/>
        </p:nvSpPr>
        <p:spPr>
          <a:xfrm>
            <a:off x="5524501" y="3409950"/>
            <a:ext cx="2438399" cy="2978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900" dirty="0" smtClean="0">
                <a:solidFill>
                  <a:schemeClr val="tx1"/>
                </a:solidFill>
              </a:rPr>
              <a:t>Control Flag</a:t>
            </a:r>
          </a:p>
          <a:p>
            <a:pPr marL="285750" indent="-285750">
              <a:buFont typeface="Arial" panose="020B0604020202020204" pitchFamily="34" charset="0"/>
              <a:buChar char="•"/>
            </a:pPr>
            <a:endParaRPr lang="en-US" sz="800" dirty="0" smtClean="0">
              <a:solidFill>
                <a:schemeClr val="tx1"/>
              </a:solidFill>
            </a:endParaRPr>
          </a:p>
          <a:p>
            <a:pPr marL="800100" lvl="1" indent="-342900">
              <a:spcAft>
                <a:spcPts val="200"/>
              </a:spcAft>
              <a:buFont typeface="+mj-lt"/>
              <a:buAutoNum type="alphaLcParenR"/>
            </a:pPr>
            <a:r>
              <a:rPr lang="en-US" dirty="0" smtClean="0">
                <a:solidFill>
                  <a:schemeClr val="tx1"/>
                </a:solidFill>
              </a:rPr>
              <a:t>Trap Flag</a:t>
            </a:r>
          </a:p>
          <a:p>
            <a:pPr marL="800100" lvl="1" indent="-342900">
              <a:spcAft>
                <a:spcPts val="200"/>
              </a:spcAft>
              <a:buFont typeface="+mj-lt"/>
              <a:buAutoNum type="alphaLcParenR"/>
            </a:pPr>
            <a:r>
              <a:rPr lang="en-US" dirty="0" smtClean="0">
                <a:solidFill>
                  <a:schemeClr val="tx1"/>
                </a:solidFill>
              </a:rPr>
              <a:t>Interrupt Flag</a:t>
            </a:r>
          </a:p>
          <a:p>
            <a:pPr marL="800100" lvl="1" indent="-342900">
              <a:spcAft>
                <a:spcPts val="200"/>
              </a:spcAft>
              <a:buFont typeface="+mj-lt"/>
              <a:buAutoNum type="alphaLcParenR"/>
            </a:pPr>
            <a:r>
              <a:rPr lang="en-US" dirty="0" smtClean="0">
                <a:solidFill>
                  <a:schemeClr val="tx1"/>
                </a:solidFill>
              </a:rPr>
              <a:t>Direction Flag</a:t>
            </a:r>
          </a:p>
          <a:p>
            <a:pPr marL="342900" indent="-342900">
              <a:buFont typeface="+mj-lt"/>
              <a:buAutoNum type="alphaLcParenR"/>
            </a:pPr>
            <a:endParaRPr lang="en-US" dirty="0" smtClean="0">
              <a:solidFill>
                <a:schemeClr val="tx1"/>
              </a:solidFill>
            </a:endParaRPr>
          </a:p>
        </p:txBody>
      </p:sp>
    </p:spTree>
    <p:extLst>
      <p:ext uri="{BB962C8B-B14F-4D97-AF65-F5344CB8AC3E}">
        <p14:creationId xmlns:p14="http://schemas.microsoft.com/office/powerpoint/2010/main" val="61537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Parts of Microprocessor</a:t>
            </a:r>
            <a:endParaRPr lang="en-US" dirty="0"/>
          </a:p>
        </p:txBody>
      </p:sp>
      <p:sp>
        <p:nvSpPr>
          <p:cNvPr id="3" name="Content Placeholder 2"/>
          <p:cNvSpPr>
            <a:spLocks noGrp="1"/>
          </p:cNvSpPr>
          <p:nvPr>
            <p:ph idx="1"/>
          </p:nvPr>
        </p:nvSpPr>
        <p:spPr/>
        <p:txBody>
          <a:bodyPr/>
          <a:lstStyle/>
          <a:p>
            <a:r>
              <a:rPr lang="en-US" dirty="0" smtClean="0"/>
              <a:t>Arithmetic and Logic Unit </a:t>
            </a:r>
          </a:p>
          <a:p>
            <a:r>
              <a:rPr lang="en-US" dirty="0" smtClean="0"/>
              <a:t>Control Unit</a:t>
            </a:r>
          </a:p>
          <a:p>
            <a:r>
              <a:rPr lang="en-US" dirty="0" smtClean="0"/>
              <a:t>Registers</a:t>
            </a:r>
            <a:endParaRPr lang="en-US" dirty="0"/>
          </a:p>
        </p:txBody>
      </p:sp>
    </p:spTree>
    <p:extLst>
      <p:ext uri="{BB962C8B-B14F-4D97-AF65-F5344CB8AC3E}">
        <p14:creationId xmlns:p14="http://schemas.microsoft.com/office/powerpoint/2010/main" val="90698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History of Intel Microprocessors</a:t>
            </a:r>
            <a:endParaRPr lang="en-US" dirty="0"/>
          </a:p>
        </p:txBody>
      </p:sp>
      <p:sp>
        <p:nvSpPr>
          <p:cNvPr id="3" name="Content Placeholder 2"/>
          <p:cNvSpPr>
            <a:spLocks noGrp="1"/>
          </p:cNvSpPr>
          <p:nvPr>
            <p:ph idx="1"/>
          </p:nvPr>
        </p:nvSpPr>
        <p:spPr>
          <a:xfrm>
            <a:off x="1295401" y="2434107"/>
            <a:ext cx="4402014" cy="3896355"/>
          </a:xfrm>
        </p:spPr>
        <p:txBody>
          <a:bodyPr>
            <a:noAutofit/>
          </a:bodyPr>
          <a:lstStyle/>
          <a:p>
            <a:r>
              <a:rPr lang="en-US" sz="1500" dirty="0" smtClean="0">
                <a:latin typeface="Adobe Fan Heiti Std B" panose="020B0700000000000000" pitchFamily="34" charset="-128"/>
                <a:ea typeface="Adobe Fan Heiti Std B" panose="020B0700000000000000" pitchFamily="34" charset="-128"/>
              </a:rPr>
              <a:t>4-bit microprocessor</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4004</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4040</a:t>
            </a:r>
          </a:p>
          <a:p>
            <a:r>
              <a:rPr lang="en-US" sz="1500" dirty="0" smtClean="0">
                <a:latin typeface="Adobe Fan Heiti Std B" panose="020B0700000000000000" pitchFamily="34" charset="-128"/>
                <a:ea typeface="Adobe Fan Heiti Std B" panose="020B0700000000000000" pitchFamily="34" charset="-128"/>
              </a:rPr>
              <a:t>8-bit </a:t>
            </a:r>
            <a:r>
              <a:rPr lang="en-US" sz="1500" dirty="0">
                <a:latin typeface="Adobe Fan Heiti Std B" panose="020B0700000000000000" pitchFamily="34" charset="-128"/>
                <a:ea typeface="Adobe Fan Heiti Std B" panose="020B0700000000000000" pitchFamily="34" charset="-128"/>
              </a:rPr>
              <a:t>microprocessor</a:t>
            </a:r>
          </a:p>
          <a:p>
            <a:pPr lvl="1">
              <a:spcBef>
                <a:spcPts val="200"/>
              </a:spcBef>
              <a:spcAft>
                <a:spcPts val="200"/>
              </a:spcAft>
            </a:pPr>
            <a:r>
              <a:rPr lang="en-US" sz="1200" dirty="0">
                <a:latin typeface="Adobe Fan Heiti Std B" panose="020B0700000000000000" pitchFamily="34" charset="-128"/>
                <a:ea typeface="Adobe Fan Heiti Std B" panose="020B0700000000000000" pitchFamily="34" charset="-128"/>
              </a:rPr>
              <a:t>Intel </a:t>
            </a:r>
            <a:r>
              <a:rPr lang="en-US" sz="1200" dirty="0" smtClean="0">
                <a:latin typeface="Adobe Fan Heiti Std B" panose="020B0700000000000000" pitchFamily="34" charset="-128"/>
                <a:ea typeface="Adobe Fan Heiti Std B" panose="020B0700000000000000" pitchFamily="34" charset="-128"/>
              </a:rPr>
              <a:t>8008</a:t>
            </a:r>
            <a:endParaRPr lang="en-US" sz="1200" dirty="0">
              <a:latin typeface="Adobe Fan Heiti Std B" panose="020B0700000000000000" pitchFamily="34" charset="-128"/>
              <a:ea typeface="Adobe Fan Heiti Std B" panose="020B0700000000000000" pitchFamily="34" charset="-128"/>
            </a:endParaRPr>
          </a:p>
          <a:p>
            <a:pPr lvl="1">
              <a:spcBef>
                <a:spcPts val="200"/>
              </a:spcBef>
              <a:spcAft>
                <a:spcPts val="200"/>
              </a:spcAft>
            </a:pPr>
            <a:r>
              <a:rPr lang="en-US" sz="1200" dirty="0">
                <a:latin typeface="Adobe Fan Heiti Std B" panose="020B0700000000000000" pitchFamily="34" charset="-128"/>
                <a:ea typeface="Adobe Fan Heiti Std B" panose="020B0700000000000000" pitchFamily="34" charset="-128"/>
              </a:rPr>
              <a:t>Intel </a:t>
            </a:r>
            <a:r>
              <a:rPr lang="en-US" sz="1200" dirty="0" smtClean="0">
                <a:latin typeface="Adobe Fan Heiti Std B" panose="020B0700000000000000" pitchFamily="34" charset="-128"/>
                <a:ea typeface="Adobe Fan Heiti Std B" panose="020B0700000000000000" pitchFamily="34" charset="-128"/>
              </a:rPr>
              <a:t>8080</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8085</a:t>
            </a:r>
          </a:p>
          <a:p>
            <a:r>
              <a:rPr lang="en-US" sz="1500" dirty="0" smtClean="0">
                <a:latin typeface="Adobe Fan Heiti Std B" panose="020B0700000000000000" pitchFamily="34" charset="-128"/>
                <a:ea typeface="Adobe Fan Heiti Std B" panose="020B0700000000000000" pitchFamily="34" charset="-128"/>
              </a:rPr>
              <a:t>16-bit </a:t>
            </a:r>
            <a:r>
              <a:rPr lang="en-US" sz="1500" dirty="0">
                <a:latin typeface="Adobe Fan Heiti Std B" panose="020B0700000000000000" pitchFamily="34" charset="-128"/>
                <a:ea typeface="Adobe Fan Heiti Std B" panose="020B0700000000000000" pitchFamily="34" charset="-128"/>
              </a:rPr>
              <a:t>microprocessor</a:t>
            </a:r>
          </a:p>
          <a:p>
            <a:pPr lvl="1">
              <a:spcBef>
                <a:spcPts val="200"/>
              </a:spcBef>
              <a:spcAft>
                <a:spcPts val="200"/>
              </a:spcAft>
            </a:pPr>
            <a:r>
              <a:rPr lang="en-US" sz="1200" dirty="0">
                <a:latin typeface="Adobe Fan Heiti Std B" panose="020B0700000000000000" pitchFamily="34" charset="-128"/>
                <a:ea typeface="Adobe Fan Heiti Std B" panose="020B0700000000000000" pitchFamily="34" charset="-128"/>
              </a:rPr>
              <a:t>Intel </a:t>
            </a:r>
            <a:r>
              <a:rPr lang="en-US" sz="1200" dirty="0" smtClean="0">
                <a:latin typeface="Adobe Fan Heiti Std B" panose="020B0700000000000000" pitchFamily="34" charset="-128"/>
                <a:ea typeface="Adobe Fan Heiti Std B" panose="020B0700000000000000" pitchFamily="34" charset="-128"/>
              </a:rPr>
              <a:t>8086</a:t>
            </a:r>
            <a:endParaRPr lang="en-US" sz="1200" dirty="0">
              <a:latin typeface="Adobe Fan Heiti Std B" panose="020B0700000000000000" pitchFamily="34" charset="-128"/>
              <a:ea typeface="Adobe Fan Heiti Std B" panose="020B0700000000000000" pitchFamily="34" charset="-128"/>
            </a:endParaRPr>
          </a:p>
          <a:p>
            <a:pPr lvl="1">
              <a:spcBef>
                <a:spcPts val="200"/>
              </a:spcBef>
              <a:spcAft>
                <a:spcPts val="200"/>
              </a:spcAft>
            </a:pPr>
            <a:r>
              <a:rPr lang="en-US" sz="1200" dirty="0">
                <a:latin typeface="Adobe Fan Heiti Std B" panose="020B0700000000000000" pitchFamily="34" charset="-128"/>
                <a:ea typeface="Adobe Fan Heiti Std B" panose="020B0700000000000000" pitchFamily="34" charset="-128"/>
              </a:rPr>
              <a:t>Intel </a:t>
            </a:r>
            <a:r>
              <a:rPr lang="en-US" sz="1200" dirty="0" smtClean="0">
                <a:latin typeface="Adobe Fan Heiti Std B" panose="020B0700000000000000" pitchFamily="34" charset="-128"/>
                <a:ea typeface="Adobe Fan Heiti Std B" panose="020B0700000000000000" pitchFamily="34" charset="-128"/>
              </a:rPr>
              <a:t>8088</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80186 </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80188</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80286</a:t>
            </a:r>
            <a:endParaRPr lang="en-US" sz="1200" dirty="0">
              <a:latin typeface="Adobe Fan Heiti Std B" panose="020B0700000000000000" pitchFamily="34" charset="-128"/>
              <a:ea typeface="Adobe Fan Heiti Std B" panose="020B0700000000000000" pitchFamily="34" charset="-128"/>
            </a:endParaRPr>
          </a:p>
          <a:p>
            <a:pPr marL="457200" lvl="1" indent="0">
              <a:buNone/>
            </a:pPr>
            <a:endParaRPr lang="en-US" sz="1200" dirty="0" smtClean="0">
              <a:latin typeface="Adobe Fan Heiti Std B" panose="020B0700000000000000" pitchFamily="34" charset="-128"/>
              <a:ea typeface="Adobe Fan Heiti Std B" panose="020B0700000000000000" pitchFamily="34" charset="-128"/>
            </a:endParaRPr>
          </a:p>
        </p:txBody>
      </p:sp>
      <p:sp>
        <p:nvSpPr>
          <p:cNvPr id="4" name="Content Placeholder 2"/>
          <p:cNvSpPr txBox="1">
            <a:spLocks/>
          </p:cNvSpPr>
          <p:nvPr/>
        </p:nvSpPr>
        <p:spPr>
          <a:xfrm>
            <a:off x="6348040" y="2434107"/>
            <a:ext cx="4402014" cy="389635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1500" dirty="0" smtClean="0">
                <a:latin typeface="Adobe Fan Heiti Std B" panose="020B0700000000000000" pitchFamily="34" charset="-128"/>
                <a:ea typeface="Adobe Fan Heiti Std B" panose="020B0700000000000000" pitchFamily="34" charset="-128"/>
              </a:rPr>
              <a:t>32-bit microprocessor</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80386</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80486</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Pentium</a:t>
            </a:r>
          </a:p>
          <a:p>
            <a:pPr lvl="1">
              <a:spcBef>
                <a:spcPts val="200"/>
              </a:spcBef>
              <a:spcAft>
                <a:spcPts val="200"/>
              </a:spcAft>
            </a:pPr>
            <a:r>
              <a:rPr lang="en-US" sz="1200" dirty="0">
                <a:latin typeface="Adobe Fan Heiti Std B" panose="020B0700000000000000" pitchFamily="34" charset="-128"/>
                <a:ea typeface="Adobe Fan Heiti Std B" panose="020B0700000000000000" pitchFamily="34" charset="-128"/>
              </a:rPr>
              <a:t>Intel </a:t>
            </a:r>
            <a:r>
              <a:rPr lang="en-US" sz="1200" dirty="0" smtClean="0">
                <a:latin typeface="Adobe Fan Heiti Std B" panose="020B0700000000000000" pitchFamily="34" charset="-128"/>
                <a:ea typeface="Adobe Fan Heiti Std B" panose="020B0700000000000000" pitchFamily="34" charset="-128"/>
              </a:rPr>
              <a:t>Pentium II</a:t>
            </a:r>
          </a:p>
          <a:p>
            <a:pPr lvl="1">
              <a:spcBef>
                <a:spcPts val="200"/>
              </a:spcBef>
              <a:spcAft>
                <a:spcPts val="200"/>
              </a:spcAft>
            </a:pPr>
            <a:r>
              <a:rPr lang="en-US" sz="1200" dirty="0">
                <a:latin typeface="Adobe Fan Heiti Std B" panose="020B0700000000000000" pitchFamily="34" charset="-128"/>
                <a:ea typeface="Adobe Fan Heiti Std B" panose="020B0700000000000000" pitchFamily="34" charset="-128"/>
              </a:rPr>
              <a:t>Intel </a:t>
            </a:r>
            <a:r>
              <a:rPr lang="en-US" sz="1200" dirty="0" smtClean="0">
                <a:latin typeface="Adobe Fan Heiti Std B" panose="020B0700000000000000" pitchFamily="34" charset="-128"/>
                <a:ea typeface="Adobe Fan Heiti Std B" panose="020B0700000000000000" pitchFamily="34" charset="-128"/>
              </a:rPr>
              <a:t>Pentium III</a:t>
            </a:r>
          </a:p>
          <a:p>
            <a:pPr lvl="1">
              <a:spcBef>
                <a:spcPts val="200"/>
              </a:spcBef>
              <a:spcAft>
                <a:spcPts val="200"/>
              </a:spcAft>
            </a:pPr>
            <a:r>
              <a:rPr lang="en-US" sz="1200" dirty="0">
                <a:latin typeface="Adobe Fan Heiti Std B" panose="020B0700000000000000" pitchFamily="34" charset="-128"/>
                <a:ea typeface="Adobe Fan Heiti Std B" panose="020B0700000000000000" pitchFamily="34" charset="-128"/>
              </a:rPr>
              <a:t>Intel </a:t>
            </a:r>
            <a:r>
              <a:rPr lang="en-US" sz="1200" dirty="0" smtClean="0">
                <a:latin typeface="Adobe Fan Heiti Std B" panose="020B0700000000000000" pitchFamily="34" charset="-128"/>
                <a:ea typeface="Adobe Fan Heiti Std B" panose="020B0700000000000000" pitchFamily="34" charset="-128"/>
              </a:rPr>
              <a:t>Pentium IV</a:t>
            </a:r>
          </a:p>
          <a:p>
            <a:pPr lvl="1">
              <a:spcBef>
                <a:spcPts val="200"/>
              </a:spcBef>
              <a:spcAft>
                <a:spcPts val="200"/>
              </a:spcAft>
            </a:pPr>
            <a:r>
              <a:rPr lang="en-US" sz="1200" dirty="0">
                <a:latin typeface="Adobe Fan Heiti Std B" panose="020B0700000000000000" pitchFamily="34" charset="-128"/>
                <a:ea typeface="Adobe Fan Heiti Std B" panose="020B0700000000000000" pitchFamily="34" charset="-128"/>
              </a:rPr>
              <a:t>Intel </a:t>
            </a:r>
            <a:r>
              <a:rPr lang="en-US" sz="1200" dirty="0" smtClean="0">
                <a:latin typeface="Adobe Fan Heiti Std B" panose="020B0700000000000000" pitchFamily="34" charset="-128"/>
                <a:ea typeface="Adobe Fan Heiti Std B" panose="020B0700000000000000" pitchFamily="34" charset="-128"/>
              </a:rPr>
              <a:t>dual core</a:t>
            </a:r>
          </a:p>
          <a:p>
            <a:r>
              <a:rPr lang="en-US" sz="1500" dirty="0" smtClean="0">
                <a:latin typeface="Adobe Fan Heiti Std B" panose="020B0700000000000000" pitchFamily="34" charset="-128"/>
                <a:ea typeface="Adobe Fan Heiti Std B" panose="020B0700000000000000" pitchFamily="34" charset="-128"/>
              </a:rPr>
              <a:t>64-bit microprocessor</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core 2</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core i3</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core i5</a:t>
            </a:r>
          </a:p>
          <a:p>
            <a:pPr lvl="1">
              <a:spcBef>
                <a:spcPts val="200"/>
              </a:spcBef>
              <a:spcAft>
                <a:spcPts val="200"/>
              </a:spcAft>
            </a:pPr>
            <a:r>
              <a:rPr lang="en-US" sz="1200" dirty="0" smtClean="0">
                <a:latin typeface="Adobe Fan Heiti Std B" panose="020B0700000000000000" pitchFamily="34" charset="-128"/>
                <a:ea typeface="Adobe Fan Heiti Std B" panose="020B0700000000000000" pitchFamily="34" charset="-128"/>
              </a:rPr>
              <a:t>Intel core i7</a:t>
            </a:r>
          </a:p>
          <a:p>
            <a:pPr marL="457200" lvl="1" indent="0">
              <a:buFont typeface="Arial"/>
              <a:buNone/>
            </a:pPr>
            <a:endParaRPr lang="en-US" sz="1200" dirty="0" smtClean="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35494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rotWithShape="1">
          <a:blip r:embed="rId2"/>
          <a:srcRect t="6713" b="10879"/>
          <a:stretch/>
        </p:blipFill>
        <p:spPr>
          <a:xfrm>
            <a:off x="1416676" y="631065"/>
            <a:ext cx="9472649" cy="5589432"/>
          </a:xfrm>
          <a:prstGeom prst="rect">
            <a:avLst/>
          </a:prstGeom>
        </p:spPr>
      </p:pic>
    </p:spTree>
    <p:extLst>
      <p:ext uri="{BB962C8B-B14F-4D97-AF65-F5344CB8AC3E}">
        <p14:creationId xmlns:p14="http://schemas.microsoft.com/office/powerpoint/2010/main" val="4260655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 bit </a:t>
            </a:r>
            <a:r>
              <a:rPr lang="en-US" dirty="0" smtClean="0"/>
              <a:t>Microprocessors</a:t>
            </a:r>
            <a:endParaRPr lang="en-US" dirty="0"/>
          </a:p>
        </p:txBody>
      </p:sp>
      <p:sp>
        <p:nvSpPr>
          <p:cNvPr id="3" name="Content Placeholder 2"/>
          <p:cNvSpPr>
            <a:spLocks noGrp="1"/>
          </p:cNvSpPr>
          <p:nvPr>
            <p:ph idx="1"/>
          </p:nvPr>
        </p:nvSpPr>
        <p:spPr>
          <a:xfrm>
            <a:off x="1295401" y="2524259"/>
            <a:ext cx="9601196" cy="3351609"/>
          </a:xfrm>
        </p:spPr>
        <p:txBody>
          <a:bodyPr/>
          <a:lstStyle/>
          <a:p>
            <a:r>
              <a:rPr lang="en-US" dirty="0" smtClean="0"/>
              <a:t>4004 &amp; 4040                                 .</a:t>
            </a:r>
          </a:p>
          <a:p>
            <a:r>
              <a:rPr lang="en-US" dirty="0" smtClean="0"/>
              <a:t>Was introduced in 1971</a:t>
            </a:r>
          </a:p>
          <a:p>
            <a:r>
              <a:rPr lang="en-US" dirty="0" smtClean="0"/>
              <a:t>3000 transistors.</a:t>
            </a:r>
          </a:p>
          <a:p>
            <a:r>
              <a:rPr lang="en-US" dirty="0" smtClean="0"/>
              <a:t>Clock speed was 740KHz.</a:t>
            </a:r>
          </a:p>
          <a:p>
            <a:r>
              <a:rPr lang="en-US" dirty="0" smtClean="0"/>
              <a:t>640 bytes memory</a:t>
            </a:r>
            <a:endParaRPr lang="en-US" dirty="0"/>
          </a:p>
        </p:txBody>
      </p:sp>
    </p:spTree>
    <p:extLst>
      <p:ext uri="{BB962C8B-B14F-4D97-AF65-F5344CB8AC3E}">
        <p14:creationId xmlns:p14="http://schemas.microsoft.com/office/powerpoint/2010/main" val="2874310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8008, 8080, 8085 &amp; Z-80</a:t>
            </a:r>
          </a:p>
          <a:p>
            <a:r>
              <a:rPr lang="en-US" dirty="0" smtClean="0"/>
              <a:t>Was introduced in 1972</a:t>
            </a:r>
            <a:endParaRPr lang="en-US" dirty="0"/>
          </a:p>
          <a:p>
            <a:r>
              <a:rPr lang="en-US" dirty="0" smtClean="0"/>
              <a:t>6500 </a:t>
            </a:r>
            <a:r>
              <a:rPr lang="en-US" dirty="0"/>
              <a:t>transistors</a:t>
            </a:r>
            <a:r>
              <a:rPr lang="en-US" dirty="0" smtClean="0"/>
              <a:t>.</a:t>
            </a:r>
          </a:p>
          <a:p>
            <a:r>
              <a:rPr lang="en-US" dirty="0" smtClean="0"/>
              <a:t>8 In / 24 Out ports</a:t>
            </a:r>
          </a:p>
          <a:p>
            <a:r>
              <a:rPr lang="en-US" dirty="0" smtClean="0"/>
              <a:t>Clock speed was 5MHz</a:t>
            </a:r>
          </a:p>
          <a:p>
            <a:r>
              <a:rPr lang="en-US" dirty="0" smtClean="0"/>
              <a:t>64 </a:t>
            </a:r>
            <a:r>
              <a:rPr lang="en-US" dirty="0"/>
              <a:t>kilo bytes memory</a:t>
            </a:r>
          </a:p>
          <a:p>
            <a:endParaRPr lang="en-US" dirty="0"/>
          </a:p>
        </p:txBody>
      </p:sp>
      <p:sp>
        <p:nvSpPr>
          <p:cNvPr id="4" name="Title 1"/>
          <p:cNvSpPr>
            <a:spLocks noGrp="1"/>
          </p:cNvSpPr>
          <p:nvPr>
            <p:ph type="title"/>
          </p:nvPr>
        </p:nvSpPr>
        <p:spPr/>
        <p:txBody>
          <a:bodyPr/>
          <a:lstStyle/>
          <a:p>
            <a:pPr algn="l"/>
            <a:r>
              <a:rPr lang="en-US" dirty="0" smtClean="0"/>
              <a:t>8 – bit Microprocessors</a:t>
            </a:r>
            <a:endParaRPr lang="en-US" dirty="0"/>
          </a:p>
        </p:txBody>
      </p:sp>
    </p:spTree>
    <p:extLst>
      <p:ext uri="{BB962C8B-B14F-4D97-AF65-F5344CB8AC3E}">
        <p14:creationId xmlns:p14="http://schemas.microsoft.com/office/powerpoint/2010/main" val="184360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2"/>
            <a:ext cx="9601196" cy="3318936"/>
          </a:xfrm>
        </p:spPr>
        <p:txBody>
          <a:bodyPr>
            <a:normAutofit/>
          </a:bodyPr>
          <a:lstStyle/>
          <a:p>
            <a:r>
              <a:rPr lang="en-US" dirty="0" smtClean="0"/>
              <a:t>8086, 8088, 80186, 80188 &amp; 80286</a:t>
            </a:r>
          </a:p>
          <a:p>
            <a:r>
              <a:rPr lang="en-US" dirty="0" smtClean="0"/>
              <a:t>Was introduced in 1978</a:t>
            </a:r>
          </a:p>
          <a:p>
            <a:r>
              <a:rPr lang="en-US" dirty="0" smtClean="0"/>
              <a:t>135000 transistors</a:t>
            </a:r>
          </a:p>
          <a:p>
            <a:r>
              <a:rPr lang="en-US" dirty="0" smtClean="0"/>
              <a:t>Clock speed was 6MHz</a:t>
            </a:r>
          </a:p>
          <a:p>
            <a:r>
              <a:rPr lang="en-US" dirty="0" smtClean="0"/>
              <a:t>1 mega bytes </a:t>
            </a:r>
            <a:r>
              <a:rPr lang="en-US" dirty="0"/>
              <a:t>memory</a:t>
            </a:r>
          </a:p>
          <a:p>
            <a:endParaRPr lang="en-US" dirty="0"/>
          </a:p>
        </p:txBody>
      </p:sp>
      <p:sp>
        <p:nvSpPr>
          <p:cNvPr id="4" name="Title 1"/>
          <p:cNvSpPr>
            <a:spLocks noGrp="1"/>
          </p:cNvSpPr>
          <p:nvPr>
            <p:ph type="title"/>
          </p:nvPr>
        </p:nvSpPr>
        <p:spPr/>
        <p:txBody>
          <a:bodyPr/>
          <a:lstStyle/>
          <a:p>
            <a:pPr algn="l"/>
            <a:r>
              <a:rPr lang="en-US" dirty="0" smtClean="0"/>
              <a:t>16 </a:t>
            </a:r>
            <a:r>
              <a:rPr lang="en-US" dirty="0"/>
              <a:t>– bit Microprocessors</a:t>
            </a:r>
          </a:p>
        </p:txBody>
      </p:sp>
    </p:spTree>
    <p:extLst>
      <p:ext uri="{BB962C8B-B14F-4D97-AF65-F5344CB8AC3E}">
        <p14:creationId xmlns:p14="http://schemas.microsoft.com/office/powerpoint/2010/main" val="259780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556932"/>
            <a:ext cx="9601196" cy="3318936"/>
          </a:xfrm>
        </p:spPr>
        <p:txBody>
          <a:bodyPr>
            <a:normAutofit/>
          </a:bodyPr>
          <a:lstStyle/>
          <a:p>
            <a:r>
              <a:rPr lang="en-US" dirty="0" smtClean="0"/>
              <a:t>80386, 80486</a:t>
            </a:r>
            <a:r>
              <a:rPr lang="en-US" dirty="0"/>
              <a:t>, Pentium, </a:t>
            </a:r>
            <a:r>
              <a:rPr lang="en-US" dirty="0" smtClean="0"/>
              <a:t>Pentium II, Pentium III, Pentium IV &amp; Intel Core Duo</a:t>
            </a:r>
          </a:p>
          <a:p>
            <a:r>
              <a:rPr lang="en-US" dirty="0"/>
              <a:t>Was introduced in </a:t>
            </a:r>
            <a:r>
              <a:rPr lang="en-US" dirty="0" smtClean="0"/>
              <a:t>1985</a:t>
            </a:r>
          </a:p>
          <a:p>
            <a:r>
              <a:rPr lang="en-US" dirty="0" smtClean="0"/>
              <a:t>275000 transistors</a:t>
            </a:r>
          </a:p>
          <a:p>
            <a:r>
              <a:rPr lang="en-US" dirty="0"/>
              <a:t>Clock speed was </a:t>
            </a:r>
            <a:r>
              <a:rPr lang="en-US" dirty="0" smtClean="0"/>
              <a:t>1.5GHz</a:t>
            </a:r>
          </a:p>
          <a:p>
            <a:r>
              <a:rPr lang="en-US" dirty="0" smtClean="0"/>
              <a:t>4 </a:t>
            </a:r>
            <a:r>
              <a:rPr lang="en-US" dirty="0" err="1" smtClean="0"/>
              <a:t>giga</a:t>
            </a:r>
            <a:r>
              <a:rPr lang="en-US" dirty="0" smtClean="0"/>
              <a:t> </a:t>
            </a:r>
            <a:r>
              <a:rPr lang="en-US" dirty="0"/>
              <a:t>bytes memory</a:t>
            </a:r>
          </a:p>
          <a:p>
            <a:endParaRPr lang="en-US" dirty="0"/>
          </a:p>
        </p:txBody>
      </p:sp>
      <p:sp>
        <p:nvSpPr>
          <p:cNvPr id="4" name="Title 1"/>
          <p:cNvSpPr>
            <a:spLocks noGrp="1"/>
          </p:cNvSpPr>
          <p:nvPr>
            <p:ph type="title"/>
          </p:nvPr>
        </p:nvSpPr>
        <p:spPr/>
        <p:txBody>
          <a:bodyPr/>
          <a:lstStyle/>
          <a:p>
            <a:pPr algn="l"/>
            <a:r>
              <a:rPr lang="en-US" dirty="0" smtClean="0"/>
              <a:t>32 </a:t>
            </a:r>
            <a:r>
              <a:rPr lang="en-US" dirty="0"/>
              <a:t>– bit Microprocessors</a:t>
            </a:r>
          </a:p>
        </p:txBody>
      </p:sp>
    </p:spTree>
    <p:extLst>
      <p:ext uri="{BB962C8B-B14F-4D97-AF65-F5344CB8AC3E}">
        <p14:creationId xmlns:p14="http://schemas.microsoft.com/office/powerpoint/2010/main" val="24326929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2464</TotalTime>
  <Words>588</Words>
  <Application>Microsoft Office PowerPoint</Application>
  <PresentationFormat>Widescreen</PresentationFormat>
  <Paragraphs>162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Adobe Fan Heiti Std B</vt:lpstr>
      <vt:lpstr>Arial</vt:lpstr>
      <vt:lpstr>Garamond</vt:lpstr>
      <vt:lpstr>Organic</vt:lpstr>
      <vt:lpstr>Microprocessor </vt:lpstr>
      <vt:lpstr>What is Microprocessor?</vt:lpstr>
      <vt:lpstr>Parts of Microprocessor</vt:lpstr>
      <vt:lpstr>History of Intel Microprocessors</vt:lpstr>
      <vt:lpstr>PowerPoint Presentation</vt:lpstr>
      <vt:lpstr>4 – bit Microprocessors</vt:lpstr>
      <vt:lpstr>8 – bit Microprocessors</vt:lpstr>
      <vt:lpstr>16 – bit Microprocessors</vt:lpstr>
      <vt:lpstr>32 – bit Microprocessors</vt:lpstr>
      <vt:lpstr>64 – bit Microprocessors</vt:lpstr>
      <vt:lpstr>8086 Microprocessors</vt:lpstr>
      <vt:lpstr>Functional Parts of 8086 Microprocessors</vt:lpstr>
      <vt:lpstr>PowerPoint Presentation</vt:lpstr>
      <vt:lpstr>Registers of 8086 Microprocessors</vt:lpstr>
      <vt:lpstr>General Purpose Registers</vt:lpstr>
      <vt:lpstr>Accumulator Register</vt:lpstr>
      <vt:lpstr>Base Register</vt:lpstr>
      <vt:lpstr>Count Register</vt:lpstr>
      <vt:lpstr>Data Register</vt:lpstr>
      <vt:lpstr>Register Parameter</vt:lpstr>
      <vt:lpstr>Functional Parts of 8086 Microprocessors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Salva</dc:creator>
  <cp:lastModifiedBy>Salva</cp:lastModifiedBy>
  <cp:revision>63</cp:revision>
  <dcterms:created xsi:type="dcterms:W3CDTF">2017-09-20T02:11:47Z</dcterms:created>
  <dcterms:modified xsi:type="dcterms:W3CDTF">2017-10-02T04:15:13Z</dcterms:modified>
</cp:coreProperties>
</file>