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7" r:id="rId2"/>
    <p:sldId id="258" r:id="rId3"/>
    <p:sldId id="256" r:id="rId4"/>
    <p:sldId id="259" r:id="rId5"/>
    <p:sldId id="266" r:id="rId6"/>
    <p:sldId id="265" r:id="rId7"/>
    <p:sldId id="260" r:id="rId8"/>
    <p:sldId id="261" r:id="rId9"/>
    <p:sldId id="262" r:id="rId10"/>
    <p:sldId id="267" r:id="rId11"/>
    <p:sldId id="269" r:id="rId12"/>
    <p:sldId id="268" r:id="rId13"/>
    <p:sldId id="263" r:id="rId14"/>
    <p:sldId id="270" r:id="rId15"/>
    <p:sldId id="273" r:id="rId16"/>
    <p:sldId id="275" r:id="rId17"/>
    <p:sldId id="276" r:id="rId18"/>
    <p:sldId id="271" r:id="rId19"/>
    <p:sldId id="274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19B1-9F4D-4FDE-A66C-96AEA69A0D6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D67-8264-4BF1-86DF-26170F01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2D67-8264-4BF1-86DF-26170F015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2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7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9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8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4B174A-6C00-438E-B101-21D2248E2F7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Books for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</a:t>
            </a:r>
            <a:r>
              <a:rPr lang="en-US" b="1" dirty="0" smtClean="0"/>
              <a:t>Architecture </a:t>
            </a:r>
            <a:r>
              <a:rPr lang="en-US" dirty="0" smtClean="0"/>
              <a:t>A </a:t>
            </a:r>
            <a:r>
              <a:rPr lang="en-US" dirty="0"/>
              <a:t>Quantitative </a:t>
            </a:r>
            <a:r>
              <a:rPr lang="en-US" dirty="0" smtClean="0"/>
              <a:t>Approach By  </a:t>
            </a:r>
            <a:r>
              <a:rPr lang="sv-SE" dirty="0" smtClean="0"/>
              <a:t>David </a:t>
            </a:r>
            <a:r>
              <a:rPr lang="sv-SE" dirty="0"/>
              <a:t>A. Patterson &amp; John L. </a:t>
            </a:r>
            <a:r>
              <a:rPr lang="sv-SE" dirty="0" smtClean="0"/>
              <a:t>Hennessy, </a:t>
            </a:r>
            <a:r>
              <a:rPr lang="en-US" dirty="0" smtClean="0"/>
              <a:t>Morgan </a:t>
            </a:r>
            <a:r>
              <a:rPr lang="en-US" dirty="0"/>
              <a:t>&amp; Kauffman </a:t>
            </a:r>
            <a:r>
              <a:rPr lang="en-US" dirty="0" smtClean="0"/>
              <a:t>Publishers, Fourth </a:t>
            </a:r>
            <a:r>
              <a:rPr lang="en-US" dirty="0"/>
              <a:t>Edition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14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40" t="29925" r="7618" b="9869"/>
          <a:stretch/>
        </p:blipFill>
        <p:spPr>
          <a:xfrm>
            <a:off x="627793" y="3192858"/>
            <a:ext cx="5527347" cy="26893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1" y="2523985"/>
            <a:ext cx="341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COMPUTERS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222" t="44856" r="7927" b="38393"/>
          <a:stretch/>
        </p:blipFill>
        <p:spPr>
          <a:xfrm>
            <a:off x="6155140" y="3192858"/>
            <a:ext cx="5431809" cy="983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5283" b="14031"/>
          <a:stretch/>
        </p:blipFill>
        <p:spPr>
          <a:xfrm>
            <a:off x="7861110" y="4339987"/>
            <a:ext cx="2538483" cy="1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1" y="2523985"/>
            <a:ext cx="341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 COMPUTERS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795" y="3273911"/>
            <a:ext cx="52680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program that accepts and responds to requests made by another program, known as a client. Less formally,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runs server software could be considered a server as well. Servers are used to manage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may serve data to systems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types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servers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exist, including web servers, mail servers, and file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84" y="2980616"/>
            <a:ext cx="4700514" cy="2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2" t="16123" r="4109" b="48084"/>
          <a:stretch/>
        </p:blipFill>
        <p:spPr>
          <a:xfrm>
            <a:off x="640306" y="3302759"/>
            <a:ext cx="5255528" cy="14724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1" y="2523986"/>
            <a:ext cx="363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COMPUTERS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795" y="4816113"/>
            <a:ext cx="5268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microwaves, most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washing machines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 printers, most networking switches, and all cars contain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embedded microprocessors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digital devices, such as cell phones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cards, to video games and digital set-top boxes.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embedded syste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21136" r="6781" b="18721"/>
          <a:stretch/>
        </p:blipFill>
        <p:spPr bwMode="auto">
          <a:xfrm>
            <a:off x="7206019" y="2523986"/>
            <a:ext cx="3172611" cy="339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656" t="13702" r="21168" b="59695"/>
          <a:stretch/>
        </p:blipFill>
        <p:spPr>
          <a:xfrm>
            <a:off x="1309049" y="2570580"/>
            <a:ext cx="960119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 the </a:t>
            </a:r>
            <a:r>
              <a:rPr lang="en-US" dirty="0" smtClean="0"/>
              <a:t>term instruction </a:t>
            </a:r>
            <a:r>
              <a:rPr lang="en-US" dirty="0"/>
              <a:t>set </a:t>
            </a:r>
            <a:r>
              <a:rPr lang="en-US" dirty="0" smtClean="0"/>
              <a:t>architecture (ISA</a:t>
            </a:r>
            <a:r>
              <a:rPr lang="en-US" dirty="0"/>
              <a:t>) to refer to the </a:t>
            </a:r>
            <a:r>
              <a:rPr lang="en-US" dirty="0" smtClean="0"/>
              <a:t>actual programmer visible</a:t>
            </a:r>
            <a:r>
              <a:rPr lang="en-US" dirty="0"/>
              <a:t> </a:t>
            </a:r>
            <a:r>
              <a:rPr lang="en-US" dirty="0" smtClean="0"/>
              <a:t>instruction set including the native data types, instructions, registers, addressing modes, memory architecture, interrupt and exception handling </a:t>
            </a:r>
            <a:r>
              <a:rPr lang="en-US" dirty="0"/>
              <a:t>and external I/O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R1, R2, … </a:t>
            </a:r>
          </a:p>
          <a:p>
            <a:pPr lvl="1"/>
            <a:r>
              <a:rPr lang="en-US" dirty="0" smtClean="0"/>
              <a:t>E.g. MOV, ADD, INC, AND</a:t>
            </a:r>
          </a:p>
          <a:p>
            <a:r>
              <a:rPr lang="en-US" dirty="0"/>
              <a:t>The ISA serves as the boundary between </a:t>
            </a:r>
            <a:r>
              <a:rPr lang="en-US" dirty="0" smtClean="0"/>
              <a:t>the software </a:t>
            </a:r>
            <a:r>
              <a:rPr lang="en-US" dirty="0"/>
              <a:t>and hardware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ISA specifies the set of opcodes &amp; native commands implemented by a particular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of 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32509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three common classes in Instruction Set Architecture: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Stack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Accumulator Register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General Purpose Register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Stack Register </a:t>
            </a:r>
            <a:r>
              <a:rPr lang="en-US" dirty="0" smtClean="0"/>
              <a:t>is a small register in which operands are implicitly on top of the stack.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Accumulator Register </a:t>
            </a:r>
            <a:r>
              <a:rPr lang="en-US" dirty="0" smtClean="0"/>
              <a:t>is a special purpose register available in CPU which holds the operand or the result of some operation. It is a single address machine.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General Purpose Register </a:t>
            </a:r>
            <a:r>
              <a:rPr lang="en-US" dirty="0" smtClean="0"/>
              <a:t>are used to hold data and addresses before and after it is manipulated. Also used for many operation such as addition, subtraction, multiplication and logic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of Instruction Set Architecture (ISA)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46014" r="40200" b="21128"/>
          <a:stretch/>
        </p:blipFill>
        <p:spPr>
          <a:xfrm>
            <a:off x="1143000" y="2552700"/>
            <a:ext cx="990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75786"/>
              </p:ext>
            </p:extLst>
          </p:nvPr>
        </p:nvGraphicFramePr>
        <p:xfrm>
          <a:off x="2095500" y="3028949"/>
          <a:ext cx="794385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7950"/>
                <a:gridCol w="2647950"/>
                <a:gridCol w="2647950"/>
              </a:tblGrid>
              <a:tr h="3604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Stack  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Accumulator 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GPR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R1, A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 R1, B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R1, C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POP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R1,</a:t>
                      </a:r>
                      <a:r>
                        <a:rPr lang="en-US" sz="1700" baseline="0" dirty="0" smtClean="0"/>
                        <a:t> C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SUB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SUB R1, B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R1, D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POP 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of Instruction Set Architecture (ISA)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2550" y="2476500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A + B</a:t>
            </a:r>
          </a:p>
          <a:p>
            <a:r>
              <a:rPr lang="en-US" dirty="0" smtClean="0"/>
              <a:t>D = C –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85" t="12267" r="37483" b="6577"/>
          <a:stretch/>
        </p:blipFill>
        <p:spPr>
          <a:xfrm>
            <a:off x="1583142" y="504966"/>
            <a:ext cx="9034816" cy="58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Instruction Set Computer</a:t>
            </a:r>
          </a:p>
          <a:p>
            <a:r>
              <a:rPr lang="en-US" dirty="0" smtClean="0"/>
              <a:t>Complex Instruction Set Computer</a:t>
            </a:r>
          </a:p>
          <a:p>
            <a:r>
              <a:rPr lang="en-US" dirty="0" smtClean="0"/>
              <a:t>Very long Instruction Word</a:t>
            </a:r>
          </a:p>
          <a:p>
            <a:r>
              <a:rPr lang="en-US" dirty="0" smtClean="0"/>
              <a:t>Explicitly Parallel Instruction Computing</a:t>
            </a:r>
          </a:p>
          <a:p>
            <a:r>
              <a:rPr lang="en-US" dirty="0" smtClean="0"/>
              <a:t>Minimal Instruction Set Computer</a:t>
            </a:r>
          </a:p>
          <a:p>
            <a:r>
              <a:rPr lang="en-US" dirty="0" smtClean="0"/>
              <a:t>One Instruction Set Computer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Fundamentals </a:t>
            </a:r>
            <a:r>
              <a:rPr lang="en-US" dirty="0"/>
              <a:t>of Computer Design including performance measurements &amp; quantitative principles, </a:t>
            </a:r>
            <a:r>
              <a:rPr lang="en-US" dirty="0" smtClean="0"/>
              <a:t>principles </a:t>
            </a:r>
            <a:r>
              <a:rPr lang="en-US" dirty="0"/>
              <a:t>of Instruction Set Design, Operands, addressing modes and encoding, pipelining of Processors: Issues and Hurdles, exception handling features, Instruction-Level Parallelism and Dynamic handling of Exceptions, Memory Hierarchy Design, Cache Design, Performance Issues and improvements, Main Memory Performance Issues, Storage Systems</a:t>
            </a:r>
            <a:r>
              <a:rPr lang="en-US" i="1" dirty="0"/>
              <a:t>, </a:t>
            </a:r>
            <a:r>
              <a:rPr lang="en-US" dirty="0"/>
              <a:t>Multiprocessors and Thread Level Parallelism. Case Studies.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Instruction Set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2415654"/>
            <a:ext cx="10291549" cy="38486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 smtClean="0"/>
              <a:t>RISC is </a:t>
            </a:r>
            <a:r>
              <a:rPr lang="en-US" sz="2200" dirty="0"/>
              <a:t>one whose instruction set architecture (ISA) has a set of attributes that allows it to have a lower cycles per instruction (CPI) than </a:t>
            </a:r>
            <a:r>
              <a:rPr lang="en-US" sz="2200" dirty="0" smtClean="0"/>
              <a:t>CISC.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/>
              <a:t>RISC ISAs include ARC, Alpha, Am29000, ARM, Atmel </a:t>
            </a:r>
            <a:r>
              <a:rPr lang="en-US" sz="2200" dirty="0" smtClean="0"/>
              <a:t>AVR, Blackfin, i860, i960, MIPS, M68000,</a:t>
            </a:r>
            <a:r>
              <a:rPr lang="en-US" sz="2200" dirty="0"/>
              <a:t> PA-RISC, Power </a:t>
            </a:r>
            <a:r>
              <a:rPr lang="en-US" sz="2200" dirty="0" smtClean="0"/>
              <a:t>ISA</a:t>
            </a:r>
            <a:r>
              <a:rPr lang="en-US" sz="2200" dirty="0"/>
              <a:t>, </a:t>
            </a:r>
            <a:r>
              <a:rPr lang="en-US" sz="2200" dirty="0" smtClean="0"/>
              <a:t>RISC-V</a:t>
            </a:r>
            <a:r>
              <a:rPr lang="en-US" sz="2200" dirty="0"/>
              <a:t>, </a:t>
            </a:r>
            <a:r>
              <a:rPr lang="en-US" sz="2200" dirty="0" smtClean="0"/>
              <a:t>SuperH </a:t>
            </a:r>
            <a:r>
              <a:rPr lang="en-US" sz="2200" dirty="0"/>
              <a:t>and </a:t>
            </a:r>
            <a:r>
              <a:rPr lang="en-US" sz="2200" dirty="0" smtClean="0"/>
              <a:t>SPARC.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/>
              <a:t>O</a:t>
            </a:r>
            <a:r>
              <a:rPr lang="en-US" sz="2200" dirty="0" smtClean="0"/>
              <a:t>ne </a:t>
            </a:r>
            <a:r>
              <a:rPr lang="en-US" sz="2200" dirty="0"/>
              <a:t>cycle execution time: RISC processors have a CPI (clock per instruction) of one cycle. This is due to the optimization of each instruction on the </a:t>
            </a:r>
            <a:r>
              <a:rPr lang="en-US" sz="2200" dirty="0" smtClean="0"/>
              <a:t>CPU and pipelining.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 smtClean="0"/>
              <a:t>Pipelining</a:t>
            </a:r>
            <a:r>
              <a:rPr lang="en-US" sz="2200" dirty="0"/>
              <a:t>: a </a:t>
            </a:r>
            <a:r>
              <a:rPr lang="en-US" sz="2200" dirty="0" smtClean="0"/>
              <a:t>technique </a:t>
            </a:r>
            <a:r>
              <a:rPr lang="en-US" sz="2200" dirty="0"/>
              <a:t>that allows for simultaneous execution of parts, or stages, of instructions to more efficiently process instructions;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/>
              <a:t>L</a:t>
            </a:r>
            <a:r>
              <a:rPr lang="en-US" sz="2200" dirty="0" smtClean="0"/>
              <a:t>arge </a:t>
            </a:r>
            <a:r>
              <a:rPr lang="en-US" sz="2200" dirty="0"/>
              <a:t>number of registers: the RISC design philosophy generally incorporates a larger number of registers to prevent in large amounts of interactions with </a:t>
            </a:r>
            <a:r>
              <a:rPr lang="en-US" sz="2200" dirty="0" smtClean="0"/>
              <a:t>memory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Instruction Set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9301"/>
            <a:ext cx="10277900" cy="3807726"/>
          </a:xfrm>
        </p:spPr>
        <p:txBody>
          <a:bodyPr/>
          <a:lstStyle/>
          <a:p>
            <a:r>
              <a:rPr lang="en-US" dirty="0" smtClean="0"/>
              <a:t>CISC </a:t>
            </a:r>
            <a:r>
              <a:rPr lang="en-US" dirty="0"/>
              <a:t>is a processor </a:t>
            </a:r>
            <a:r>
              <a:rPr lang="en-US" dirty="0" smtClean="0"/>
              <a:t>design </a:t>
            </a:r>
            <a:r>
              <a:rPr lang="en-US" dirty="0"/>
              <a:t>where single instructions can execute several low-level operations (such as a load from memory, an arithmetic </a:t>
            </a:r>
            <a:r>
              <a:rPr lang="en-US" dirty="0" smtClean="0"/>
              <a:t>operation </a:t>
            </a:r>
            <a:r>
              <a:rPr lang="en-US" dirty="0"/>
              <a:t>and a memory </a:t>
            </a:r>
            <a:r>
              <a:rPr lang="en-US" dirty="0" smtClean="0"/>
              <a:t>store) </a:t>
            </a:r>
            <a:r>
              <a:rPr lang="en-US" dirty="0"/>
              <a:t>or are capable of multi-step operations or </a:t>
            </a:r>
            <a:r>
              <a:rPr lang="en-US" dirty="0" smtClean="0"/>
              <a:t>addressing </a:t>
            </a:r>
            <a:r>
              <a:rPr lang="en-US" dirty="0"/>
              <a:t>modes within single instructions</a:t>
            </a:r>
            <a:r>
              <a:rPr lang="en-US" dirty="0" smtClean="0"/>
              <a:t>. </a:t>
            </a:r>
            <a:r>
              <a:rPr lang="en-US" dirty="0"/>
              <a:t>This is because early computer architects tried to bridge the so-called semantic gap, i.e. to design instruction sets that directly supported high-level programming constructs such as procedure calls, loop control, and complex addressing modes, allowing data structure and array accesses to be combined into single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are Intel x86, IBM Z-Series Mainframes, Older CPU architectures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3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vs.</a:t>
            </a:r>
            <a:r>
              <a:rPr lang="en-US" dirty="0"/>
              <a:t> CISC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906856"/>
              </p:ext>
            </p:extLst>
          </p:nvPr>
        </p:nvGraphicFramePr>
        <p:xfrm>
          <a:off x="1295399" y="2557463"/>
          <a:ext cx="1012734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6772"/>
                <a:gridCol w="5660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RISC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CISC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 of same set with few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instruction sizes and formats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requires</a:t>
                      </a:r>
                      <a:r>
                        <a:rPr lang="en-US" baseline="0" dirty="0" smtClean="0"/>
                        <a:t> registers.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access memory</a:t>
                      </a:r>
                      <a:r>
                        <a:rPr lang="en-US" baseline="0" dirty="0" smtClean="0"/>
                        <a:t> directly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Fewer addressing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addressing modes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 in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Extensive</a:t>
                      </a:r>
                      <a:r>
                        <a:rPr lang="en-US" baseline="0" dirty="0" smtClean="0"/>
                        <a:t> use of microprogramming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take one cycle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take a varying amount of cycle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Pipelining is easy.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Pipelining is difficult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ransistors used for storing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Transistors used for storing instructions which are 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is longer but number of cycle are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is smaller but</a:t>
                      </a:r>
                      <a:r>
                        <a:rPr lang="en-US" baseline="0" dirty="0" smtClean="0"/>
                        <a:t> number of cycle are more.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Very long Instruction </a:t>
            </a:r>
            <a:r>
              <a:rPr lang="en-US" sz="4000" dirty="0" smtClean="0"/>
              <a:t>Word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3885"/>
            <a:ext cx="9601196" cy="3846285"/>
          </a:xfrm>
        </p:spPr>
        <p:txBody>
          <a:bodyPr>
            <a:normAutofit/>
          </a:bodyPr>
          <a:lstStyle/>
          <a:p>
            <a:r>
              <a:rPr lang="en-US" dirty="0" smtClean="0"/>
              <a:t>Very Long Instruction word (VLIW) describe a computer processing architecture in which a language compiler or pre processor breaks program instruction down into basic operations that can be performed by the processor in parallel. (i.e. at the same time).</a:t>
            </a:r>
          </a:p>
          <a:p>
            <a:r>
              <a:rPr lang="en-US" dirty="0" smtClean="0"/>
              <a:t>Multiple operations are packed into one instruction.</a:t>
            </a:r>
          </a:p>
          <a:p>
            <a:r>
              <a:rPr lang="en-US" dirty="0" smtClean="0"/>
              <a:t>Each operation slot is for a fixed function</a:t>
            </a:r>
          </a:p>
          <a:p>
            <a:r>
              <a:rPr lang="en-US" dirty="0"/>
              <a:t>The Crusoe family of processors </a:t>
            </a:r>
            <a:r>
              <a:rPr lang="en-US" dirty="0" smtClean="0"/>
              <a:t>uses VLIW that </a:t>
            </a:r>
            <a:r>
              <a:rPr lang="en-US" dirty="0"/>
              <a:t>are assembled by a pre-processor that is located in a flash </a:t>
            </a:r>
            <a:r>
              <a:rPr lang="en-US" dirty="0" smtClean="0"/>
              <a:t>memory</a:t>
            </a:r>
            <a:r>
              <a:rPr lang="en-US" dirty="0"/>
              <a:t> chip.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Explicitly Parallel Instruction </a:t>
            </a:r>
            <a:r>
              <a:rPr lang="en-US" sz="4000" dirty="0" smtClean="0"/>
              <a:t>Computing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EPIC (</a:t>
            </a:r>
            <a:r>
              <a:rPr lang="en-US" b="1" dirty="0"/>
              <a:t>Explicitly Parallel Instruction Computing</a:t>
            </a:r>
            <a:r>
              <a:rPr lang="en-US" dirty="0"/>
              <a:t>) is a </a:t>
            </a:r>
            <a:r>
              <a:rPr lang="en-US"/>
              <a:t>64-bit </a:t>
            </a:r>
            <a:r>
              <a:rPr lang="en-US" smtClean="0"/>
              <a:t>microprocessor </a:t>
            </a:r>
            <a:r>
              <a:rPr lang="en-US" b="1" smtClean="0"/>
              <a:t>instruction</a:t>
            </a:r>
            <a:r>
              <a:rPr lang="en-US" dirty="0"/>
              <a:t> set, jointly defined and designed by Hewlett Packard and Intel, that provides up to 128 general and floating point unit </a:t>
            </a:r>
            <a:r>
              <a:rPr lang="en-US" dirty="0" smtClean="0"/>
              <a:t>registers.</a:t>
            </a:r>
            <a:endParaRPr lang="en-US" dirty="0" smtClean="0"/>
          </a:p>
          <a:p>
            <a:r>
              <a:rPr lang="en-US" dirty="0" smtClean="0"/>
              <a:t>Smaller </a:t>
            </a:r>
            <a:r>
              <a:rPr lang="en-US" dirty="0" smtClean="0"/>
              <a:t>code size than VLIW, larger than x86/RISC</a:t>
            </a:r>
          </a:p>
          <a:p>
            <a:r>
              <a:rPr lang="en-US" dirty="0" smtClean="0"/>
              <a:t>Examples are Intel Merced / Itanium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/>
              <a:t>Fundamental of Computer Design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27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778" y="2556932"/>
            <a:ext cx="611532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generation:	1942-1955   Vacuum tubes, Punch cards</a:t>
            </a:r>
          </a:p>
          <a:p>
            <a:pPr marL="0" indent="0"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generation:	1955-1965   Transistors</a:t>
            </a:r>
          </a:p>
          <a:p>
            <a:pPr marL="0" indent="0">
              <a:buNone/>
            </a:pPr>
            <a:r>
              <a:rPr lang="en-US" sz="2000" dirty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</a:t>
            </a:r>
            <a:r>
              <a:rPr lang="en-US" sz="2000" dirty="0"/>
              <a:t>generation:	</a:t>
            </a:r>
            <a:r>
              <a:rPr lang="en-US" sz="2000" dirty="0" smtClean="0"/>
              <a:t>1965-1975</a:t>
            </a:r>
            <a:r>
              <a:rPr lang="en-US" sz="2000" dirty="0"/>
              <a:t> </a:t>
            </a:r>
            <a:r>
              <a:rPr lang="en-US" sz="2000" dirty="0" smtClean="0"/>
              <a:t>  Integrated Circuits</a:t>
            </a:r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r>
              <a:rPr lang="en-US" sz="2000" dirty="0"/>
              <a:t>:	</a:t>
            </a:r>
            <a:r>
              <a:rPr lang="en-US" sz="2000" dirty="0" smtClean="0"/>
              <a:t>1975-1990</a:t>
            </a:r>
            <a:r>
              <a:rPr lang="en-US" sz="2000" dirty="0"/>
              <a:t> </a:t>
            </a:r>
            <a:r>
              <a:rPr lang="en-US" sz="2000" dirty="0" smtClean="0"/>
              <a:t>  Micro Chip</a:t>
            </a:r>
          </a:p>
          <a:p>
            <a:pPr marL="0" indent="0">
              <a:buNone/>
            </a:pPr>
            <a:r>
              <a:rPr lang="en-US" sz="2000" dirty="0" smtClean="0"/>
              <a:t>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r>
              <a:rPr lang="en-US" sz="2000" dirty="0"/>
              <a:t>:	</a:t>
            </a:r>
            <a:r>
              <a:rPr lang="en-US" sz="2000" dirty="0" smtClean="0"/>
              <a:t>1990-onwards</a:t>
            </a:r>
            <a:r>
              <a:rPr lang="en-US" sz="2000" dirty="0"/>
              <a:t> </a:t>
            </a:r>
            <a:r>
              <a:rPr lang="en-US" sz="2000" dirty="0" smtClean="0"/>
              <a:t>  Artificial Intelligence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2996" y="2559208"/>
            <a:ext cx="61153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smtClean="0"/>
              <a:t>Abacus   2000 yrs. ago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Napier’s </a:t>
            </a:r>
            <a:r>
              <a:rPr lang="en-US" altLang="en-US" sz="2000" dirty="0" smtClean="0"/>
              <a:t>Bones   1614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Slide </a:t>
            </a:r>
            <a:r>
              <a:rPr lang="en-US" altLang="en-US" sz="2000" dirty="0" smtClean="0"/>
              <a:t>Rule   1622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err="1"/>
              <a:t>Schickard’s</a:t>
            </a:r>
            <a:r>
              <a:rPr lang="en-US" altLang="en-US" sz="2000" dirty="0"/>
              <a:t> Calculating </a:t>
            </a:r>
            <a:r>
              <a:rPr lang="en-US" altLang="en-US" sz="2000" dirty="0" smtClean="0"/>
              <a:t>Clock   1623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err="1" smtClean="0"/>
              <a:t>Pascaline</a:t>
            </a:r>
            <a:r>
              <a:rPr lang="en-US" altLang="en-US" sz="2000" dirty="0" smtClean="0"/>
              <a:t>   1642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Stepped </a:t>
            </a:r>
            <a:r>
              <a:rPr lang="en-US" altLang="en-US" sz="2000" dirty="0" smtClean="0"/>
              <a:t>Reckoner   1673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Jacquard’s </a:t>
            </a:r>
            <a:r>
              <a:rPr lang="en-US" altLang="en-US" sz="2000" dirty="0" smtClean="0"/>
              <a:t>Loom   1804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Difference </a:t>
            </a:r>
            <a:r>
              <a:rPr lang="en-US" altLang="en-US" sz="2000" dirty="0" smtClean="0"/>
              <a:t>Engine   1822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Analytical </a:t>
            </a:r>
            <a:r>
              <a:rPr lang="en-US" altLang="en-US" sz="2000" dirty="0" smtClean="0"/>
              <a:t>Engine   1832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6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Development of RISC (Reduced Instruction Set Computer) in early 1980s.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First</a:t>
            </a:r>
            <a:r>
              <a:rPr lang="en-US" dirty="0" smtClean="0"/>
              <a:t>, the virtual </a:t>
            </a:r>
            <a:r>
              <a:rPr lang="en-US" dirty="0"/>
              <a:t>elimination of assembly language </a:t>
            </a:r>
            <a:r>
              <a:rPr lang="en-US" dirty="0" smtClean="0"/>
              <a:t>programming reduced </a:t>
            </a:r>
            <a:r>
              <a:rPr lang="en-US" dirty="0"/>
              <a:t>the need for object-code compatibility.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Second</a:t>
            </a:r>
            <a:r>
              <a:rPr lang="en-US" dirty="0"/>
              <a:t>, the creation </a:t>
            </a:r>
            <a:r>
              <a:rPr lang="en-US" dirty="0" smtClean="0"/>
              <a:t>of standardized</a:t>
            </a:r>
            <a:r>
              <a:rPr lang="en-US" dirty="0"/>
              <a:t>, vendor-independent operating systems, such as UNIX and </a:t>
            </a:r>
            <a:r>
              <a:rPr lang="en-US" dirty="0" smtClean="0"/>
              <a:t>its clone</a:t>
            </a:r>
            <a:r>
              <a:rPr lang="en-US" dirty="0"/>
              <a:t>, Linux, lowered the cost and risk of bringing out a new </a:t>
            </a:r>
            <a:r>
              <a:rPr lang="en-US" dirty="0" smtClean="0"/>
              <a:t>architecture.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RISC-based machine focused the attention of designers on </a:t>
            </a:r>
            <a:r>
              <a:rPr lang="en-US" dirty="0"/>
              <a:t>two critical performance </a:t>
            </a:r>
            <a:r>
              <a:rPr lang="en-US" dirty="0" smtClean="0"/>
              <a:t>techniques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exploitation </a:t>
            </a:r>
            <a:r>
              <a:rPr lang="en-US" dirty="0" smtClean="0"/>
              <a:t>of instruction level</a:t>
            </a:r>
            <a:r>
              <a:rPr lang="en-US" dirty="0"/>
              <a:t> </a:t>
            </a:r>
            <a:r>
              <a:rPr lang="en-US" dirty="0" smtClean="0"/>
              <a:t>parallelism</a:t>
            </a:r>
            <a:r>
              <a:rPr lang="en-US" dirty="0"/>
              <a:t> </a:t>
            </a:r>
            <a:r>
              <a:rPr lang="en-US" dirty="0" smtClean="0"/>
              <a:t>(initially through pipelining and later through multiple instruction issue)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use of caches (initially in simple forms and later using more sophisticated organizations and optimizations).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71" t="13199" r="5700" b="29368"/>
          <a:stretch/>
        </p:blipFill>
        <p:spPr>
          <a:xfrm>
            <a:off x="3138987" y="2442949"/>
            <a:ext cx="5909480" cy="3398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070" t="71409" r="26889" b="25606"/>
          <a:stretch/>
        </p:blipFill>
        <p:spPr>
          <a:xfrm>
            <a:off x="3944204" y="5998191"/>
            <a:ext cx="4299045" cy="2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deals with the working method of computer System But Architecture handles how working is performed by devices.</a:t>
            </a:r>
          </a:p>
          <a:p>
            <a:r>
              <a:rPr lang="en-US" dirty="0"/>
              <a:t>Organization Handles arrangement of Devices But Architecture Handles how devices are arranged (Connected).</a:t>
            </a:r>
          </a:p>
          <a:p>
            <a:r>
              <a:rPr lang="en-US" dirty="0" smtClean="0"/>
              <a:t>Organization </a:t>
            </a:r>
            <a:r>
              <a:rPr lang="en-US" dirty="0"/>
              <a:t>will depend upon technology not devices But Architecture depends upon nature of </a:t>
            </a:r>
            <a:r>
              <a:rPr lang="en-US" dirty="0" smtClean="0"/>
              <a:t>component, so </a:t>
            </a:r>
            <a:r>
              <a:rPr lang="en-US" dirty="0"/>
              <a:t>different components can be in same technology.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Organization user only knows where to give input and from where to take output But Architecture deals with actual manipulation of inputs or outputs of data from devices.</a:t>
            </a:r>
          </a:p>
          <a:p>
            <a:r>
              <a:rPr lang="en-US" dirty="0"/>
              <a:t>Organization is a software model But Architecture is the hardware implementation of this software model.</a:t>
            </a:r>
          </a:p>
          <a:p>
            <a:r>
              <a:rPr lang="en-US" dirty="0" smtClean="0"/>
              <a:t>Organization includes physical components (Circuit design, Address, Signals, Peripherals)</a:t>
            </a:r>
            <a:r>
              <a:rPr lang="en-US" dirty="0"/>
              <a:t> </a:t>
            </a:r>
            <a:r>
              <a:rPr lang="en-US" dirty="0" smtClean="0"/>
              <a:t>but Architecture includes Logic (Instruction set, Addressing modes, Data types, Cache optimization)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knowing organization users can only use the system ,like in languages But Architecture is used to design Systems.</a:t>
            </a:r>
          </a:p>
          <a:p>
            <a:r>
              <a:rPr lang="en-US" dirty="0"/>
              <a:t>Organization is how features are implemented "Control signals</a:t>
            </a:r>
            <a:r>
              <a:rPr lang="en-US" dirty="0" smtClean="0"/>
              <a:t>, interfaces, memory </a:t>
            </a:r>
            <a:r>
              <a:rPr lang="en-US" dirty="0"/>
              <a:t>technology" But Architecture is those attributes visible to the programmer "Instruction </a:t>
            </a:r>
            <a:r>
              <a:rPr lang="en-US" dirty="0" smtClean="0"/>
              <a:t>set, no </a:t>
            </a:r>
            <a:r>
              <a:rPr lang="en-US" dirty="0"/>
              <a:t>of bits used for data </a:t>
            </a:r>
            <a:r>
              <a:rPr lang="en-US" dirty="0" smtClean="0"/>
              <a:t>representation, I/O mechanisms, addressing </a:t>
            </a:r>
            <a:r>
              <a:rPr lang="en-US" dirty="0"/>
              <a:t>techniques”.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8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6034</TotalTime>
  <Words>1067</Words>
  <Application>Microsoft Office PowerPoint</Application>
  <PresentationFormat>Widescreen</PresentationFormat>
  <Paragraphs>141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Garamond</vt:lpstr>
      <vt:lpstr>Times New Roman</vt:lpstr>
      <vt:lpstr>Organic</vt:lpstr>
      <vt:lpstr>Books for Computer Architecture</vt:lpstr>
      <vt:lpstr>Course Outline</vt:lpstr>
      <vt:lpstr>CHAPTER - 1</vt:lpstr>
      <vt:lpstr>Historical Perspective</vt:lpstr>
      <vt:lpstr>Introduction</vt:lpstr>
      <vt:lpstr>Introduction</vt:lpstr>
      <vt:lpstr>Computer Organization &amp; Computer Architecture</vt:lpstr>
      <vt:lpstr>Computer Organization &amp; Computer Architecture</vt:lpstr>
      <vt:lpstr>Computer Organization &amp; Computer Architecture</vt:lpstr>
      <vt:lpstr>Classes of Computers </vt:lpstr>
      <vt:lpstr>Classes of Computers</vt:lpstr>
      <vt:lpstr>Classes of Computers</vt:lpstr>
      <vt:lpstr>Classes of Computers</vt:lpstr>
      <vt:lpstr>Instruction Set Architecture (ISA)</vt:lpstr>
      <vt:lpstr>Classes of Instruction Set Architecture (ISA)</vt:lpstr>
      <vt:lpstr>Classes of Instruction Set Architecture (ISA)</vt:lpstr>
      <vt:lpstr>Classes of Instruction Set Architecture (ISA)</vt:lpstr>
      <vt:lpstr>PowerPoint Presentation</vt:lpstr>
      <vt:lpstr>Classification of Instruction Set Architecture</vt:lpstr>
      <vt:lpstr>Reduced Instruction Set Computer</vt:lpstr>
      <vt:lpstr>Complex Instruction Set Computer</vt:lpstr>
      <vt:lpstr>RISC vs. CISC</vt:lpstr>
      <vt:lpstr>Very long Instruction Word</vt:lpstr>
      <vt:lpstr>Explicitly Parallel Instruction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for Computer Architecture</dc:title>
  <dc:creator>Salva</dc:creator>
  <cp:lastModifiedBy>Salva</cp:lastModifiedBy>
  <cp:revision>87</cp:revision>
  <dcterms:created xsi:type="dcterms:W3CDTF">2017-08-17T05:29:06Z</dcterms:created>
  <dcterms:modified xsi:type="dcterms:W3CDTF">2017-09-12T04:28:18Z</dcterms:modified>
</cp:coreProperties>
</file>