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0"/>
  </p:notesMasterIdLst>
  <p:sldIdLst>
    <p:sldId id="257" r:id="rId2"/>
    <p:sldId id="258" r:id="rId3"/>
    <p:sldId id="256" r:id="rId4"/>
    <p:sldId id="259" r:id="rId5"/>
    <p:sldId id="266" r:id="rId6"/>
    <p:sldId id="265" r:id="rId7"/>
    <p:sldId id="260" r:id="rId8"/>
    <p:sldId id="261" r:id="rId9"/>
    <p:sldId id="262" r:id="rId10"/>
    <p:sldId id="267" r:id="rId11"/>
    <p:sldId id="269" r:id="rId12"/>
    <p:sldId id="268" r:id="rId13"/>
    <p:sldId id="263" r:id="rId14"/>
    <p:sldId id="270" r:id="rId15"/>
    <p:sldId id="273" r:id="rId16"/>
    <p:sldId id="275" r:id="rId17"/>
    <p:sldId id="276" r:id="rId18"/>
    <p:sldId id="271" r:id="rId19"/>
    <p:sldId id="274" r:id="rId20"/>
    <p:sldId id="277" r:id="rId21"/>
    <p:sldId id="278" r:id="rId22"/>
    <p:sldId id="279" r:id="rId23"/>
    <p:sldId id="280" r:id="rId24"/>
    <p:sldId id="281" r:id="rId25"/>
    <p:sldId id="284" r:id="rId26"/>
    <p:sldId id="285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4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019B1-9F4D-4FDE-A66C-96AEA69A0D6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12D67-8264-4BF1-86DF-26170F015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40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12D67-8264-4BF1-86DF-26170F0156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B4B174A-6C00-438E-B101-21D2248E2F7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85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2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135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23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61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312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470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56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02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09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24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48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92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9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64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174A-6C00-438E-B101-21D2248E2F7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4B174A-6C00-438E-B101-21D2248E2F7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C6D3C5-B157-448D-8475-FF634AD3E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2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Books for Computer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Computer </a:t>
            </a:r>
            <a:r>
              <a:rPr lang="en-US" b="1" dirty="0" smtClean="0"/>
              <a:t>Architecture </a:t>
            </a:r>
            <a:r>
              <a:rPr lang="en-US" dirty="0" smtClean="0"/>
              <a:t>A </a:t>
            </a:r>
            <a:r>
              <a:rPr lang="en-US" dirty="0"/>
              <a:t>Quantitative </a:t>
            </a:r>
            <a:r>
              <a:rPr lang="en-US" dirty="0" smtClean="0"/>
              <a:t>Approach By  </a:t>
            </a:r>
            <a:r>
              <a:rPr lang="sv-SE" dirty="0" smtClean="0"/>
              <a:t>David </a:t>
            </a:r>
            <a:r>
              <a:rPr lang="sv-SE" dirty="0"/>
              <a:t>A. Patterson &amp; John L. </a:t>
            </a:r>
            <a:r>
              <a:rPr lang="sv-SE" dirty="0" smtClean="0"/>
              <a:t>Hennessy, </a:t>
            </a:r>
            <a:r>
              <a:rPr lang="en-US" dirty="0" smtClean="0"/>
              <a:t>Morgan </a:t>
            </a:r>
            <a:r>
              <a:rPr lang="en-US" dirty="0"/>
              <a:t>&amp; Kauffman </a:t>
            </a:r>
            <a:r>
              <a:rPr lang="en-US" dirty="0" smtClean="0"/>
              <a:t>Publishers, Fourth </a:t>
            </a:r>
            <a:r>
              <a:rPr lang="en-US" dirty="0"/>
              <a:t>Edition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714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 smtClean="0"/>
              <a:t>Classes of Computers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340" t="29925" r="7618" b="9869"/>
          <a:stretch/>
        </p:blipFill>
        <p:spPr>
          <a:xfrm>
            <a:off x="627793" y="3192858"/>
            <a:ext cx="5527347" cy="26893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5401" y="2523985"/>
            <a:ext cx="34130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DESKTOP COMPUTERS</a:t>
            </a:r>
            <a:endParaRPr lang="en-US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1222" t="44856" r="7927" b="38393"/>
          <a:stretch/>
        </p:blipFill>
        <p:spPr>
          <a:xfrm>
            <a:off x="6155140" y="3192858"/>
            <a:ext cx="5431809" cy="9833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15283" b="14031"/>
          <a:stretch/>
        </p:blipFill>
        <p:spPr>
          <a:xfrm>
            <a:off x="7861110" y="4339987"/>
            <a:ext cx="2538483" cy="183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8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 smtClean="0"/>
              <a:t>Classes of Computers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1" y="2523985"/>
            <a:ext cx="34130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SERVERS COMPUTERS</a:t>
            </a:r>
            <a:endParaRPr lang="en-US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7795" y="3273911"/>
            <a:ext cx="52680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server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computer program that accepts and responds to requests made by another program, known as a client. Less formally, any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runs server software could be considered a server as well. Servers are used to manage network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may serve data to systems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area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(LAN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(WAN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over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Many types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servers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exist, including web servers, mail servers, and file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084" y="2980616"/>
            <a:ext cx="4700514" cy="289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752" t="16123" r="4109" b="48084"/>
          <a:stretch/>
        </p:blipFill>
        <p:spPr>
          <a:xfrm>
            <a:off x="640306" y="3302759"/>
            <a:ext cx="5255528" cy="147241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 smtClean="0"/>
              <a:t>Classes of Computers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1" y="2523986"/>
            <a:ext cx="3631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COMPUTERS</a:t>
            </a:r>
            <a:endParaRPr lang="en-US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7795" y="4816113"/>
            <a:ext cx="52680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microwaves, most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washing machines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most printers, most networking switches, and all cars contain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embedded microprocessors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handheld digital devices, such as cell phones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smart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cards, to video games and digital set-top boxes.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embedded system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0" t="21136" r="6781" b="18721"/>
          <a:stretch/>
        </p:blipFill>
        <p:spPr bwMode="auto">
          <a:xfrm>
            <a:off x="7206019" y="2523986"/>
            <a:ext cx="3172611" cy="33974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66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Computers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656" t="13702" r="21168" b="59695"/>
          <a:stretch/>
        </p:blipFill>
        <p:spPr>
          <a:xfrm>
            <a:off x="1309049" y="2570580"/>
            <a:ext cx="9601196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35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Architecture (ISA)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use the </a:t>
            </a:r>
            <a:r>
              <a:rPr lang="en-US" dirty="0" smtClean="0"/>
              <a:t>term instruction </a:t>
            </a:r>
            <a:r>
              <a:rPr lang="en-US" dirty="0"/>
              <a:t>set </a:t>
            </a:r>
            <a:r>
              <a:rPr lang="en-US" dirty="0" smtClean="0"/>
              <a:t>architecture (ISA</a:t>
            </a:r>
            <a:r>
              <a:rPr lang="en-US" dirty="0"/>
              <a:t>) to refer to the </a:t>
            </a:r>
            <a:r>
              <a:rPr lang="en-US" dirty="0" smtClean="0"/>
              <a:t>actual programmer visible</a:t>
            </a:r>
            <a:r>
              <a:rPr lang="en-US" dirty="0"/>
              <a:t> </a:t>
            </a:r>
            <a:r>
              <a:rPr lang="en-US" dirty="0" smtClean="0"/>
              <a:t>instruction set including the native data types, instructions, registers, addressing modes, memory architecture, interrupt and exception handling </a:t>
            </a:r>
            <a:r>
              <a:rPr lang="en-US" dirty="0"/>
              <a:t>and external I/O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E.g. R1, R2, … </a:t>
            </a:r>
          </a:p>
          <a:p>
            <a:pPr lvl="1"/>
            <a:r>
              <a:rPr lang="en-US" dirty="0" smtClean="0"/>
              <a:t>E.g. MOV, ADD, INC, AND</a:t>
            </a:r>
          </a:p>
          <a:p>
            <a:r>
              <a:rPr lang="en-US" dirty="0"/>
              <a:t>The ISA serves as the boundary between </a:t>
            </a:r>
            <a:r>
              <a:rPr lang="en-US" dirty="0" smtClean="0"/>
              <a:t>the software </a:t>
            </a:r>
            <a:r>
              <a:rPr lang="en-US" dirty="0"/>
              <a:t>and hardware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ISA specifies the set of opcodes &amp; native commands implemented by a particular processor.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792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Classes of Instruction Set Architecture (ISA)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10325099" cy="33189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three common classes in Instruction Set Architecture: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Stack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Accumulator Register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General Purpose Register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/>
              <a:t>Stack Register </a:t>
            </a:r>
            <a:r>
              <a:rPr lang="en-US" dirty="0" smtClean="0"/>
              <a:t>is a small register in which operands are implicitly on top of the stack.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/>
              <a:t>Accumulator Register </a:t>
            </a:r>
            <a:r>
              <a:rPr lang="en-US" dirty="0" smtClean="0"/>
              <a:t>is a special purpose register available in CPU which holds the operand or the result of some operation. It is a single address machine.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/>
              <a:t>General Purpose Register </a:t>
            </a:r>
            <a:r>
              <a:rPr lang="en-US" dirty="0" smtClean="0"/>
              <a:t>are used to hold data and addresses before and after it is manipulated. Also used for many operation such as addition, subtraction, multiplication and logic operation.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34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Classes of Instruction Set Architecture (ISA)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" t="46014" r="40200" b="21128"/>
          <a:stretch/>
        </p:blipFill>
        <p:spPr>
          <a:xfrm>
            <a:off x="1143000" y="2552700"/>
            <a:ext cx="9906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77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675786"/>
              </p:ext>
            </p:extLst>
          </p:nvPr>
        </p:nvGraphicFramePr>
        <p:xfrm>
          <a:off x="2095500" y="3028949"/>
          <a:ext cx="7943850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7950"/>
                <a:gridCol w="2647950"/>
                <a:gridCol w="2647950"/>
              </a:tblGrid>
              <a:tr h="36048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Stack  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Accumulator 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GPR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4546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PUSH A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LOAD A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LOAD R1, A</a:t>
                      </a:r>
                      <a:endParaRPr lang="en-US" sz="1700" dirty="0"/>
                    </a:p>
                  </a:txBody>
                  <a:tcPr/>
                </a:tc>
              </a:tr>
              <a:tr h="34546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PUSH B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ADD B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ADD R1, B</a:t>
                      </a:r>
                      <a:endParaRPr lang="en-US" sz="1700" dirty="0"/>
                    </a:p>
                  </a:txBody>
                  <a:tcPr/>
                </a:tc>
              </a:tr>
              <a:tr h="34546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ADD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STORE C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STORE R1, C</a:t>
                      </a:r>
                      <a:endParaRPr lang="en-US" sz="1700" dirty="0"/>
                    </a:p>
                  </a:txBody>
                  <a:tcPr/>
                </a:tc>
              </a:tr>
              <a:tr h="34546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POP C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LOAD C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LOAD R1,</a:t>
                      </a:r>
                      <a:r>
                        <a:rPr lang="en-US" sz="1700" baseline="0" dirty="0" smtClean="0"/>
                        <a:t> C</a:t>
                      </a:r>
                      <a:endParaRPr lang="en-US" sz="1700" dirty="0"/>
                    </a:p>
                  </a:txBody>
                  <a:tcPr/>
                </a:tc>
              </a:tr>
              <a:tr h="34546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PUSH C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SUB B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SUB R1, B</a:t>
                      </a:r>
                      <a:endParaRPr lang="en-US" sz="1700" dirty="0"/>
                    </a:p>
                  </a:txBody>
                  <a:tcPr/>
                </a:tc>
              </a:tr>
              <a:tr h="34546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PUSH B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STORE D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STORE R1, D</a:t>
                      </a:r>
                      <a:endParaRPr lang="en-US" sz="1700" dirty="0"/>
                    </a:p>
                  </a:txBody>
                  <a:tcPr/>
                </a:tc>
              </a:tr>
              <a:tr h="34546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SUB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</a:tr>
              <a:tr h="34546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POP D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Classes of Instruction Set Architecture (ISA)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52550" y="2435556"/>
            <a:ext cx="165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= A + B</a:t>
            </a:r>
          </a:p>
          <a:p>
            <a:r>
              <a:rPr lang="en-US" dirty="0" smtClean="0"/>
              <a:t>D = C – 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3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385" t="12267" r="37483" b="6577"/>
          <a:stretch/>
        </p:blipFill>
        <p:spPr>
          <a:xfrm>
            <a:off x="1583142" y="504966"/>
            <a:ext cx="9034816" cy="582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58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of Instruction Set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Reduced Instruction Set Computer</a:t>
            </a:r>
          </a:p>
          <a:p>
            <a:r>
              <a:rPr lang="en-US" dirty="0" smtClean="0"/>
              <a:t>Complex Instruction Set Computer</a:t>
            </a:r>
          </a:p>
          <a:p>
            <a:r>
              <a:rPr lang="en-US" dirty="0" smtClean="0"/>
              <a:t>Very long Instruction Word</a:t>
            </a:r>
          </a:p>
          <a:p>
            <a:r>
              <a:rPr lang="en-US" dirty="0" smtClean="0"/>
              <a:t>Explicitly Parallel Instruction Computing</a:t>
            </a:r>
          </a:p>
          <a:p>
            <a:r>
              <a:rPr lang="en-US" dirty="0" smtClean="0"/>
              <a:t>Minimal Instruction Set Computer</a:t>
            </a:r>
          </a:p>
          <a:p>
            <a:r>
              <a:rPr lang="en-US" dirty="0" smtClean="0"/>
              <a:t>One Instruction Set Computer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9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Fundamentals </a:t>
            </a:r>
            <a:r>
              <a:rPr lang="en-US" dirty="0"/>
              <a:t>of Computer Design including performance measurements &amp; quantitative principles, </a:t>
            </a:r>
            <a:r>
              <a:rPr lang="en-US" dirty="0" smtClean="0"/>
              <a:t>principles </a:t>
            </a:r>
            <a:r>
              <a:rPr lang="en-US" dirty="0"/>
              <a:t>of Instruction Set Design, Operands, addressing modes and encoding, pipelining of Processors: Issues and Hurdles, exception handling features, Instruction-Level Parallelism and Dynamic handling of Exceptions, Memory Hierarchy Design, Cache Design, Performance Issues and improvements, Main Memory Performance Issues, Storage Systems</a:t>
            </a:r>
            <a:r>
              <a:rPr lang="en-US" i="1" dirty="0"/>
              <a:t>, </a:t>
            </a:r>
            <a:r>
              <a:rPr lang="en-US" dirty="0"/>
              <a:t>Multiprocessors and Thread Level Parallelism. Case Studies. 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43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Reduced Instruction Set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399" y="2320118"/>
            <a:ext cx="10291549" cy="384866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2200" dirty="0" smtClean="0"/>
              <a:t>RISC is </a:t>
            </a:r>
            <a:r>
              <a:rPr lang="en-US" sz="2200" dirty="0"/>
              <a:t>one whose instruction set architecture (ISA) has a set of attributes that allows it to have a lower cycles per instruction (CPI) than </a:t>
            </a:r>
            <a:r>
              <a:rPr lang="en-US" sz="2200" dirty="0" smtClean="0"/>
              <a:t>CISC. </a:t>
            </a:r>
            <a:r>
              <a:rPr lang="en-US" sz="2200" dirty="0"/>
              <a:t>RISC architectures are also called </a:t>
            </a:r>
            <a:r>
              <a:rPr lang="en-US" sz="2200" i="1" dirty="0"/>
              <a:t>LOAD/STORE</a:t>
            </a:r>
            <a:r>
              <a:rPr lang="en-US" sz="2200" dirty="0"/>
              <a:t> </a:t>
            </a:r>
            <a:r>
              <a:rPr lang="en-US" sz="2200" dirty="0" smtClean="0"/>
              <a:t>architectures. It is a 32-bit and </a:t>
            </a:r>
            <a:r>
              <a:rPr lang="en-US" sz="2000" dirty="0" smtClean="0"/>
              <a:t>64-bit </a:t>
            </a:r>
            <a:r>
              <a:rPr lang="en-US" sz="2000" dirty="0"/>
              <a:t>microprocessor instruction </a:t>
            </a:r>
            <a:r>
              <a:rPr lang="en-US" sz="2000" dirty="0" smtClean="0"/>
              <a:t>set.</a:t>
            </a:r>
            <a:endParaRPr lang="en-US" sz="2200" dirty="0" smtClean="0"/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2200" dirty="0"/>
              <a:t>RISC ISAs include ARC, Alpha, Am29000, ARM, Atmel </a:t>
            </a:r>
            <a:r>
              <a:rPr lang="en-US" sz="2200" dirty="0" smtClean="0"/>
              <a:t>AVR, Blackfin, i860, i960, MIPS, M68000,</a:t>
            </a:r>
            <a:r>
              <a:rPr lang="en-US" sz="2200" dirty="0"/>
              <a:t> PA-RISC, Power </a:t>
            </a:r>
            <a:r>
              <a:rPr lang="en-US" sz="2200" dirty="0" smtClean="0"/>
              <a:t>ISA</a:t>
            </a:r>
            <a:r>
              <a:rPr lang="en-US" sz="2200" dirty="0"/>
              <a:t>, </a:t>
            </a:r>
            <a:r>
              <a:rPr lang="en-US" sz="2200" dirty="0" smtClean="0"/>
              <a:t>RISC-V</a:t>
            </a:r>
            <a:r>
              <a:rPr lang="en-US" sz="2200" dirty="0"/>
              <a:t>, </a:t>
            </a:r>
            <a:r>
              <a:rPr lang="en-US" sz="2200" dirty="0" smtClean="0"/>
              <a:t>SuperH </a:t>
            </a:r>
            <a:r>
              <a:rPr lang="en-US" sz="2200" dirty="0"/>
              <a:t>and </a:t>
            </a:r>
            <a:r>
              <a:rPr lang="en-US" sz="2200" dirty="0" smtClean="0"/>
              <a:t>SPARC.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2200" dirty="0"/>
              <a:t>O</a:t>
            </a:r>
            <a:r>
              <a:rPr lang="en-US" sz="2200" dirty="0" smtClean="0"/>
              <a:t>ne </a:t>
            </a:r>
            <a:r>
              <a:rPr lang="en-US" sz="2200" dirty="0"/>
              <a:t>cycle execution time: RISC processors have a CPI (clock per instruction) of one cycle. This is due to the optimization of each instruction on the </a:t>
            </a:r>
            <a:r>
              <a:rPr lang="en-US" sz="2200" dirty="0" smtClean="0"/>
              <a:t>CPU and pipelining.</a:t>
            </a:r>
            <a:endParaRPr lang="en-US" sz="2200" dirty="0"/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2200" dirty="0" smtClean="0"/>
              <a:t>Pipelining</a:t>
            </a:r>
            <a:r>
              <a:rPr lang="en-US" sz="2200" dirty="0"/>
              <a:t>: a </a:t>
            </a:r>
            <a:r>
              <a:rPr lang="en-US" sz="2200" dirty="0" smtClean="0"/>
              <a:t>technique </a:t>
            </a:r>
            <a:r>
              <a:rPr lang="en-US" sz="2200" dirty="0"/>
              <a:t>that allows for simultaneous execution of parts, or stages, of instructions to more efficiently process instructions;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2200" dirty="0"/>
              <a:t>L</a:t>
            </a:r>
            <a:r>
              <a:rPr lang="en-US" sz="2200" dirty="0" smtClean="0"/>
              <a:t>arge </a:t>
            </a:r>
            <a:r>
              <a:rPr lang="en-US" sz="2200" dirty="0"/>
              <a:t>number of registers: the RISC design philosophy generally incorporates a larger number of registers to prevent in large amounts of interactions with </a:t>
            </a:r>
            <a:r>
              <a:rPr lang="en-US" sz="2200" dirty="0" smtClean="0"/>
              <a:t>memory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1352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Instruction Set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29301"/>
            <a:ext cx="10277900" cy="38077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CISC </a:t>
            </a:r>
            <a:r>
              <a:rPr lang="en-US" dirty="0"/>
              <a:t>is a processor </a:t>
            </a:r>
            <a:r>
              <a:rPr lang="en-US" dirty="0" smtClean="0"/>
              <a:t>design </a:t>
            </a:r>
            <a:r>
              <a:rPr lang="en-US" dirty="0"/>
              <a:t>where single instructions can execute several low-level operations (such as a load from memory, an arithmetic </a:t>
            </a:r>
            <a:r>
              <a:rPr lang="en-US" dirty="0" smtClean="0"/>
              <a:t>operation </a:t>
            </a:r>
            <a:r>
              <a:rPr lang="en-US" dirty="0"/>
              <a:t>and a memory </a:t>
            </a:r>
            <a:r>
              <a:rPr lang="en-US" dirty="0" smtClean="0"/>
              <a:t>store) </a:t>
            </a:r>
            <a:r>
              <a:rPr lang="en-US" dirty="0"/>
              <a:t>or are capable of multi-step operations or </a:t>
            </a:r>
            <a:r>
              <a:rPr lang="en-US" dirty="0" smtClean="0"/>
              <a:t>addressing </a:t>
            </a:r>
            <a:r>
              <a:rPr lang="en-US" dirty="0"/>
              <a:t>modes within single instructions</a:t>
            </a:r>
            <a:r>
              <a:rPr lang="en-US" dirty="0" smtClean="0"/>
              <a:t>. </a:t>
            </a:r>
            <a:r>
              <a:rPr lang="en-US" dirty="0"/>
              <a:t>This is because early computer architects tried to bridge the so-called semantic gap, i.e. to design instruction sets that directly supported high-level programming constructs such as procedure calls, loop control, and complex addressing modes, allowing data structure and array accesses to be combined into single instructions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Examples are Intel x86, IBM Z-Series Mainframes, Older CPU architectures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34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 vs.</a:t>
            </a:r>
            <a:r>
              <a:rPr lang="en-US" dirty="0"/>
              <a:t> CISC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4906856"/>
              </p:ext>
            </p:extLst>
          </p:nvPr>
        </p:nvGraphicFramePr>
        <p:xfrm>
          <a:off x="1295399" y="2557463"/>
          <a:ext cx="10127344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6772"/>
                <a:gridCol w="56605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RISC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CISC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Instructions of same set with few formats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instruction sizes and formats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 requires</a:t>
                      </a:r>
                      <a:r>
                        <a:rPr lang="en-US" baseline="0" dirty="0" smtClean="0"/>
                        <a:t> registers.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access memory</a:t>
                      </a:r>
                      <a:r>
                        <a:rPr lang="en-US" baseline="0" dirty="0" smtClean="0"/>
                        <a:t> directly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Fewer addressing modes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addressing modes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 in compiler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Extensive</a:t>
                      </a:r>
                      <a:r>
                        <a:rPr lang="en-US" baseline="0" dirty="0" smtClean="0"/>
                        <a:t> use of microprogramming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 take one cycle time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 take a varying amount of cycle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Pipelining is easy.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Pipelining is difficult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More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ransistors used for storing instructions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Transistors used for storing instructions which are complex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 size is longer but number of cycle are 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 size is smaller but</a:t>
                      </a:r>
                      <a:r>
                        <a:rPr lang="en-US" baseline="0" dirty="0" smtClean="0"/>
                        <a:t> number of cycle are more.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89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Very long Instruction </a:t>
            </a:r>
            <a:r>
              <a:rPr lang="en-US" sz="4000" dirty="0" smtClean="0"/>
              <a:t>Word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23885"/>
            <a:ext cx="9601196" cy="3846285"/>
          </a:xfrm>
        </p:spPr>
        <p:txBody>
          <a:bodyPr>
            <a:normAutofit/>
          </a:bodyPr>
          <a:lstStyle/>
          <a:p>
            <a:r>
              <a:rPr lang="en-US" dirty="0" smtClean="0"/>
              <a:t>Very Long Instruction word (VLIW) describe a computer processing architecture in which a language compiler or pre processor breaks program instruction down into basic operations that can be performed by the processor in parallel. (i.e. at the same time).</a:t>
            </a:r>
          </a:p>
          <a:p>
            <a:r>
              <a:rPr lang="en-US" dirty="0" smtClean="0"/>
              <a:t>Multiple operations are packed into one instruction.</a:t>
            </a:r>
          </a:p>
          <a:p>
            <a:r>
              <a:rPr lang="en-US" dirty="0" smtClean="0"/>
              <a:t>Each operation slot is for a fixed function</a:t>
            </a:r>
          </a:p>
          <a:p>
            <a:r>
              <a:rPr lang="en-US" dirty="0"/>
              <a:t>The Crusoe family of processors </a:t>
            </a:r>
            <a:r>
              <a:rPr lang="en-US" dirty="0" smtClean="0"/>
              <a:t>uses VLIW that </a:t>
            </a:r>
            <a:r>
              <a:rPr lang="en-US" dirty="0"/>
              <a:t>are assembled by a pre-processor that is located in a flash </a:t>
            </a:r>
            <a:r>
              <a:rPr lang="en-US" dirty="0" smtClean="0"/>
              <a:t>memory</a:t>
            </a:r>
            <a:r>
              <a:rPr lang="en-US" dirty="0"/>
              <a:t> chip. 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38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Explicitly Parallel Instruction </a:t>
            </a:r>
            <a:r>
              <a:rPr lang="en-US" sz="4000" dirty="0" smtClean="0"/>
              <a:t>Computing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EPIC (</a:t>
            </a:r>
            <a:r>
              <a:rPr lang="en-US" b="1" dirty="0"/>
              <a:t>Explicitly Parallel Instruction Computing</a:t>
            </a:r>
            <a:r>
              <a:rPr lang="en-US" dirty="0"/>
              <a:t>) is a 64-bit </a:t>
            </a:r>
            <a:r>
              <a:rPr lang="en-US" dirty="0" smtClean="0"/>
              <a:t>microprocessor </a:t>
            </a:r>
            <a:r>
              <a:rPr lang="en-US" b="1" dirty="0" smtClean="0"/>
              <a:t>instruction</a:t>
            </a:r>
            <a:r>
              <a:rPr lang="en-US" dirty="0"/>
              <a:t> set, jointly defined and designed by Hewlett Packard and Intel, that provides up to 128 general and floating point unit </a:t>
            </a:r>
            <a:r>
              <a:rPr lang="en-US" dirty="0" smtClean="0"/>
              <a:t>registers.</a:t>
            </a:r>
          </a:p>
          <a:p>
            <a:r>
              <a:rPr lang="en-US" dirty="0" smtClean="0"/>
              <a:t>Smaller code size than VLIW, larger than x86/RISC</a:t>
            </a:r>
          </a:p>
          <a:p>
            <a:r>
              <a:rPr lang="en-US" dirty="0" smtClean="0"/>
              <a:t>Examples are Intel Merced / Itanium</a:t>
            </a:r>
          </a:p>
          <a:p>
            <a:r>
              <a:rPr lang="en-US" dirty="0"/>
              <a:t>The </a:t>
            </a:r>
            <a:r>
              <a:rPr lang="en-US" dirty="0" smtClean="0"/>
              <a:t>Itanium</a:t>
            </a:r>
            <a:r>
              <a:rPr lang="en-US" dirty="0"/>
              <a:t> family of processors uses </a:t>
            </a:r>
            <a:r>
              <a:rPr lang="en-US" dirty="0" smtClean="0"/>
              <a:t>EPIC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13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Minimal Instruction Set Computer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Instruction Set Computer (MISC) is a processor architecture with a very small number of basic operations and corresponding opcodes. Such instruction sets are commonly stack-based rather than register-based to reduce the size of operand specifiers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MISC architecture have much in common with the Fourth programming language, and the Java Virtual Machine. Probably the most commercially successful MISC was the INMOS transputer.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896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Instruction Set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called an ultimate reduced instruction set computer (URISC)</a:t>
            </a:r>
          </a:p>
          <a:p>
            <a:r>
              <a:rPr lang="en-US" dirty="0" smtClean="0"/>
              <a:t>An abstract machine that uses only one instruction</a:t>
            </a:r>
          </a:p>
          <a:p>
            <a:r>
              <a:rPr lang="en-US" dirty="0" smtClean="0"/>
              <a:t>With a judicious choice for the single instruction and given infinite resources, an OISC is capable of being a universal computer in the same manner as traditional computers that have multiple instructions</a:t>
            </a:r>
          </a:p>
          <a:p>
            <a:r>
              <a:rPr lang="en-US" dirty="0" smtClean="0"/>
              <a:t>OISC have been recommended as aids in teaching computer architecture and have been used as computational models in structural computing research.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03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in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15654"/>
            <a:ext cx="9601196" cy="346021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If an instruction set architecture is to be successful, it must be designed to </a:t>
            </a:r>
            <a:r>
              <a:rPr lang="en-US" dirty="0" smtClean="0"/>
              <a:t>survive rapid </a:t>
            </a:r>
            <a:r>
              <a:rPr lang="en-US" dirty="0"/>
              <a:t>changes in computer technology</a:t>
            </a:r>
            <a:r>
              <a:rPr lang="en-US" dirty="0" smtClean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 plan for the evolution of a computer, the designer must be aware of </a:t>
            </a:r>
            <a:r>
              <a:rPr lang="en-US" dirty="0" smtClean="0"/>
              <a:t>rapid changes </a:t>
            </a:r>
            <a:r>
              <a:rPr lang="en-US" dirty="0"/>
              <a:t>in implementation technology. Four implementation technologies, </a:t>
            </a:r>
            <a:r>
              <a:rPr lang="en-US" dirty="0" smtClean="0"/>
              <a:t>which change </a:t>
            </a:r>
            <a:r>
              <a:rPr lang="en-US" dirty="0"/>
              <a:t>at a dramatic pace, are critical to modern implementations</a:t>
            </a:r>
            <a:r>
              <a:rPr lang="en-US" dirty="0" smtClean="0"/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Integrated Circuit </a:t>
            </a:r>
            <a:r>
              <a:rPr lang="en-US" dirty="0"/>
              <a:t>L</a:t>
            </a:r>
            <a:r>
              <a:rPr lang="en-US" dirty="0" smtClean="0"/>
              <a:t>ogic Technology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Semiconductor DRAM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Magnetic Disk Technology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Network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90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in </a:t>
            </a:r>
            <a:r>
              <a:rPr lang="en-US" dirty="0" smtClean="0"/>
              <a:t>Performance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399" t="12453" r="26609" b="19275"/>
          <a:stretch/>
        </p:blipFill>
        <p:spPr>
          <a:xfrm>
            <a:off x="1974376" y="600501"/>
            <a:ext cx="8243248" cy="625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2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- 1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4000" b="1" dirty="0" smtClean="0"/>
              <a:t>Fundamental of Computer Design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9277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2778" y="2556932"/>
            <a:ext cx="6115325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generation:	1942-1955   Vacuum tubes, Punch cards</a:t>
            </a:r>
          </a:p>
          <a:p>
            <a:pPr marL="0" indent="0">
              <a:buNone/>
            </a:pPr>
            <a:r>
              <a:rPr lang="en-US" sz="2000" dirty="0" smtClean="0"/>
              <a:t>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generation:	1955-1965   Transistors</a:t>
            </a:r>
          </a:p>
          <a:p>
            <a:pPr marL="0" indent="0">
              <a:buNone/>
            </a:pPr>
            <a:r>
              <a:rPr lang="en-US" sz="2000" dirty="0"/>
              <a:t>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</a:t>
            </a:r>
            <a:r>
              <a:rPr lang="en-US" sz="2000" dirty="0"/>
              <a:t>generation:	</a:t>
            </a:r>
            <a:r>
              <a:rPr lang="en-US" sz="2000" dirty="0" smtClean="0"/>
              <a:t>1965-1975</a:t>
            </a:r>
            <a:r>
              <a:rPr lang="en-US" sz="2000" dirty="0"/>
              <a:t> </a:t>
            </a:r>
            <a:r>
              <a:rPr lang="en-US" sz="2000" dirty="0" smtClean="0"/>
              <a:t>  Integrated Circuits</a:t>
            </a:r>
          </a:p>
          <a:p>
            <a:pPr marL="0" indent="0">
              <a:buNone/>
            </a:pPr>
            <a:r>
              <a:rPr lang="en-US" sz="2000" dirty="0" smtClean="0"/>
              <a:t>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generation</a:t>
            </a:r>
            <a:r>
              <a:rPr lang="en-US" sz="2000" dirty="0"/>
              <a:t>:	</a:t>
            </a:r>
            <a:r>
              <a:rPr lang="en-US" sz="2000" dirty="0" smtClean="0"/>
              <a:t>1975-1990</a:t>
            </a:r>
            <a:r>
              <a:rPr lang="en-US" sz="2000" dirty="0"/>
              <a:t> </a:t>
            </a:r>
            <a:r>
              <a:rPr lang="en-US" sz="2000" dirty="0" smtClean="0"/>
              <a:t>  Micro Chip</a:t>
            </a:r>
          </a:p>
          <a:p>
            <a:pPr marL="0" indent="0">
              <a:buNone/>
            </a:pPr>
            <a:r>
              <a:rPr lang="en-US" sz="2000" dirty="0" smtClean="0"/>
              <a:t>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generation</a:t>
            </a:r>
            <a:r>
              <a:rPr lang="en-US" sz="2000" dirty="0"/>
              <a:t>:	</a:t>
            </a:r>
            <a:r>
              <a:rPr lang="en-US" sz="2000" dirty="0" smtClean="0"/>
              <a:t>1990-onwards</a:t>
            </a:r>
            <a:r>
              <a:rPr lang="en-US" sz="2000" dirty="0"/>
              <a:t> </a:t>
            </a:r>
            <a:r>
              <a:rPr lang="en-US" sz="2000" dirty="0" smtClean="0"/>
              <a:t>  Artificial Intelligence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2996" y="2559208"/>
            <a:ext cx="6115325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2000" dirty="0" smtClean="0"/>
              <a:t>Abacus   2000 yrs. ago</a:t>
            </a:r>
            <a:endParaRPr lang="en-US" altLang="en-US" sz="2000" dirty="0"/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2000" dirty="0"/>
              <a:t>Napier’s </a:t>
            </a:r>
            <a:r>
              <a:rPr lang="en-US" altLang="en-US" sz="2000" dirty="0" smtClean="0"/>
              <a:t>Bones   1614</a:t>
            </a:r>
            <a:endParaRPr lang="en-US" altLang="en-US" sz="2000" dirty="0"/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2000" dirty="0"/>
              <a:t>Slide </a:t>
            </a:r>
            <a:r>
              <a:rPr lang="en-US" altLang="en-US" sz="2000" dirty="0" smtClean="0"/>
              <a:t>Rule   1622</a:t>
            </a:r>
            <a:endParaRPr lang="en-US" altLang="en-US" sz="2000" dirty="0"/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2000" dirty="0" err="1"/>
              <a:t>Schickard’s</a:t>
            </a:r>
            <a:r>
              <a:rPr lang="en-US" altLang="en-US" sz="2000" dirty="0"/>
              <a:t> Calculating </a:t>
            </a:r>
            <a:r>
              <a:rPr lang="en-US" altLang="en-US" sz="2000" dirty="0" smtClean="0"/>
              <a:t>Clock   1623</a:t>
            </a:r>
            <a:endParaRPr lang="en-US" altLang="en-US" sz="2000" dirty="0"/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2000" dirty="0" err="1" smtClean="0"/>
              <a:t>Pascaline</a:t>
            </a:r>
            <a:r>
              <a:rPr lang="en-US" altLang="en-US" sz="2000" dirty="0" smtClean="0"/>
              <a:t>   1642</a:t>
            </a:r>
            <a:endParaRPr lang="en-US" altLang="en-US" sz="2000" dirty="0"/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2000" dirty="0"/>
              <a:t>Stepped </a:t>
            </a:r>
            <a:r>
              <a:rPr lang="en-US" altLang="en-US" sz="2000" dirty="0" smtClean="0"/>
              <a:t>Reckoner   1673</a:t>
            </a:r>
            <a:endParaRPr lang="en-US" altLang="en-US" sz="2000" dirty="0"/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2000" dirty="0"/>
              <a:t>Jacquard’s </a:t>
            </a:r>
            <a:r>
              <a:rPr lang="en-US" altLang="en-US" sz="2000" dirty="0" smtClean="0"/>
              <a:t>Loom   1804</a:t>
            </a:r>
            <a:endParaRPr lang="en-US" altLang="en-US" sz="2000" dirty="0"/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2000" dirty="0"/>
              <a:t>Difference </a:t>
            </a:r>
            <a:r>
              <a:rPr lang="en-US" altLang="en-US" sz="2000" dirty="0" smtClean="0"/>
              <a:t>Engine   1822</a:t>
            </a:r>
            <a:endParaRPr lang="en-US" altLang="en-US" sz="2000" dirty="0"/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2000" dirty="0"/>
              <a:t>Analytical </a:t>
            </a:r>
            <a:r>
              <a:rPr lang="en-US" altLang="en-US" sz="2000" dirty="0" smtClean="0"/>
              <a:t>Engine   1832</a:t>
            </a:r>
            <a:endParaRPr lang="en-US" alt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063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Development of RISC (Reduced Instruction Set Computer) in early 1980s.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b="1" dirty="0" smtClean="0"/>
              <a:t>First</a:t>
            </a:r>
            <a:r>
              <a:rPr lang="en-US" dirty="0" smtClean="0"/>
              <a:t>, the virtual </a:t>
            </a:r>
            <a:r>
              <a:rPr lang="en-US" dirty="0"/>
              <a:t>elimination of assembly language </a:t>
            </a:r>
            <a:r>
              <a:rPr lang="en-US" dirty="0" smtClean="0"/>
              <a:t>programming reduced </a:t>
            </a:r>
            <a:r>
              <a:rPr lang="en-US" dirty="0"/>
              <a:t>the need for object-code compatibility. 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b="1" dirty="0" smtClean="0"/>
              <a:t>Second</a:t>
            </a:r>
            <a:r>
              <a:rPr lang="en-US" dirty="0"/>
              <a:t>, the creation </a:t>
            </a:r>
            <a:r>
              <a:rPr lang="en-US" dirty="0" smtClean="0"/>
              <a:t>of standardized</a:t>
            </a:r>
            <a:r>
              <a:rPr lang="en-US" dirty="0"/>
              <a:t>, vendor-independent operating systems, such as UNIX and </a:t>
            </a:r>
            <a:r>
              <a:rPr lang="en-US" dirty="0" smtClean="0"/>
              <a:t>its clone</a:t>
            </a:r>
            <a:r>
              <a:rPr lang="en-US" dirty="0"/>
              <a:t>, Linux, lowered the cost and risk of bringing out a new </a:t>
            </a:r>
            <a:r>
              <a:rPr lang="en-US" dirty="0" smtClean="0"/>
              <a:t>architecture.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RISC-based machine focused the attention of designers on </a:t>
            </a:r>
            <a:r>
              <a:rPr lang="en-US" dirty="0"/>
              <a:t>two critical performance </a:t>
            </a:r>
            <a:r>
              <a:rPr lang="en-US" dirty="0" smtClean="0"/>
              <a:t>techniques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</a:t>
            </a:r>
            <a:r>
              <a:rPr lang="en-US" dirty="0"/>
              <a:t>exploitation </a:t>
            </a:r>
            <a:r>
              <a:rPr lang="en-US" dirty="0" smtClean="0"/>
              <a:t>of instruction level</a:t>
            </a:r>
            <a:r>
              <a:rPr lang="en-US" dirty="0"/>
              <a:t> </a:t>
            </a:r>
            <a:r>
              <a:rPr lang="en-US" dirty="0" smtClean="0"/>
              <a:t>parallelism</a:t>
            </a:r>
            <a:r>
              <a:rPr lang="en-US" dirty="0"/>
              <a:t> </a:t>
            </a:r>
            <a:r>
              <a:rPr lang="en-US" dirty="0" smtClean="0"/>
              <a:t>(initially through pipelining and later through multiple instruction issue)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use of caches (initially in simple forms and later using more sophisticated organizations and optimizations).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1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0071" t="13199" r="5700" b="29368"/>
          <a:stretch/>
        </p:blipFill>
        <p:spPr>
          <a:xfrm>
            <a:off x="3138987" y="2442949"/>
            <a:ext cx="5909480" cy="3398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0070" t="71409" r="26889" b="25606"/>
          <a:stretch/>
        </p:blipFill>
        <p:spPr>
          <a:xfrm>
            <a:off x="3944204" y="5998191"/>
            <a:ext cx="4299045" cy="21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3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750" dirty="0" smtClean="0"/>
              <a:t>Computer Organization &amp; Computer Architecture</a:t>
            </a:r>
            <a:endParaRPr lang="en-US" sz="37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 deals with the working method of computer System But Architecture handles how working is performed by devices.</a:t>
            </a:r>
          </a:p>
          <a:p>
            <a:r>
              <a:rPr lang="en-US" dirty="0"/>
              <a:t>Organization Handles arrangement of Devices But Architecture Handles how devices are arranged (Connected).</a:t>
            </a:r>
          </a:p>
          <a:p>
            <a:r>
              <a:rPr lang="en-US" dirty="0" smtClean="0"/>
              <a:t>Organization </a:t>
            </a:r>
            <a:r>
              <a:rPr lang="en-US" dirty="0"/>
              <a:t>will depend upon technology not devices But Architecture depends upon nature of </a:t>
            </a:r>
            <a:r>
              <a:rPr lang="en-US" dirty="0" smtClean="0"/>
              <a:t>component, so </a:t>
            </a:r>
            <a:r>
              <a:rPr lang="en-US" dirty="0"/>
              <a:t>different components can be in same technology.</a:t>
            </a:r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6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750" dirty="0" smtClean="0"/>
              <a:t>Computer Organization &amp; Computer Architecture</a:t>
            </a:r>
            <a:endParaRPr lang="en-US" sz="37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Organization user only knows where to give input and from where to take output But Architecture deals with actual manipulation of inputs or outputs of data from devices.</a:t>
            </a:r>
          </a:p>
          <a:p>
            <a:r>
              <a:rPr lang="en-US" dirty="0"/>
              <a:t>Organization is a software model But Architecture is the hardware implementation of this software model.</a:t>
            </a:r>
          </a:p>
          <a:p>
            <a:r>
              <a:rPr lang="en-US" dirty="0" smtClean="0"/>
              <a:t>Organization includes physical components (Circuit design, Address, Signals, Peripherals)</a:t>
            </a:r>
            <a:r>
              <a:rPr lang="en-US" dirty="0"/>
              <a:t> </a:t>
            </a:r>
            <a:r>
              <a:rPr lang="en-US" dirty="0" smtClean="0"/>
              <a:t>but Architecture includes Logic (Instruction set, Addressing modes, Data types, Cache optimization)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80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750" dirty="0" smtClean="0"/>
              <a:t>Computer Organization &amp; Computer Architecture</a:t>
            </a:r>
            <a:endParaRPr lang="en-US" sz="37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knowing organization users can only use the system ,like in languages But Architecture is used to design Systems.</a:t>
            </a:r>
          </a:p>
          <a:p>
            <a:r>
              <a:rPr lang="en-US" dirty="0"/>
              <a:t>Organization is how features are implemented "Control signals</a:t>
            </a:r>
            <a:r>
              <a:rPr lang="en-US" dirty="0" smtClean="0"/>
              <a:t>, interfaces, memory </a:t>
            </a:r>
            <a:r>
              <a:rPr lang="en-US" dirty="0"/>
              <a:t>technology" But Architecture is those attributes visible to the programmer "Instruction </a:t>
            </a:r>
            <a:r>
              <a:rPr lang="en-US" dirty="0" smtClean="0"/>
              <a:t>set, no </a:t>
            </a:r>
            <a:r>
              <a:rPr lang="en-US" dirty="0"/>
              <a:t>of bits used for data </a:t>
            </a:r>
            <a:r>
              <a:rPr lang="en-US" dirty="0" smtClean="0"/>
              <a:t>representation, I/O mechanisms, addressing </a:t>
            </a:r>
            <a:r>
              <a:rPr lang="en-US" dirty="0"/>
              <a:t>techniques”.</a:t>
            </a:r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80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6187</TotalTime>
  <Words>1230</Words>
  <Application>Microsoft Office PowerPoint</Application>
  <PresentationFormat>Widescreen</PresentationFormat>
  <Paragraphs>159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Garamond</vt:lpstr>
      <vt:lpstr>Times New Roman</vt:lpstr>
      <vt:lpstr>Organic</vt:lpstr>
      <vt:lpstr>Books for Computer Architecture</vt:lpstr>
      <vt:lpstr>Course Outline</vt:lpstr>
      <vt:lpstr>CHAPTER - 1</vt:lpstr>
      <vt:lpstr>Historical Perspective</vt:lpstr>
      <vt:lpstr>Introduction</vt:lpstr>
      <vt:lpstr>Introduction</vt:lpstr>
      <vt:lpstr>Computer Organization &amp; Computer Architecture</vt:lpstr>
      <vt:lpstr>Computer Organization &amp; Computer Architecture</vt:lpstr>
      <vt:lpstr>Computer Organization &amp; Computer Architecture</vt:lpstr>
      <vt:lpstr>Classes of Computers </vt:lpstr>
      <vt:lpstr>Classes of Computers</vt:lpstr>
      <vt:lpstr>Classes of Computers</vt:lpstr>
      <vt:lpstr>Classes of Computers</vt:lpstr>
      <vt:lpstr>Instruction Set Architecture (ISA)</vt:lpstr>
      <vt:lpstr>Classes of Instruction Set Architecture (ISA)</vt:lpstr>
      <vt:lpstr>Classes of Instruction Set Architecture (ISA) </vt:lpstr>
      <vt:lpstr>Classes of Instruction Set Architecture (ISA)</vt:lpstr>
      <vt:lpstr>PowerPoint Presentation</vt:lpstr>
      <vt:lpstr>Classification of Instruction Set Architecture</vt:lpstr>
      <vt:lpstr>Reduced Instruction Set Computer</vt:lpstr>
      <vt:lpstr>Complex Instruction Set Computer</vt:lpstr>
      <vt:lpstr>RISC vs. CISC</vt:lpstr>
      <vt:lpstr>Very long Instruction Word</vt:lpstr>
      <vt:lpstr>Explicitly Parallel Instruction Computing</vt:lpstr>
      <vt:lpstr>Minimal Instruction Set Computer</vt:lpstr>
      <vt:lpstr>One Instruction Set Computer</vt:lpstr>
      <vt:lpstr>Trends in Technology</vt:lpstr>
      <vt:lpstr>Trends in Performance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Books for Computer Architecture</dc:title>
  <dc:creator>Salva</dc:creator>
  <cp:lastModifiedBy>Salva</cp:lastModifiedBy>
  <cp:revision>102</cp:revision>
  <dcterms:created xsi:type="dcterms:W3CDTF">2017-08-17T05:29:06Z</dcterms:created>
  <dcterms:modified xsi:type="dcterms:W3CDTF">2017-09-18T07:59:04Z</dcterms:modified>
</cp:coreProperties>
</file>