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7" r:id="rId2"/>
    <p:sldId id="258" r:id="rId3"/>
    <p:sldId id="256" r:id="rId4"/>
    <p:sldId id="259" r:id="rId5"/>
    <p:sldId id="266" r:id="rId6"/>
    <p:sldId id="265" r:id="rId7"/>
    <p:sldId id="260" r:id="rId8"/>
    <p:sldId id="261" r:id="rId9"/>
    <p:sldId id="262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019B1-9F4D-4FDE-A66C-96AEA69A0D6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12D67-8264-4BF1-86DF-26170F015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4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12D67-8264-4BF1-86DF-26170F0156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B4B174A-6C00-438E-B101-21D2248E2F7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85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2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135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23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6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312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470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56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02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09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24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48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92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9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64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4B174A-6C00-438E-B101-21D2248E2F7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2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Books for Computer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Computer </a:t>
            </a:r>
            <a:r>
              <a:rPr lang="en-US" b="1" dirty="0" smtClean="0"/>
              <a:t>Architecture </a:t>
            </a:r>
            <a:r>
              <a:rPr lang="en-US" dirty="0" smtClean="0"/>
              <a:t>A </a:t>
            </a:r>
            <a:r>
              <a:rPr lang="en-US" dirty="0"/>
              <a:t>Quantitative </a:t>
            </a:r>
            <a:r>
              <a:rPr lang="en-US" dirty="0" smtClean="0"/>
              <a:t>Approach By  </a:t>
            </a:r>
            <a:r>
              <a:rPr lang="sv-SE" dirty="0" smtClean="0"/>
              <a:t>David </a:t>
            </a:r>
            <a:r>
              <a:rPr lang="sv-SE" dirty="0"/>
              <a:t>A. Patterson &amp; John L. </a:t>
            </a:r>
            <a:r>
              <a:rPr lang="sv-SE" dirty="0" smtClean="0"/>
              <a:t>Hennessy, </a:t>
            </a:r>
            <a:r>
              <a:rPr lang="en-US" dirty="0" smtClean="0"/>
              <a:t>Morgan </a:t>
            </a:r>
            <a:r>
              <a:rPr lang="en-US" dirty="0"/>
              <a:t>&amp; Kauffman </a:t>
            </a:r>
            <a:r>
              <a:rPr lang="en-US" dirty="0" smtClean="0"/>
              <a:t>Publishers, Fourth </a:t>
            </a:r>
            <a:r>
              <a:rPr lang="en-US" dirty="0"/>
              <a:t>Edition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714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Computers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656" t="13702" r="21168" b="59695"/>
          <a:stretch/>
        </p:blipFill>
        <p:spPr>
          <a:xfrm>
            <a:off x="1309049" y="2570580"/>
            <a:ext cx="9601196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35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 smtClean="0"/>
              <a:t>Classes of Computers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340" t="29925" r="7618" b="9869"/>
          <a:stretch/>
        </p:blipFill>
        <p:spPr>
          <a:xfrm>
            <a:off x="641444" y="3411940"/>
            <a:ext cx="5827594" cy="2811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9721" t="35588" r="41574" b="27099"/>
          <a:stretch/>
        </p:blipFill>
        <p:spPr>
          <a:xfrm>
            <a:off x="6469038" y="3425588"/>
            <a:ext cx="5036024" cy="28114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402" y="3056256"/>
            <a:ext cx="297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DESKTOP COMPUTERS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98477" y="3042608"/>
            <a:ext cx="297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SERVERS COMPUTERS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188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752" t="16123" r="4109" b="28238"/>
          <a:stretch/>
        </p:blipFill>
        <p:spPr>
          <a:xfrm>
            <a:off x="1295401" y="3425588"/>
            <a:ext cx="6333698" cy="26413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2" y="3056256"/>
            <a:ext cx="32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EMBEDDED COMPUTERS</a:t>
            </a:r>
            <a:endParaRPr lang="en-US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 smtClean="0"/>
              <a:t>Classes of 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6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Fundamentals </a:t>
            </a:r>
            <a:r>
              <a:rPr lang="en-US" dirty="0"/>
              <a:t>of Computer Design including performance measurements &amp; quantitative principles, </a:t>
            </a:r>
            <a:r>
              <a:rPr lang="en-US" dirty="0" smtClean="0"/>
              <a:t>principles </a:t>
            </a:r>
            <a:r>
              <a:rPr lang="en-US" dirty="0"/>
              <a:t>of Instruction Set Design, Operands, addressing modes and encoding, pipelining of Processors: Issues and Hurdles, exception handling features, Instruction-Level Parallelism and Dynamic handling of Exceptions, Memory Hierarchy Design, Cache Design, Performance Issues and improvements, Main Memory Performance Issues, Storage Systems</a:t>
            </a:r>
            <a:r>
              <a:rPr lang="en-US" i="1" dirty="0"/>
              <a:t>, </a:t>
            </a:r>
            <a:r>
              <a:rPr lang="en-US" dirty="0"/>
              <a:t>Multiprocessors and Thread Level Parallelism. Case Studies.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4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- 1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4000" b="1" dirty="0" smtClean="0"/>
              <a:t>Fundamental of Computer Design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9277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2778" y="2556932"/>
            <a:ext cx="6115325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generation:	1942-1955   Vacuum tubes, Punch cards</a:t>
            </a:r>
          </a:p>
          <a:p>
            <a:pPr marL="0" indent="0">
              <a:buNone/>
            </a:pPr>
            <a:r>
              <a:rPr lang="en-US" sz="2000" dirty="0" smtClean="0"/>
              <a:t>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generation:	1955-1965   Transistors</a:t>
            </a:r>
          </a:p>
          <a:p>
            <a:pPr marL="0" indent="0">
              <a:buNone/>
            </a:pPr>
            <a:r>
              <a:rPr lang="en-US" sz="2000" dirty="0"/>
              <a:t>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</a:t>
            </a:r>
            <a:r>
              <a:rPr lang="en-US" sz="2000" dirty="0"/>
              <a:t>generation:	</a:t>
            </a:r>
            <a:r>
              <a:rPr lang="en-US" sz="2000" dirty="0" smtClean="0"/>
              <a:t>1965-1975</a:t>
            </a:r>
            <a:r>
              <a:rPr lang="en-US" sz="2000" dirty="0"/>
              <a:t> </a:t>
            </a:r>
            <a:r>
              <a:rPr lang="en-US" sz="2000" dirty="0" smtClean="0"/>
              <a:t>  Integrated Circuits</a:t>
            </a:r>
          </a:p>
          <a:p>
            <a:pPr marL="0" indent="0">
              <a:buNone/>
            </a:pPr>
            <a:r>
              <a:rPr lang="en-US" sz="2000" dirty="0" smtClean="0"/>
              <a:t>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generation</a:t>
            </a:r>
            <a:r>
              <a:rPr lang="en-US" sz="2000" dirty="0"/>
              <a:t>:	</a:t>
            </a:r>
            <a:r>
              <a:rPr lang="en-US" sz="2000" dirty="0" smtClean="0"/>
              <a:t>1975-1990</a:t>
            </a:r>
            <a:r>
              <a:rPr lang="en-US" sz="2000" dirty="0"/>
              <a:t> </a:t>
            </a:r>
            <a:r>
              <a:rPr lang="en-US" sz="2000" dirty="0" smtClean="0"/>
              <a:t>  Micro Chip</a:t>
            </a:r>
          </a:p>
          <a:p>
            <a:pPr marL="0" indent="0">
              <a:buNone/>
            </a:pPr>
            <a:r>
              <a:rPr lang="en-US" sz="2000" dirty="0" smtClean="0"/>
              <a:t>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generation</a:t>
            </a:r>
            <a:r>
              <a:rPr lang="en-US" sz="2000" dirty="0"/>
              <a:t>:	</a:t>
            </a:r>
            <a:r>
              <a:rPr lang="en-US" sz="2000" dirty="0" smtClean="0"/>
              <a:t>1990-onwards</a:t>
            </a:r>
            <a:r>
              <a:rPr lang="en-US" sz="2000" dirty="0"/>
              <a:t> </a:t>
            </a:r>
            <a:r>
              <a:rPr lang="en-US" sz="2000" dirty="0" smtClean="0"/>
              <a:t>  Artificial Intelligence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2996" y="2559208"/>
            <a:ext cx="6115325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2000" dirty="0" smtClean="0"/>
              <a:t>Abacus   2000 yrs. ago</a:t>
            </a:r>
            <a:endParaRPr lang="en-US" altLang="en-US" sz="2000" dirty="0"/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2000" dirty="0"/>
              <a:t>Napier’s </a:t>
            </a:r>
            <a:r>
              <a:rPr lang="en-US" altLang="en-US" sz="2000" dirty="0" smtClean="0"/>
              <a:t>Bones   1614</a:t>
            </a:r>
            <a:endParaRPr lang="en-US" altLang="en-US" sz="2000" dirty="0"/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2000" dirty="0"/>
              <a:t>Slide </a:t>
            </a:r>
            <a:r>
              <a:rPr lang="en-US" altLang="en-US" sz="2000" dirty="0" smtClean="0"/>
              <a:t>Rule   1622</a:t>
            </a:r>
            <a:endParaRPr lang="en-US" altLang="en-US" sz="2000" dirty="0"/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2000" dirty="0" err="1"/>
              <a:t>Schickard’s</a:t>
            </a:r>
            <a:r>
              <a:rPr lang="en-US" altLang="en-US" sz="2000" dirty="0"/>
              <a:t> Calculating </a:t>
            </a:r>
            <a:r>
              <a:rPr lang="en-US" altLang="en-US" sz="2000" dirty="0" smtClean="0"/>
              <a:t>Clock   1623</a:t>
            </a:r>
            <a:endParaRPr lang="en-US" altLang="en-US" sz="2000" dirty="0"/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2000" dirty="0" err="1" smtClean="0"/>
              <a:t>Pascaline</a:t>
            </a:r>
            <a:r>
              <a:rPr lang="en-US" altLang="en-US" sz="2000" dirty="0" smtClean="0"/>
              <a:t>   1642</a:t>
            </a:r>
            <a:endParaRPr lang="en-US" altLang="en-US" sz="2000" dirty="0"/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2000" dirty="0"/>
              <a:t>Stepped </a:t>
            </a:r>
            <a:r>
              <a:rPr lang="en-US" altLang="en-US" sz="2000" dirty="0" smtClean="0"/>
              <a:t>Reckoner   1673</a:t>
            </a:r>
            <a:endParaRPr lang="en-US" altLang="en-US" sz="2000" dirty="0"/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2000" dirty="0"/>
              <a:t>Jacquard’s </a:t>
            </a:r>
            <a:r>
              <a:rPr lang="en-US" altLang="en-US" sz="2000" dirty="0" smtClean="0"/>
              <a:t>Loom   1804</a:t>
            </a:r>
            <a:endParaRPr lang="en-US" altLang="en-US" sz="2000" dirty="0"/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2000" dirty="0"/>
              <a:t>Difference </a:t>
            </a:r>
            <a:r>
              <a:rPr lang="en-US" altLang="en-US" sz="2000" dirty="0" smtClean="0"/>
              <a:t>Engine   1822</a:t>
            </a:r>
            <a:endParaRPr lang="en-US" altLang="en-US" sz="2000" dirty="0"/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2000" dirty="0"/>
              <a:t>Analytical </a:t>
            </a:r>
            <a:r>
              <a:rPr lang="en-US" altLang="en-US" sz="2000" dirty="0" smtClean="0"/>
              <a:t>Engine   1832</a:t>
            </a:r>
            <a:endParaRPr lang="en-US" alt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063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Development of RISC (Reduced Instruction Set Computer) in early 1980s.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First</a:t>
            </a:r>
            <a:r>
              <a:rPr lang="en-US" dirty="0" smtClean="0"/>
              <a:t>, the virtual </a:t>
            </a:r>
            <a:r>
              <a:rPr lang="en-US" dirty="0"/>
              <a:t>elimination of assembly language </a:t>
            </a:r>
            <a:r>
              <a:rPr lang="en-US" dirty="0" smtClean="0"/>
              <a:t>programming reduced </a:t>
            </a:r>
            <a:r>
              <a:rPr lang="en-US" dirty="0"/>
              <a:t>the need for object-code compatibility. 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Second</a:t>
            </a:r>
            <a:r>
              <a:rPr lang="en-US" dirty="0"/>
              <a:t>, the creation </a:t>
            </a:r>
            <a:r>
              <a:rPr lang="en-US" dirty="0" smtClean="0"/>
              <a:t>of standardized</a:t>
            </a:r>
            <a:r>
              <a:rPr lang="en-US" dirty="0"/>
              <a:t>, vendor-independent operating systems, such as UNIX and </a:t>
            </a:r>
            <a:r>
              <a:rPr lang="en-US" dirty="0" smtClean="0"/>
              <a:t>its clone</a:t>
            </a:r>
            <a:r>
              <a:rPr lang="en-US" dirty="0"/>
              <a:t>, Linux, lowered the cost and risk of bringing out a new </a:t>
            </a:r>
            <a:r>
              <a:rPr lang="en-US" dirty="0" smtClean="0"/>
              <a:t>architecture.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RISC-based machine focused the attention of designers on </a:t>
            </a:r>
            <a:r>
              <a:rPr lang="en-US" dirty="0"/>
              <a:t>two critical performance </a:t>
            </a:r>
            <a:r>
              <a:rPr lang="en-US" dirty="0" smtClean="0"/>
              <a:t>techniques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dirty="0"/>
              <a:t>exploitation </a:t>
            </a:r>
            <a:r>
              <a:rPr lang="en-US" dirty="0" smtClean="0"/>
              <a:t>of instruction level</a:t>
            </a:r>
            <a:r>
              <a:rPr lang="en-US" dirty="0"/>
              <a:t> </a:t>
            </a:r>
            <a:r>
              <a:rPr lang="en-US" dirty="0" smtClean="0"/>
              <a:t>parallelism</a:t>
            </a:r>
            <a:r>
              <a:rPr lang="en-US" dirty="0"/>
              <a:t> </a:t>
            </a:r>
            <a:r>
              <a:rPr lang="en-US" dirty="0" smtClean="0"/>
              <a:t>(initially through pipelining and later through multiple instruction issue)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use of caches (initially in simple forms and later using more sophisticated organizations and optimizations).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1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071" t="13199" r="5700" b="29368"/>
          <a:stretch/>
        </p:blipFill>
        <p:spPr>
          <a:xfrm>
            <a:off x="3138987" y="2442949"/>
            <a:ext cx="5909480" cy="3398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0070" t="71409" r="26889" b="25606"/>
          <a:stretch/>
        </p:blipFill>
        <p:spPr>
          <a:xfrm>
            <a:off x="3944204" y="5998191"/>
            <a:ext cx="4299045" cy="21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3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750" dirty="0" smtClean="0"/>
              <a:t>Computer Organization &amp; Computer Architecture</a:t>
            </a:r>
            <a:endParaRPr lang="en-US" sz="37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 deals with the working method of computer System But Architecture handles how working is performed by devices.</a:t>
            </a:r>
          </a:p>
          <a:p>
            <a:r>
              <a:rPr lang="en-US" dirty="0"/>
              <a:t>Organization Handles arrangement of Devices But Architecture Handles how devices are arranged (Connected).</a:t>
            </a:r>
          </a:p>
          <a:p>
            <a:r>
              <a:rPr lang="en-US" dirty="0" smtClean="0"/>
              <a:t>Organization </a:t>
            </a:r>
            <a:r>
              <a:rPr lang="en-US" dirty="0"/>
              <a:t>will depend upon technology not devices But Architecture depends upon nature of </a:t>
            </a:r>
            <a:r>
              <a:rPr lang="en-US" dirty="0" smtClean="0"/>
              <a:t>component, so </a:t>
            </a:r>
            <a:r>
              <a:rPr lang="en-US" dirty="0"/>
              <a:t>different components can be in same technology.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6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750" dirty="0" smtClean="0"/>
              <a:t>Computer Organization &amp; Computer Architecture</a:t>
            </a:r>
            <a:endParaRPr lang="en-US" sz="37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Organization user only knows where to give input and from where to take output But Architecture deals with actual manipulation of inputs or outputs of data from devices.</a:t>
            </a:r>
          </a:p>
          <a:p>
            <a:r>
              <a:rPr lang="en-US" dirty="0"/>
              <a:t>Organization is a software model But Architecture is the hardware implementation of this software model.</a:t>
            </a:r>
          </a:p>
          <a:p>
            <a:r>
              <a:rPr lang="en-US" dirty="0" smtClean="0"/>
              <a:t>Organization includes physical components (Circuit design, Address, Signals, Peripherals)</a:t>
            </a:r>
            <a:r>
              <a:rPr lang="en-US" dirty="0"/>
              <a:t> </a:t>
            </a:r>
            <a:r>
              <a:rPr lang="en-US" dirty="0" smtClean="0"/>
              <a:t>but Architecture includes Logic (Instruction set, Addressing modes, Data types, Cache optimization)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8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750" dirty="0" smtClean="0"/>
              <a:t>Computer Organization &amp; Computer Architecture</a:t>
            </a:r>
            <a:endParaRPr lang="en-US" sz="37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knowing organization users can only use the system ,like in languages But Architecture is used to design Systems.</a:t>
            </a:r>
          </a:p>
          <a:p>
            <a:r>
              <a:rPr lang="en-US" dirty="0"/>
              <a:t>Organization is how features are implemented "Control signals</a:t>
            </a:r>
            <a:r>
              <a:rPr lang="en-US" dirty="0" smtClean="0"/>
              <a:t>, interfaces, memory </a:t>
            </a:r>
            <a:r>
              <a:rPr lang="en-US" dirty="0"/>
              <a:t>technology" But Architecture is those attributes visible to the programmer "Instruction </a:t>
            </a:r>
            <a:r>
              <a:rPr lang="en-US" dirty="0" smtClean="0"/>
              <a:t>set, no </a:t>
            </a:r>
            <a:r>
              <a:rPr lang="en-US" dirty="0"/>
              <a:t>of bits used for data </a:t>
            </a:r>
            <a:r>
              <a:rPr lang="en-US" dirty="0" smtClean="0"/>
              <a:t>representation, I/O mechanisms, addressing </a:t>
            </a:r>
            <a:r>
              <a:rPr lang="en-US" dirty="0"/>
              <a:t>techniques”.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80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1902</TotalTime>
  <Words>482</Words>
  <Application>Microsoft Office PowerPoint</Application>
  <PresentationFormat>Widescreen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Organic</vt:lpstr>
      <vt:lpstr>Books for Computer Architecture</vt:lpstr>
      <vt:lpstr>Course Outline</vt:lpstr>
      <vt:lpstr>CHAPTER - 1</vt:lpstr>
      <vt:lpstr>Historical Perspective</vt:lpstr>
      <vt:lpstr>Introduction</vt:lpstr>
      <vt:lpstr>Introduction</vt:lpstr>
      <vt:lpstr>Computer Organization &amp; Computer Architecture</vt:lpstr>
      <vt:lpstr>Computer Organization &amp; Computer Architecture</vt:lpstr>
      <vt:lpstr>Computer Organization &amp; Computer Architecture</vt:lpstr>
      <vt:lpstr>Classes of Computers</vt:lpstr>
      <vt:lpstr>Classes of Computers</vt:lpstr>
      <vt:lpstr>Classes of Computers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 for Computer Architecture</dc:title>
  <dc:creator>Salva</dc:creator>
  <cp:lastModifiedBy>Salva</cp:lastModifiedBy>
  <cp:revision>34</cp:revision>
  <dcterms:created xsi:type="dcterms:W3CDTF">2017-08-17T05:29:06Z</dcterms:created>
  <dcterms:modified xsi:type="dcterms:W3CDTF">2017-08-22T03:25:08Z</dcterms:modified>
</cp:coreProperties>
</file>