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7" r:id="rId40"/>
    <p:sldId id="294" r:id="rId41"/>
    <p:sldId id="296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08" r:id="rId54"/>
    <p:sldId id="307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246" y="-84"/>
      </p:cViewPr>
      <p:guideLst/>
    </p:cSldViewPr>
  </p:slideViewPr>
  <p:outlineViewPr>
    <p:cViewPr>
      <p:scale>
        <a:sx n="33" d="100"/>
        <a:sy n="33" d="100"/>
      </p:scale>
      <p:origin x="0" y="-45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477B-0769-45C8-816A-BB9F857132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8B9E-1C2C-4E4C-A14A-3848880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7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565" y="1558977"/>
            <a:ext cx="7794884" cy="1827687"/>
          </a:xfrm>
        </p:spPr>
        <p:txBody>
          <a:bodyPr/>
          <a:lstStyle/>
          <a:p>
            <a:r>
              <a:rPr lang="en-US" sz="4500" dirty="0" smtClean="0"/>
              <a:t>Assembly Language Programming in 8086 Microprocessor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the code section of a program containing executable instructions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Assembler will place the instructions in the code segment in the memory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Main </a:t>
            </a:r>
            <a:r>
              <a:rPr lang="en-US" i="1" dirty="0" smtClean="0"/>
              <a:t>procedure-name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Collection of instructions to which we can direct the flow of our program.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the flow of the program has been transferred and the procedure is done, One can return to the next 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osseg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 is a DOS segment which manage all the arrangement of segments in a program, if in case we have forgot to write in programs in a sequence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9360"/>
            <a:ext cx="9601196" cy="37185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.model small					;Model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.stack 100h						;Stack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.data							;Data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.code							;Code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proc						;Procedure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endp						;Procedure 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End Main						;Program 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Space after Opcode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operand must be 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Operands must be of same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Comma between operands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‘B’, ‘A’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2, 3	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AX				 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‘A’				      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dx, AX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dh, al	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Mov dh, 3				    </a:t>
            </a:r>
            <a:r>
              <a:rPr lang="en-US" dirty="0" smtClean="0"/>
              <a:t>	      </a:t>
            </a:r>
            <a:r>
              <a:rPr lang="en-US" sz="23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3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38466"/>
            <a:ext cx="9601196" cy="40488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.</a:t>
            </a:r>
            <a:r>
              <a:rPr lang="en-US" sz="2600" dirty="0"/>
              <a:t>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</a:t>
            </a:r>
            <a:r>
              <a:rPr lang="en-US" sz="2600" dirty="0" smtClean="0"/>
              <a:t>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dl, ‘A’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ah, 2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Int 21h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End Main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53456"/>
            <a:ext cx="9601196" cy="4048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/>
              <a:t>Mov ah, </a:t>
            </a:r>
            <a:r>
              <a:rPr lang="en-US" sz="2600" dirty="0" smtClean="0"/>
              <a:t>1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Int </a:t>
            </a:r>
            <a:r>
              <a:rPr lang="en-US" sz="26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dl, 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</a:t>
            </a:r>
            <a:r>
              <a:rPr lang="en-US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Main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msg db ‘Hello World$’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</a:t>
            </a:r>
            <a:r>
              <a:rPr lang="en-US" sz="1450" dirty="0"/>
              <a:t>Mov </a:t>
            </a:r>
            <a:r>
              <a:rPr lang="en-US" sz="145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LEA dx, msg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500" dirty="0" smtClean="0"/>
              <a:t>			</a:t>
            </a:r>
            <a:r>
              <a:rPr lang="en-US" sz="1450" dirty="0" smtClean="0"/>
              <a:t>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End Main</a:t>
            </a:r>
            <a:endParaRPr lang="en-US" sz="145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53183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collection of characters on screen?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your name with character on screen?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dl, ‘S</a:t>
            </a:r>
            <a:r>
              <a:rPr lang="en-US" sz="1600" dirty="0" smtClean="0"/>
              <a:t>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dl, ‘L’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‘W’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</a:t>
            </a:r>
            <a:r>
              <a:rPr lang="en-US" sz="1600" dirty="0"/>
              <a:t>Mov 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add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2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Add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2306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subtract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3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Sub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7307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4012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take input of two numbers and add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Conversion in CPU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88125" y="2457448"/>
            <a:ext cx="4185755" cy="759582"/>
            <a:chOff x="1440178" y="2322512"/>
            <a:chExt cx="8161019" cy="995362"/>
          </a:xfrm>
        </p:grpSpPr>
        <p:sp>
          <p:nvSpPr>
            <p:cNvPr id="9" name="Rounded Rectangle 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High Level Language</a:t>
              </a:r>
              <a:endParaRPr lang="en-US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88125" y="3244548"/>
            <a:ext cx="4185755" cy="759582"/>
            <a:chOff x="1440178" y="2322512"/>
            <a:chExt cx="8161019" cy="995362"/>
          </a:xfrm>
        </p:grpSpPr>
        <p:sp>
          <p:nvSpPr>
            <p:cNvPr id="13" name="Rounded Rectangle 12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Assembly Code</a:t>
              </a:r>
              <a:endParaRPr lang="en-US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88125" y="4026377"/>
            <a:ext cx="4185755" cy="759582"/>
            <a:chOff x="1440178" y="2322512"/>
            <a:chExt cx="8161019" cy="995362"/>
          </a:xfrm>
        </p:grpSpPr>
        <p:sp>
          <p:nvSpPr>
            <p:cNvPr id="16" name="Rounded Rectangle 15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469332" y="2351665"/>
              <a:ext cx="8131865" cy="937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Object File </a:t>
              </a:r>
              <a:r>
                <a:rPr lang="en-US" sz="1950" kern="1200" dirty="0" smtClean="0"/>
                <a:t>(Contains </a:t>
              </a:r>
              <a:r>
                <a:rPr lang="en-US" sz="1950" dirty="0" smtClean="0"/>
                <a:t>So</a:t>
              </a:r>
              <a:r>
                <a:rPr lang="en-US" sz="1950" kern="1200" dirty="0" smtClean="0"/>
                <a:t>urce Code )</a:t>
              </a:r>
              <a:endParaRPr lang="en-US" sz="195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88125" y="4813477"/>
            <a:ext cx="4185755" cy="759582"/>
            <a:chOff x="1440178" y="2322512"/>
            <a:chExt cx="8161019" cy="995362"/>
          </a:xfrm>
        </p:grpSpPr>
        <p:sp>
          <p:nvSpPr>
            <p:cNvPr id="19" name="Rounded Rectangle 1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Machine Code</a:t>
              </a:r>
              <a:endParaRPr lang="en-US" sz="2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7650" y="5594527"/>
            <a:ext cx="4185755" cy="759582"/>
            <a:chOff x="1440178" y="2322512"/>
            <a:chExt cx="8161019" cy="995362"/>
          </a:xfrm>
        </p:grpSpPr>
        <p:sp>
          <p:nvSpPr>
            <p:cNvPr id="22" name="Rounded Rectangle 21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Hardware</a:t>
              </a:r>
              <a:endParaRPr lang="en-US" sz="2600" kern="1200" dirty="0"/>
            </a:p>
          </p:txBody>
        </p:sp>
      </p:grpSp>
      <p:sp>
        <p:nvSpPr>
          <p:cNvPr id="24" name="Flowchart: Preparation 23"/>
          <p:cNvSpPr/>
          <p:nvPr/>
        </p:nvSpPr>
        <p:spPr>
          <a:xfrm>
            <a:off x="8686800" y="359131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Assembler</a:t>
            </a:r>
            <a:endParaRPr lang="en-US" sz="2450" dirty="0"/>
          </a:p>
        </p:txBody>
      </p:sp>
      <p:sp>
        <p:nvSpPr>
          <p:cNvPr id="25" name="Flowchart: Preparation 24"/>
          <p:cNvSpPr/>
          <p:nvPr/>
        </p:nvSpPr>
        <p:spPr>
          <a:xfrm>
            <a:off x="8686800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Library File</a:t>
            </a:r>
            <a:endParaRPr lang="en-US" sz="2450" dirty="0"/>
          </a:p>
        </p:txBody>
      </p:sp>
      <p:sp>
        <p:nvSpPr>
          <p:cNvPr id="26" name="Flowchart: Preparation 25"/>
          <p:cNvSpPr/>
          <p:nvPr/>
        </p:nvSpPr>
        <p:spPr>
          <a:xfrm>
            <a:off x="1295402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Linker</a:t>
            </a:r>
            <a:endParaRPr lang="en-US" sz="245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1258316" y="2812404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Compiler</a:t>
            </a:r>
            <a:endParaRPr lang="en-US" sz="2450" dirty="0"/>
          </a:p>
        </p:txBody>
      </p:sp>
    </p:spTree>
    <p:extLst>
      <p:ext uri="{BB962C8B-B14F-4D97-AF65-F5344CB8AC3E}">
        <p14:creationId xmlns:p14="http://schemas.microsoft.com/office/powerpoint/2010/main" val="3455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42034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take input of two numbers and subtract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convert capital letter into small letter?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</a:t>
            </a:r>
            <a:r>
              <a:rPr lang="en-US" sz="1600" dirty="0" smtClean="0"/>
              <a:t>ah, 1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  <a:r>
              <a:rPr lang="en-US" sz="160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Add dl, 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7391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Variables are defined in .data directive in Assembly language of program structure.</a:t>
            </a:r>
          </a:p>
          <a:p>
            <a:r>
              <a:rPr lang="en-US" sz="2000" dirty="0" smtClean="0"/>
              <a:t>The method to initialized variable in program would be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Write </a:t>
            </a:r>
            <a:r>
              <a:rPr lang="en-US" sz="1800" b="1" i="1" dirty="0" smtClean="0"/>
              <a:t>Variable-Name</a:t>
            </a:r>
            <a:r>
              <a:rPr lang="en-US" sz="1800" dirty="0" smtClean="0"/>
              <a:t> first.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Data-Size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Value</a:t>
            </a:r>
            <a:r>
              <a:rPr lang="en-US" sz="1800" dirty="0" smtClean="0"/>
              <a:t> in single quotation</a:t>
            </a:r>
            <a:r>
              <a:rPr lang="en-US" sz="1800" b="1" i="1" dirty="0" smtClean="0"/>
              <a:t>‘ ’.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/>
              <a:t>	</a:t>
            </a:r>
            <a:r>
              <a:rPr lang="en-US" sz="2200" b="1" i="1" u="sng" dirty="0" smtClean="0"/>
              <a:t>Syntax: </a:t>
            </a:r>
            <a:r>
              <a:rPr lang="en-US" sz="2200" b="1" i="1" dirty="0" smtClean="0"/>
              <a:t>	</a:t>
            </a:r>
            <a:r>
              <a:rPr lang="en-US" sz="2200" dirty="0" smtClean="0"/>
              <a:t>Variable-Name   Data-Size   ‘Value’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529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Variable-Name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Variable-Name</a:t>
            </a:r>
            <a:r>
              <a:rPr lang="en-US" dirty="0"/>
              <a:t> is the identifier for each storage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Don’t use reserved keyword as Variable-Name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AL, BL, CL, DL, ….	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pPr marL="457200" lvl="1" indent="0">
              <a:buNone/>
            </a:pPr>
            <a:r>
              <a:rPr lang="en-US" dirty="0" smtClean="0"/>
              <a:t>SUB, ADD, MUL, DIV, ….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MOV, LEA, PUSH, POP, ….		</a:t>
            </a:r>
            <a:r>
              <a:rPr lang="en-US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r>
              <a:rPr lang="en-US" dirty="0" smtClean="0"/>
              <a:t>Always use keyword like Var1, Var2, …. msg1, msg2,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Data-Size, </a:t>
            </a:r>
            <a:r>
              <a:rPr lang="en-US" dirty="0" smtClean="0"/>
              <a:t>also called Initialize directive which is used </a:t>
            </a:r>
            <a:r>
              <a:rPr lang="en-US" dirty="0"/>
              <a:t>for reserving storage space for variables</a:t>
            </a:r>
            <a:r>
              <a:rPr lang="en-US" dirty="0" smtClean="0"/>
              <a:t>.</a:t>
            </a:r>
          </a:p>
          <a:p>
            <a:r>
              <a:rPr lang="en-US" dirty="0"/>
              <a:t>It can be used to reserve as well as initialize one or more bytes.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3105"/>
              </p:ext>
            </p:extLst>
          </p:nvPr>
        </p:nvGraphicFramePr>
        <p:xfrm>
          <a:off x="3265485" y="3879850"/>
          <a:ext cx="5661027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5551"/>
                <a:gridCol w="2568576"/>
                <a:gridCol w="186690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Directive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Storage Space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or 8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16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Double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32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Quad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64 bits 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Ten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80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0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34599" cy="40724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Each </a:t>
            </a:r>
            <a:r>
              <a:rPr lang="en-US" dirty="0"/>
              <a:t>byte of character is stored as its ASCII value in </a:t>
            </a:r>
            <a:r>
              <a:rPr lang="en-US" dirty="0" smtClean="0"/>
              <a:t>hexadecimal.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? sign shows that there is nothing assigned in .data directive and you have to initialized in .code directive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$ sign, also called terminator must be used in end of the </a:t>
            </a:r>
            <a:r>
              <a:rPr lang="en-US" dirty="0" smtClean="0"/>
              <a:t>string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7098"/>
              </p:ext>
            </p:extLst>
          </p:nvPr>
        </p:nvGraphicFramePr>
        <p:xfrm>
          <a:off x="3299616" y="2556932"/>
          <a:ext cx="5592765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7565"/>
                <a:gridCol w="1657350"/>
                <a:gridCol w="184785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Variable-Name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Data-Size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‘1234$’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Var1 db ‘1’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Var2 db 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Var3 db ‘1234$’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</a:t>
            </a:r>
            <a:r>
              <a:rPr lang="en-US" sz="16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dl, Var1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69" y="2473378"/>
            <a:ext cx="5227559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</a:t>
            </a:r>
            <a:r>
              <a:rPr lang="en-US" sz="1600" dirty="0"/>
              <a:t>	</a:t>
            </a:r>
            <a:r>
              <a:rPr lang="en-US" sz="1600" dirty="0" smtClean="0"/>
              <a:t>Mov </a:t>
            </a:r>
            <a:r>
              <a:rPr lang="en-US" sz="1600" dirty="0"/>
              <a:t>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Var2, bl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LEA </a:t>
            </a:r>
            <a:r>
              <a:rPr lang="en-US" sz="1600" dirty="0"/>
              <a:t>dx, </a:t>
            </a:r>
            <a:r>
              <a:rPr lang="en-US" sz="1600" dirty="0" smtClean="0"/>
              <a:t>Var3	OR	    Mov dx, Offset Var3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062989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multiple variables on screen?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46049" y="3652793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8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two different strings on two different lines 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2304020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msg1 db ‘HELLO$’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smtClean="0"/>
              <a:t>msg2 db ‘WORLD$’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Mov </a:t>
            </a:r>
            <a:r>
              <a:rPr lang="en-US" sz="14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LEA dx, </a:t>
            </a:r>
            <a:r>
              <a:rPr lang="en-US" sz="1400" dirty="0" smtClean="0"/>
              <a:t>msg1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</a:t>
            </a:r>
            <a:r>
              <a:rPr lang="en-US" sz="1400" dirty="0" smtClean="0"/>
              <a:t>10	</a:t>
            </a:r>
            <a:r>
              <a:rPr lang="en-US" sz="1400" b="1" i="1" dirty="0" smtClean="0"/>
              <a:t>;NEW LINE FEED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337193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</a:t>
            </a:r>
            <a:r>
              <a:rPr lang="en-US" sz="1400" dirty="0"/>
              <a:t>	</a:t>
            </a:r>
            <a:r>
              <a:rPr lang="en-US" sz="1400" dirty="0" smtClean="0"/>
              <a:t>Mov </a:t>
            </a:r>
            <a:r>
              <a:rPr lang="en-US" sz="1400" dirty="0"/>
              <a:t>dx, </a:t>
            </a:r>
            <a:r>
              <a:rPr lang="en-US" sz="1400" dirty="0" smtClean="0"/>
              <a:t>13	</a:t>
            </a:r>
            <a:r>
              <a:rPr lang="en-US" sz="1400" b="1" i="1" dirty="0" smtClean="0"/>
              <a:t>;CARRIAGE RETURN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LEA </a:t>
            </a:r>
            <a:r>
              <a:rPr lang="en-US" sz="1400" dirty="0"/>
              <a:t>dx, </a:t>
            </a:r>
            <a:r>
              <a:rPr lang="en-US" sz="1400" dirty="0" smtClean="0"/>
              <a:t>msg2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dx,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End Main	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59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Series of instructions that is repeated until a terminating condition is reached is called Loop.</a:t>
            </a:r>
          </a:p>
          <a:p>
            <a:r>
              <a:rPr lang="en-US" dirty="0" smtClean="0"/>
              <a:t>Counter Register CX is used as a loop counter.</a:t>
            </a:r>
          </a:p>
          <a:p>
            <a:r>
              <a:rPr lang="en-US" dirty="0" smtClean="0"/>
              <a:t>Before the series of instruction, give the name at the beginning which is called Label.</a:t>
            </a:r>
          </a:p>
          <a:p>
            <a:r>
              <a:rPr lang="en-US" dirty="0" smtClean="0"/>
              <a:t>Example:	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LabelName:			  </a:t>
            </a:r>
            <a:r>
              <a:rPr lang="en-US" sz="1700" b="1" dirty="0" smtClean="0"/>
              <a:t>Identification of the below series of instructions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dx, ‘a’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ah, 2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 21h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</a:t>
            </a:r>
            <a:r>
              <a:rPr lang="en-US" b="1" dirty="0" smtClean="0"/>
              <a:t>LabelName		  Loop is calling the series of instruction here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Loops in programs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9420" y="5009881"/>
            <a:ext cx="113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03077" y="5844450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Label can be placed at the beginning of a statement, because the label is assigned the current value of line.</a:t>
            </a:r>
          </a:p>
          <a:p>
            <a:r>
              <a:rPr lang="en-US" sz="2200" dirty="0" smtClean="0"/>
              <a:t>Label name must not be a reserved keyword. E.g. Mov, Add, DB, DW etc.</a:t>
            </a:r>
          </a:p>
          <a:p>
            <a:r>
              <a:rPr lang="en-US" sz="2200" dirty="0" smtClean="0"/>
              <a:t>Colon </a:t>
            </a:r>
            <a:r>
              <a:rPr lang="en-US" sz="2200" b="1" dirty="0" smtClean="0"/>
              <a:t>:</a:t>
            </a:r>
            <a:r>
              <a:rPr lang="en-US" sz="2200" dirty="0" smtClean="0"/>
              <a:t> must be used with Label while initializing, but not while calling.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Label rules in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2 + 2</a:t>
            </a:r>
          </a:p>
          <a:p>
            <a:r>
              <a:rPr lang="en-US" dirty="0" smtClean="0"/>
              <a:t>2 and 2 are operands </a:t>
            </a:r>
          </a:p>
          <a:p>
            <a:r>
              <a:rPr lang="en-US" dirty="0" smtClean="0"/>
              <a:t>+ is an opcode (operational code).</a:t>
            </a:r>
          </a:p>
          <a:p>
            <a:r>
              <a:rPr lang="en-US" dirty="0" smtClean="0"/>
              <a:t>In Assembly Language, Opcode would be come before registers</a:t>
            </a:r>
          </a:p>
          <a:p>
            <a:r>
              <a:rPr lang="en-US" dirty="0" smtClean="0"/>
              <a:t>Registers Addressing – Both operands are registers</a:t>
            </a:r>
          </a:p>
          <a:p>
            <a:r>
              <a:rPr lang="en-US" dirty="0" smtClean="0"/>
              <a:t>Immediate Addressing – One operand is constant term</a:t>
            </a:r>
          </a:p>
          <a:p>
            <a:r>
              <a:rPr lang="en-US" dirty="0" smtClean="0"/>
              <a:t>Memory Addressing – Access static data directly </a:t>
            </a:r>
          </a:p>
        </p:txBody>
      </p:sp>
    </p:spTree>
    <p:extLst>
      <p:ext uri="{BB962C8B-B14F-4D97-AF65-F5344CB8AC3E}">
        <p14:creationId xmlns:p14="http://schemas.microsoft.com/office/powerpoint/2010/main" val="805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0 to 9 numbers</a:t>
            </a:r>
            <a:endParaRPr lang="en-US" sz="40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342752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cx, 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</a:t>
            </a:r>
            <a:r>
              <a:rPr lang="en-US" sz="1550" dirty="0"/>
              <a:t>Mov dx, </a:t>
            </a:r>
            <a:r>
              <a:rPr lang="en-US" sz="1550" dirty="0" smtClean="0"/>
              <a:t>48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Label1: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Inc dx	OR	  Add dx,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Loop Label1</a:t>
            </a:r>
            <a:r>
              <a:rPr lang="en-US" sz="1550" dirty="0"/>
              <a:t>			</a:t>
            </a:r>
            <a:endParaRPr lang="en-US" sz="155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</a:t>
            </a:r>
            <a:r>
              <a:rPr lang="en-US" sz="155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32219" y="5104222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7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Flag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Holds the current status of the </a:t>
            </a:r>
            <a:r>
              <a:rPr lang="en-US" dirty="0" smtClean="0"/>
              <a:t>processor.</a:t>
            </a:r>
            <a:endParaRPr lang="en-US" dirty="0"/>
          </a:p>
          <a:p>
            <a:r>
              <a:rPr lang="en-US" dirty="0" smtClean="0"/>
              <a:t>Controls the operations of CPU. </a:t>
            </a:r>
          </a:p>
          <a:p>
            <a:r>
              <a:rPr lang="en-US" dirty="0"/>
              <a:t>It consists of 9 </a:t>
            </a:r>
            <a:r>
              <a:rPr lang="en-US" dirty="0" smtClean="0"/>
              <a:t>bit active </a:t>
            </a:r>
            <a:r>
              <a:rPr lang="en-US" dirty="0"/>
              <a:t>flags out of </a:t>
            </a:r>
            <a:r>
              <a:rPr lang="en-US" dirty="0" smtClean="0"/>
              <a:t>16 bit. </a:t>
            </a:r>
            <a:r>
              <a:rPr lang="en-US" dirty="0"/>
              <a:t>The remaining </a:t>
            </a:r>
            <a:r>
              <a:rPr lang="en-US" dirty="0" smtClean="0"/>
              <a:t>7 bit </a:t>
            </a:r>
            <a:r>
              <a:rPr lang="en-US" dirty="0"/>
              <a:t>flags marked </a:t>
            </a:r>
            <a:r>
              <a:rPr lang="en-US" dirty="0" smtClean="0"/>
              <a:t>‘X’ </a:t>
            </a:r>
            <a:r>
              <a:rPr lang="en-US" dirty="0"/>
              <a:t>are undefined </a:t>
            </a:r>
            <a:r>
              <a:rPr lang="en-US" dirty="0" smtClean="0"/>
              <a:t>flags. These </a:t>
            </a:r>
            <a:r>
              <a:rPr lang="en-US" dirty="0"/>
              <a:t>9 flags are of two </a:t>
            </a:r>
            <a:r>
              <a:rPr lang="en-US" dirty="0" smtClean="0"/>
              <a:t>types: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6 </a:t>
            </a:r>
            <a:r>
              <a:rPr lang="en-US" dirty="0"/>
              <a:t>Status flags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 Control flags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4" y="4671303"/>
            <a:ext cx="6492803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0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Status Flag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438400"/>
            <a:ext cx="11049000" cy="3886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Flag: </a:t>
            </a:r>
            <a:r>
              <a:rPr lang="en-US" sz="2050" dirty="0" smtClean="0"/>
              <a:t>This flag holds the carry after addition and holds the borrow after subtraction. This flag is set to 1 when there is an unsigned overflow and 0 when there is no overflow.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Parity Flag: </a:t>
            </a:r>
            <a:r>
              <a:rPr lang="en-US" sz="2050" dirty="0" smtClean="0"/>
              <a:t>This flag is normally used to verify the validity of transferred data. This flag is set to 1 when there is even number of 1 bits in result and 0 when there is odd number of 1 bits in result.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Auxiliary Flag: </a:t>
            </a:r>
            <a:r>
              <a:rPr lang="en-US" sz="2050" dirty="0" smtClean="0"/>
              <a:t>This flag is set to 1 when there is a carry from lower nibble to high nibble (3 bits) exist and 0 when there is a borrow from a high nibble to low nibble (3 bits) doesn’t exist.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Flag: </a:t>
            </a:r>
            <a:r>
              <a:rPr lang="en-US" sz="2050" dirty="0" smtClean="0"/>
              <a:t>This flag is set to 1 when result is zero and 0 when result is non-zero.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Flag: </a:t>
            </a:r>
            <a:r>
              <a:rPr lang="en-US" sz="2050" dirty="0" smtClean="0"/>
              <a:t>This flag is used when signed of two operands is changed in result. This flag is set to 1 if result is negative (signed interpretation) and 0 if result is positive.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Flag: </a:t>
            </a:r>
            <a:r>
              <a:rPr lang="en-US" sz="2050" dirty="0" smtClean="0"/>
              <a:t>This flag is set when result of signed operation overflows or underflows the destination operand. This flag is set to 1 when there is a signed overflow </a:t>
            </a:r>
            <a:r>
              <a:rPr lang="en-US" sz="2050" dirty="0"/>
              <a:t>and 0 when there is no overflow</a:t>
            </a:r>
            <a:r>
              <a:rPr lang="en-US" sz="2050" dirty="0" smtClean="0"/>
              <a:t>.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234502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Control Flag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286999" cy="36914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 Flag: </a:t>
            </a:r>
            <a:r>
              <a:rPr lang="en-US" sz="2000" dirty="0" smtClean="0"/>
              <a:t>This flag is used to find the errors and bugs in system. This flag is set to 1 when single step mode (debugging) is needed and 0 when single step mode (debugging) is not needed.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Flag: </a:t>
            </a:r>
            <a:r>
              <a:rPr lang="en-US" sz="2000" dirty="0" smtClean="0"/>
              <a:t>This flag is used to disable or enable the interrupts (INT). This flag is set to 1 when </a:t>
            </a:r>
            <a:r>
              <a:rPr lang="en-US" sz="2000" dirty="0"/>
              <a:t>interrupt is called and 0 when interrupt is not called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Flag: </a:t>
            </a:r>
            <a:r>
              <a:rPr lang="en-US" sz="2000" dirty="0" smtClean="0"/>
              <a:t>This flag is used by some instructions to process data chains. This flag is set to 1 when the processing is done backward and 0 when the processing is done forward.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4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Codes for Flag Register</a:t>
            </a:r>
            <a:endParaRPr lang="en-US" dirty="0"/>
          </a:p>
        </p:txBody>
      </p:sp>
      <p:pic>
        <p:nvPicPr>
          <p:cNvPr id="1026" name="Picture 2" descr="Image result for flag register of 80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8113" r="845" b="3030"/>
          <a:stretch/>
        </p:blipFill>
        <p:spPr bwMode="auto">
          <a:xfrm>
            <a:off x="1295401" y="2628900"/>
            <a:ext cx="9601196" cy="337882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Flag Register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1" y="2461682"/>
            <a:ext cx="4876799" cy="378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 smtClean="0"/>
              <a:t>11010  1111   1111  0000</a:t>
            </a:r>
          </a:p>
          <a:p>
            <a:pPr marL="45720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 smtClean="0"/>
              <a:t>1101 0111 1011 1001</a:t>
            </a:r>
          </a:p>
          <a:p>
            <a:pPr marL="45720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 smtClean="0"/>
              <a:t>1101 0111 0111 1010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/>
              <a:t>1010 1111 0011 0011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14500" y="3924300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19850" y="2461682"/>
            <a:ext cx="4476748" cy="3786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CF = 1</a:t>
            </a:r>
          </a:p>
          <a:p>
            <a:r>
              <a:rPr lang="en-US" dirty="0" smtClean="0"/>
              <a:t>PF = 1</a:t>
            </a:r>
          </a:p>
          <a:p>
            <a:r>
              <a:rPr lang="en-US" dirty="0" smtClean="0"/>
              <a:t>AF = 1</a:t>
            </a:r>
          </a:p>
          <a:p>
            <a:r>
              <a:rPr lang="en-US" dirty="0" smtClean="0"/>
              <a:t>ZF = 0</a:t>
            </a:r>
          </a:p>
          <a:p>
            <a:r>
              <a:rPr lang="en-US" dirty="0" smtClean="0"/>
              <a:t>SF = 1 </a:t>
            </a:r>
          </a:p>
          <a:p>
            <a:r>
              <a:rPr lang="en-US" dirty="0" smtClean="0"/>
              <a:t>OF = 1</a:t>
            </a:r>
          </a:p>
        </p:txBody>
      </p:sp>
    </p:spTree>
    <p:extLst>
      <p:ext uri="{BB962C8B-B14F-4D97-AF65-F5344CB8AC3E}">
        <p14:creationId xmlns:p14="http://schemas.microsoft.com/office/powerpoint/2010/main" val="453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SF,ZF,PF,CF,AF,OF of the following instructions:</a:t>
            </a:r>
          </a:p>
          <a:p>
            <a:r>
              <a:rPr lang="en-US" dirty="0" smtClean="0"/>
              <a:t>0010001101000101+0011001000011001=</a:t>
            </a:r>
          </a:p>
          <a:p>
            <a:r>
              <a:rPr lang="en-US" dirty="0" smtClean="0"/>
              <a:t>0101010000111001+0100010101101010=</a:t>
            </a:r>
          </a:p>
          <a:p>
            <a:r>
              <a:rPr lang="en-US" dirty="0" smtClean="0"/>
              <a:t>11110101+00001011=</a:t>
            </a:r>
          </a:p>
          <a:p>
            <a:r>
              <a:rPr lang="en-US" dirty="0" smtClean="0"/>
              <a:t>92+197=</a:t>
            </a:r>
          </a:p>
          <a:p>
            <a:r>
              <a:rPr lang="en-US" dirty="0" smtClean="0"/>
              <a:t>-10100100-10111011=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3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156370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Write a program to print lower case letter to upper case letter?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5006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Jumps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instruction allow the CPU to take decision according to information provided by the flag register. </a:t>
            </a: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It is also to be said as an instruction to control the program flow.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There are two types of jumps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i="1" dirty="0" smtClean="0"/>
              <a:t>Unconditional Jump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i="1" dirty="0" smtClean="0"/>
              <a:t>Conditional Jump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Example;		Label1:INC ax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…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… do processing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Jmp Label1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This is an infinite loop without some way to exit out in the “do processing” code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38960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Compare instruction subtracts operand one from operand two, but does not store the result, only changes the flag.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Cmp reg1, reg2				Cmp dl, al</a:t>
            </a:r>
            <a:endParaRPr lang="en-US" sz="11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Cmp </a:t>
            </a:r>
            <a:r>
              <a:rPr lang="en-US" sz="1700" dirty="0" err="1" smtClean="0"/>
              <a:t>reg</a:t>
            </a:r>
            <a:r>
              <a:rPr lang="en-US" sz="1700" dirty="0" smtClean="0"/>
              <a:t>, constant			Cmp dl, ‘3’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Cmp </a:t>
            </a:r>
            <a:r>
              <a:rPr lang="en-US" sz="1700" dirty="0" err="1" smtClean="0"/>
              <a:t>reg</a:t>
            </a:r>
            <a:r>
              <a:rPr lang="en-US" sz="1700" dirty="0" smtClean="0"/>
              <a:t>, [memory address]	Cmp dl, [si]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Compare does not change the destination register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Compare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Transfer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MOV Instruction</a:t>
            </a:r>
          </a:p>
          <a:p>
            <a:pPr lvl="1"/>
            <a:r>
              <a:rPr lang="en-US" dirty="0"/>
              <a:t>The MOV instruction is the most important command in the 8086 because it moves data from one location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It also has the widest variety of parameters; so </a:t>
            </a:r>
            <a:r>
              <a:rPr lang="en-US" dirty="0" smtClean="0"/>
              <a:t>if </a:t>
            </a:r>
            <a:r>
              <a:rPr lang="en-US" dirty="0"/>
              <a:t>the assembler programmer can use MOV </a:t>
            </a:r>
            <a:r>
              <a:rPr lang="en-US" dirty="0" smtClean="0"/>
              <a:t>effectively</a:t>
            </a:r>
            <a:r>
              <a:rPr lang="en-US" dirty="0"/>
              <a:t>, the rest of the commands are easier to understand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		</a:t>
            </a:r>
            <a:r>
              <a:rPr lang="en-US" sz="1600" dirty="0" smtClean="0"/>
              <a:t>MOV DL , 2</a:t>
            </a:r>
          </a:p>
          <a:p>
            <a:pPr marL="2286000" lvl="5" indent="0">
              <a:buNone/>
            </a:pPr>
            <a:r>
              <a:rPr lang="en-US" sz="1600" dirty="0" smtClean="0"/>
              <a:t>MOV Ah ,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Conditional Jump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23" t="24788" r="14651" b="5543"/>
          <a:stretch/>
        </p:blipFill>
        <p:spPr>
          <a:xfrm>
            <a:off x="2336800" y="2556932"/>
            <a:ext cx="7765144" cy="36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to label without any condition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JMP Label_name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Example:		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dl, ‘a’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Jmp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</a:t>
            </a:r>
            <a:r>
              <a:rPr lang="en-US" sz="17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			Int 21h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Unconditional Jump: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to label when condition occur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Opcode Label_name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Example:		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dl,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Cmp al, dl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JE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	</a:t>
            </a:r>
            <a:endParaRPr lang="en-US" sz="17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Conditional Jump: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7122375" y="3048520"/>
            <a:ext cx="2649422" cy="2500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Mov ax,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Sub ax, bx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JZ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INC ax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INC bx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700" dirty="0" smtClean="0"/>
              <a:t>Int 21h</a:t>
            </a:r>
          </a:p>
        </p:txBody>
      </p:sp>
      <p:pic>
        <p:nvPicPr>
          <p:cNvPr id="1026" name="Picture 2" descr="Image result for SIMPLE JUMPS PROGRAMS IN 80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33853" r="65279" b="32644"/>
          <a:stretch/>
        </p:blipFill>
        <p:spPr bwMode="auto">
          <a:xfrm>
            <a:off x="9440269" y="3048520"/>
            <a:ext cx="1787856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447086" y="3589361"/>
            <a:ext cx="993183" cy="1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22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278290" cy="331893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cx, 26    </a:t>
            </a:r>
            <a:r>
              <a:rPr lang="en-US" sz="1700" b="1" i="1" dirty="0" smtClean="0"/>
              <a:t>;NUMBER OF  CHARACTERS DISPLAY FROM 0 TO 25 </a:t>
            </a:r>
            <a:r>
              <a:rPr lang="en-US" sz="1700" dirty="0" smtClean="0"/>
              <a:t>						  		Mov dl, 0   </a:t>
            </a: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b="1" i="1" dirty="0" smtClean="0"/>
              <a:t>;dl HAS ASCII CODE OF NULL CHARACTER</a:t>
            </a:r>
            <a:r>
              <a:rPr lang="en-US" sz="1700" dirty="0" smtClean="0"/>
              <a:t>	       </a:t>
            </a: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 				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</a:t>
            </a:r>
            <a:r>
              <a:rPr lang="en-US" sz="1700" dirty="0"/>
              <a:t>ah, </a:t>
            </a:r>
            <a:r>
              <a:rPr lang="en-US" sz="1700" dirty="0" smtClean="0"/>
              <a:t>2	    </a:t>
            </a:r>
            <a:r>
              <a:rPr lang="en-US" sz="1700" b="1" i="1" dirty="0" smtClean="0"/>
              <a:t>;DISPLAY A CHARACTER </a:t>
            </a:r>
            <a:endParaRPr lang="en-US" sz="17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INC dl	</a:t>
            </a: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b="1" i="1" dirty="0" smtClean="0"/>
              <a:t>;INCREMENT IN dl </a:t>
            </a:r>
            <a:r>
              <a:rPr lang="en-US" sz="17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DEC cx	    </a:t>
            </a:r>
            <a:r>
              <a:rPr lang="en-US" sz="1700" b="1" i="1" dirty="0" smtClean="0"/>
              <a:t>;DECREMENT IN cx</a:t>
            </a:r>
            <a:r>
              <a:rPr lang="en-US" sz="1700" dirty="0"/>
              <a:t>	 </a:t>
            </a:r>
            <a:endParaRPr lang="en-US" sz="17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JNZ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End Main</a:t>
            </a:r>
            <a:endParaRPr lang="en-US" sz="17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Conditional Jump: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66" t="9552" r="72894" b="18408"/>
          <a:stretch/>
        </p:blipFill>
        <p:spPr>
          <a:xfrm>
            <a:off x="9880979" y="2415654"/>
            <a:ext cx="1706360" cy="38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39004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.data	</a:t>
            </a:r>
            <a:endParaRPr lang="en-US" sz="17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msg db ‘Condition is True$’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Mov </a:t>
            </a:r>
            <a:r>
              <a:rPr lang="en-US" sz="17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Mov </a:t>
            </a:r>
            <a:r>
              <a:rPr lang="en-US" sz="1700" dirty="0" smtClean="0"/>
              <a:t>ds, ax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</a:t>
            </a:r>
            <a:r>
              <a:rPr lang="en-US" sz="1700" dirty="0"/>
              <a:t>		</a:t>
            </a:r>
            <a:r>
              <a:rPr lang="en-US" sz="1700" dirty="0" smtClean="0"/>
              <a:t>Mov al, 45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bl, 50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Cmp al, bl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JL Jump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</a:t>
            </a:r>
            <a:r>
              <a:rPr lang="en-US" sz="1700" dirty="0" smtClean="0"/>
              <a:t>		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33445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Jump</a:t>
            </a:r>
            <a:r>
              <a:rPr lang="en-US" sz="1700" dirty="0"/>
              <a:t>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</a:t>
            </a:r>
            <a:r>
              <a:rPr lang="en-US" sz="1700" dirty="0"/>
              <a:t>	</a:t>
            </a:r>
            <a:r>
              <a:rPr lang="en-US" sz="1700" dirty="0" smtClean="0"/>
              <a:t>LEA </a:t>
            </a:r>
            <a:r>
              <a:rPr lang="en-US" sz="1700" dirty="0"/>
              <a:t>dx, </a:t>
            </a:r>
            <a:r>
              <a:rPr lang="en-US" sz="1700" dirty="0" smtClean="0"/>
              <a:t>msg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Mov ah, 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Int </a:t>
            </a:r>
            <a:r>
              <a:rPr lang="en-US" sz="170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Mov </a:t>
            </a:r>
            <a:r>
              <a:rPr lang="en-US" sz="17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Int </a:t>
            </a:r>
            <a:r>
              <a:rPr lang="en-US" sz="1700" dirty="0" smtClean="0"/>
              <a:t>21h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End Main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compare two numbers which is less than and print string ‘Condition is True’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39004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.data	</a:t>
            </a:r>
            <a:endParaRPr lang="en-US" sz="17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msg1 db ‘Number is Equal$’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msg2 </a:t>
            </a:r>
            <a:r>
              <a:rPr lang="en-US" sz="1700" dirty="0"/>
              <a:t>db ‘Number is </a:t>
            </a:r>
            <a:r>
              <a:rPr lang="en-US" sz="1700" dirty="0" smtClean="0"/>
              <a:t>not Equal$’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Mov </a:t>
            </a:r>
            <a:r>
              <a:rPr lang="en-US" sz="17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Mov </a:t>
            </a:r>
            <a:r>
              <a:rPr lang="en-US" sz="1700" dirty="0" smtClean="0"/>
              <a:t>ds, ax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dl, ‘3’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ah, 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Cmp al, dl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JE Equal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33445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LEA dx, msg2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Mov ah, 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Int </a:t>
            </a:r>
            <a:r>
              <a:rPr lang="en-US" sz="170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Mov </a:t>
            </a:r>
            <a:r>
              <a:rPr lang="en-US" sz="17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Int </a:t>
            </a:r>
            <a:r>
              <a:rPr lang="en-US" sz="170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Equal: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LEA dx, msg1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Mov ah, 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Mov </a:t>
            </a:r>
            <a:r>
              <a:rPr lang="en-US" sz="17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End </a:t>
            </a:r>
            <a:r>
              <a:rPr lang="en-US" sz="1700" dirty="0"/>
              <a:t>Main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09599" y="757544"/>
            <a:ext cx="11085096" cy="14513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800" dirty="0" smtClean="0"/>
              <a:t>Program to compare two numbers</a:t>
            </a:r>
            <a:r>
              <a:rPr lang="en-US" sz="3500" dirty="0" smtClean="0"/>
              <a:t>(1</a:t>
            </a:r>
            <a:r>
              <a:rPr lang="en-US" sz="3500" baseline="30000" dirty="0" smtClean="0"/>
              <a:t>st</a:t>
            </a:r>
            <a:r>
              <a:rPr lang="en-US" sz="3500" dirty="0" smtClean="0"/>
              <a:t> is given &amp; 2</a:t>
            </a:r>
            <a:r>
              <a:rPr lang="en-US" sz="3500" baseline="30000" dirty="0" smtClean="0"/>
              <a:t>nd</a:t>
            </a:r>
            <a:r>
              <a:rPr lang="en-US" sz="3500" dirty="0"/>
              <a:t> </a:t>
            </a:r>
            <a:r>
              <a:rPr lang="en-US" sz="3500" dirty="0" smtClean="0"/>
              <a:t>is user’s input) </a:t>
            </a:r>
            <a:r>
              <a:rPr lang="en-US" sz="3800" dirty="0" smtClean="0"/>
              <a:t>and </a:t>
            </a:r>
            <a:r>
              <a:rPr lang="en-US" sz="3800" dirty="0"/>
              <a:t>print string </a:t>
            </a:r>
            <a:r>
              <a:rPr lang="en-US" sz="3800" dirty="0" smtClean="0"/>
              <a:t>‘Number </a:t>
            </a:r>
            <a:r>
              <a:rPr lang="en-US" sz="3800" dirty="0"/>
              <a:t>is </a:t>
            </a:r>
            <a:r>
              <a:rPr lang="en-US" sz="3800" dirty="0" smtClean="0"/>
              <a:t>Equal’ if it is equal and if it is not equal print string ‘Number is not Equal’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303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Collection of characters in sequence is called an array.</a:t>
            </a:r>
          </a:p>
          <a:p>
            <a:r>
              <a:rPr lang="en-US" sz="2000" dirty="0" smtClean="0"/>
              <a:t>We need to learn array in assembly language to store many characters with single variable name in sequence in memory.</a:t>
            </a:r>
          </a:p>
          <a:p>
            <a:r>
              <a:rPr lang="en-US" sz="2000" dirty="0" smtClean="0"/>
              <a:t>Array is defined in .data directive in Assembly language of program structure.</a:t>
            </a:r>
          </a:p>
          <a:p>
            <a:r>
              <a:rPr lang="en-US" sz="2000" dirty="0" smtClean="0"/>
              <a:t>The method to initialized array in program would be the same as variable but with multiple values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Write </a:t>
            </a:r>
            <a:r>
              <a:rPr lang="en-US" sz="1800" b="1" i="1" dirty="0" smtClean="0"/>
              <a:t>Variable-Name</a:t>
            </a:r>
            <a:r>
              <a:rPr lang="en-US" sz="1800" dirty="0" smtClean="0"/>
              <a:t> first.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Data-Size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Values</a:t>
            </a:r>
            <a:r>
              <a:rPr lang="en-US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/>
              <a:t>	</a:t>
            </a:r>
            <a:r>
              <a:rPr lang="en-US" sz="2200" b="1" i="1" u="sng" dirty="0" smtClean="0"/>
              <a:t>Syntax: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	</a:t>
            </a:r>
            <a:r>
              <a:rPr lang="en-US" sz="2200" dirty="0" smtClean="0"/>
              <a:t>Variable-Name   Data-Size   Values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9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Arr1	db	1,2,3,4				</a:t>
            </a:r>
            <a:r>
              <a:rPr lang="en-US" b="1" i="1" dirty="0" smtClean="0">
                <a:solidFill>
                  <a:srgbClr val="0066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Arr1	db	</a:t>
            </a:r>
            <a:r>
              <a:rPr lang="en-US" dirty="0" smtClean="0"/>
              <a:t>‘a’,’b’,’c’</a:t>
            </a:r>
            <a:r>
              <a:rPr lang="en-US" dirty="0"/>
              <a:t>				</a:t>
            </a:r>
            <a:r>
              <a:rPr lang="en-US" b="1" i="1" dirty="0" smtClean="0">
                <a:solidFill>
                  <a:srgbClr val="0066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Arr1	db	</a:t>
            </a:r>
            <a:r>
              <a:rPr lang="en-US" dirty="0" smtClean="0"/>
              <a:t>‘abc’ </a:t>
            </a:r>
            <a:r>
              <a:rPr lang="en-US" dirty="0"/>
              <a:t>				</a:t>
            </a:r>
            <a:r>
              <a:rPr lang="en-US" b="1" i="1" dirty="0" smtClean="0">
                <a:solidFill>
                  <a:srgbClr val="0066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Arr1	db	</a:t>
            </a:r>
            <a:r>
              <a:rPr lang="en-US" dirty="0" smtClean="0"/>
              <a:t>‘a’,’a’,’a’…</a:t>
            </a:r>
            <a:r>
              <a:rPr lang="en-US" dirty="0"/>
              <a:t>			</a:t>
            </a:r>
            <a:r>
              <a:rPr lang="el-GR" b="1" i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Χ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Arr1</a:t>
            </a:r>
            <a:r>
              <a:rPr lang="en-US" dirty="0"/>
              <a:t>	db	</a:t>
            </a:r>
            <a:r>
              <a:rPr lang="en-US" dirty="0" smtClean="0"/>
              <a:t>‘aaa…’ </a:t>
            </a:r>
            <a:r>
              <a:rPr lang="en-US" dirty="0"/>
              <a:t>				</a:t>
            </a:r>
            <a:r>
              <a:rPr lang="el-GR" b="1" i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Χ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Arr1	db	?,?,?,?… 				</a:t>
            </a:r>
            <a:r>
              <a:rPr lang="el-GR" b="1" i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Χ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DUP instruction in programs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286999" cy="36994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DUP means to duplicate the data.</a:t>
            </a:r>
          </a:p>
          <a:p>
            <a:r>
              <a:rPr lang="en-US" sz="2000" dirty="0" smtClean="0"/>
              <a:t>The data in parenthesis could be initialized or uninitialized.</a:t>
            </a:r>
          </a:p>
          <a:p>
            <a:r>
              <a:rPr lang="en-US" sz="2000" dirty="0" smtClean="0"/>
              <a:t>The method to initialized dup in program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Write </a:t>
            </a:r>
            <a:r>
              <a:rPr lang="en-US" sz="1800" b="1" i="1" dirty="0" smtClean="0"/>
              <a:t>Variable-Name</a:t>
            </a:r>
            <a:r>
              <a:rPr lang="en-US" sz="1800" dirty="0" smtClean="0"/>
              <a:t> first.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Data-Size</a:t>
            </a:r>
            <a:r>
              <a:rPr lang="en-US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Number of characters</a:t>
            </a:r>
            <a:r>
              <a:rPr lang="en-US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Duplicate instruction</a:t>
            </a:r>
            <a:r>
              <a:rPr lang="en-US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/>
              <a:t>V</a:t>
            </a:r>
            <a:r>
              <a:rPr lang="en-US" sz="1800" b="1" i="1" dirty="0" smtClean="0"/>
              <a:t>alue in parenthesis()</a:t>
            </a:r>
            <a:r>
              <a:rPr lang="en-US" sz="1800" dirty="0" smtClean="0"/>
              <a:t>.</a:t>
            </a:r>
            <a:r>
              <a:rPr lang="en-US" sz="1800" b="1" i="1" dirty="0" smtClean="0"/>
              <a:t>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/>
              <a:t>	</a:t>
            </a:r>
            <a:r>
              <a:rPr lang="en-US" sz="2200" b="1" i="1" u="sng" dirty="0" smtClean="0"/>
              <a:t>Syntax:</a:t>
            </a:r>
            <a:r>
              <a:rPr lang="en-US" sz="2200" b="1" dirty="0" smtClean="0"/>
              <a:t> </a:t>
            </a:r>
            <a:r>
              <a:rPr lang="en-US" sz="2200" b="1" dirty="0"/>
              <a:t> </a:t>
            </a:r>
            <a:r>
              <a:rPr lang="en-US" sz="2200" dirty="0" smtClean="0"/>
              <a:t>Variable-Name   Data-Size   No. </a:t>
            </a:r>
            <a:r>
              <a:rPr lang="en-US" sz="2200" dirty="0"/>
              <a:t>of Character </a:t>
            </a:r>
            <a:r>
              <a:rPr lang="en-US" sz="2200" dirty="0" smtClean="0"/>
              <a:t>  Duplicate Instruction   (Values)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4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DUP instruction in programs</a:t>
            </a:r>
            <a:endParaRPr lang="en-US" dirty="0"/>
          </a:p>
        </p:txBody>
      </p:sp>
      <p:pic>
        <p:nvPicPr>
          <p:cNvPr id="1026" name="Picture 2" descr="Image result for syntax of dup in assembly langu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43693" r="20990" b="17278"/>
          <a:stretch/>
        </p:blipFill>
        <p:spPr bwMode="auto">
          <a:xfrm>
            <a:off x="1431881" y="2695073"/>
            <a:ext cx="7319210" cy="26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022375" y="3275462"/>
            <a:ext cx="477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15718" y="4424149"/>
            <a:ext cx="477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= input a character with echo</a:t>
            </a:r>
          </a:p>
          <a:p>
            <a:r>
              <a:rPr lang="en-US" dirty="0" smtClean="0"/>
              <a:t>2 = Output or print a character </a:t>
            </a:r>
          </a:p>
          <a:p>
            <a:r>
              <a:rPr lang="en-US" dirty="0" smtClean="0"/>
              <a:t>8 = Input a character without echo</a:t>
            </a:r>
          </a:p>
          <a:p>
            <a:r>
              <a:rPr lang="en-US" dirty="0" smtClean="0"/>
              <a:t>9 = Output or print collection of characters (String)</a:t>
            </a:r>
          </a:p>
          <a:p>
            <a:r>
              <a:rPr lang="en-US" dirty="0" smtClean="0"/>
              <a:t>4ch = Exit</a:t>
            </a:r>
          </a:p>
        </p:txBody>
      </p:sp>
    </p:spTree>
    <p:extLst>
      <p:ext uri="{BB962C8B-B14F-4D97-AF65-F5344CB8AC3E}">
        <p14:creationId xmlns:p14="http://schemas.microsoft.com/office/powerpoint/2010/main" val="1062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39004"/>
            <a:ext cx="4718304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.data	</a:t>
            </a:r>
            <a:endParaRPr lang="en-US" sz="17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array db 1,2,3,4</a:t>
            </a:r>
            <a:endParaRPr lang="en-US" sz="17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.code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Mov </a:t>
            </a:r>
            <a:r>
              <a:rPr lang="en-US" sz="17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Mov </a:t>
            </a:r>
            <a:r>
              <a:rPr lang="en-US" sz="1700" dirty="0" smtClean="0"/>
              <a:t>ds, ax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si, offset array</a:t>
            </a:r>
            <a:r>
              <a:rPr lang="en-US" sz="500" dirty="0" smtClean="0"/>
              <a:t> 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5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dx, [si]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Mov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	</a:t>
            </a:r>
            <a:r>
              <a:rPr lang="en-US" sz="170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33445"/>
            <a:ext cx="4718304" cy="32434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 smtClean="0"/>
              <a:t>		</a:t>
            </a:r>
            <a:r>
              <a:rPr lang="en-US" sz="1700" dirty="0"/>
              <a:t>	</a:t>
            </a:r>
            <a:r>
              <a:rPr lang="en-US" sz="1650" dirty="0"/>
              <a:t>Inc </a:t>
            </a:r>
            <a:r>
              <a:rPr lang="en-US" sz="1650" dirty="0" smtClean="0"/>
              <a:t>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</a:t>
            </a:r>
            <a:r>
              <a:rPr lang="en-US" sz="1650" dirty="0" smtClean="0"/>
              <a:t>		Mov </a:t>
            </a:r>
            <a:r>
              <a:rPr lang="en-US" sz="1650" dirty="0"/>
              <a:t>dx, [si</a:t>
            </a:r>
            <a:r>
              <a:rPr lang="en-US" sz="1650" dirty="0" smtClean="0"/>
              <a:t>]</a:t>
            </a:r>
            <a:endParaRPr lang="en-US" sz="16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 smtClean="0"/>
              <a:t>			Mov </a:t>
            </a:r>
            <a:r>
              <a:rPr lang="en-US" sz="1650" dirty="0"/>
              <a:t>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Int </a:t>
            </a:r>
            <a:r>
              <a:rPr lang="en-US" sz="1650" dirty="0" smtClean="0"/>
              <a:t>21h</a:t>
            </a:r>
            <a:endParaRPr lang="en-US" sz="16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 smtClean="0"/>
              <a:t>			Inc </a:t>
            </a:r>
            <a:r>
              <a:rPr lang="en-US" sz="1650" dirty="0"/>
              <a:t>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Mov dx, [si]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Mov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Int </a:t>
            </a:r>
            <a:r>
              <a:rPr lang="en-US" sz="1650" dirty="0" smtClean="0"/>
              <a:t>21h</a:t>
            </a:r>
            <a:endParaRPr lang="en-US" sz="16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 smtClean="0"/>
              <a:t>			</a:t>
            </a:r>
            <a:r>
              <a:rPr lang="en-US" sz="1650" dirty="0"/>
              <a:t>Inc 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Mov dx, [si]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Mov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Int </a:t>
            </a:r>
            <a:r>
              <a:rPr lang="en-US" sz="165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 smtClean="0"/>
              <a:t>			Mov </a:t>
            </a:r>
            <a:r>
              <a:rPr lang="en-US" sz="165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650" dirty="0"/>
              <a:t>			Int </a:t>
            </a:r>
            <a:r>
              <a:rPr lang="en-US" sz="1650" dirty="0" smtClean="0"/>
              <a:t>21h</a:t>
            </a:r>
            <a:endParaRPr lang="en-US" sz="16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5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500" dirty="0"/>
              <a:t>End Main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an array from number 1 to 4 manually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15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39004"/>
            <a:ext cx="4718304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.data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array db 1,2,3,4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Mov </a:t>
            </a:r>
            <a:r>
              <a:rPr lang="en-US" sz="18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Mov </a:t>
            </a:r>
            <a:r>
              <a:rPr lang="en-US" sz="1800" dirty="0" smtClean="0"/>
              <a:t>ds, ax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si, offset array 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cx, 4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		</a:t>
            </a:r>
            <a:r>
              <a:rPr lang="en-US" sz="1800" dirty="0" smtClean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33445"/>
            <a:ext cx="4718304" cy="32434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L1: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/>
              <a:t>dx, [si</a:t>
            </a:r>
            <a:r>
              <a:rPr lang="en-US" sz="1800" dirty="0" smtClean="0"/>
              <a:t>]		</a:t>
            </a: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Mov </a:t>
            </a:r>
            <a:r>
              <a:rPr lang="en-US" sz="1800" dirty="0"/>
              <a:t>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Int </a:t>
            </a:r>
            <a:r>
              <a:rPr lang="en-US" sz="180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Inc 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Loop L1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Int </a:t>
            </a:r>
            <a:r>
              <a:rPr lang="en-US" sz="1800" dirty="0" smtClean="0"/>
              <a:t>21h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End Main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an array from number 1 to 4 using loop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20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759728" y="2439004"/>
            <a:ext cx="5571070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.data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array db 100 dup(‘$’) </a:t>
            </a:r>
            <a:r>
              <a:rPr lang="en-US" sz="1800" b="1" i="1" dirty="0" smtClean="0"/>
              <a:t>;ARRAY  OF  100  ‘$’   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.</a:t>
            </a:r>
            <a:r>
              <a:rPr lang="en-US" sz="1800" dirty="0"/>
              <a:t>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Mov </a:t>
            </a:r>
            <a:r>
              <a:rPr lang="en-US" sz="18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Mov </a:t>
            </a:r>
            <a:r>
              <a:rPr lang="en-US" sz="1800" dirty="0" smtClean="0"/>
              <a:t>ds, ax</a:t>
            </a: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si, offset array </a:t>
            </a:r>
            <a:r>
              <a:rPr lang="en-US" sz="1500" b="1" i="1" dirty="0" smtClean="0"/>
              <a:t>;ACCESS AN ARRAY</a:t>
            </a:r>
            <a:endParaRPr lang="en-US" sz="1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L1: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ah, 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		</a:t>
            </a:r>
            <a:r>
              <a:rPr lang="en-US" sz="1800" dirty="0" smtClean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18769" y="2433445"/>
            <a:ext cx="5358643" cy="38174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Cmp al, 13 </a:t>
            </a:r>
            <a:r>
              <a:rPr lang="en-US" sz="1500" b="1" i="1" dirty="0" smtClean="0"/>
              <a:t>;COMPARE USER INPUT TO 						   ENTER KEY</a:t>
            </a:r>
            <a:endParaRPr lang="en-US" sz="1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JE Program_End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[si], al </a:t>
            </a:r>
            <a:r>
              <a:rPr lang="en-US" sz="1500" b="1" i="1" dirty="0" smtClean="0"/>
              <a:t>;SEND ARRAY TO 					    	          	   SOURCE  INDEX REGISTER</a:t>
            </a:r>
            <a:endParaRPr lang="en-US" sz="15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Inc 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Jmp L1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Program_End: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dx, offset array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Mov ah, 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Int </a:t>
            </a:r>
            <a:r>
              <a:rPr lang="en-US" sz="1800" dirty="0" smtClean="0"/>
              <a:t>21h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Int </a:t>
            </a:r>
            <a:r>
              <a:rPr lang="en-US" sz="1800" dirty="0" smtClean="0"/>
              <a:t>21h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End Main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5065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input string using conditional and unconditional jumps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1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15637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Write a program to print an array of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1,2,3,a</a:t>
            </a:r>
            <a:r>
              <a:rPr lang="en-US" sz="3000" dirty="0" smtClean="0"/>
              <a:t> using loop?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07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773376" y="2425356"/>
            <a:ext cx="5571070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.data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array db 25,12,15,31,43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sum db 0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.</a:t>
            </a:r>
            <a:r>
              <a:rPr lang="en-US" sz="1800" dirty="0"/>
              <a:t>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Mov </a:t>
            </a:r>
            <a:r>
              <a:rPr lang="en-US" sz="18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Mov </a:t>
            </a:r>
            <a:r>
              <a:rPr lang="en-US" sz="1800" dirty="0" smtClean="0"/>
              <a:t>ds, ax</a:t>
            </a: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Mov </a:t>
            </a:r>
            <a:r>
              <a:rPr lang="en-US" sz="1800" dirty="0" smtClean="0"/>
              <a:t>ax, 0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cx, 5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si, offset </a:t>
            </a:r>
            <a:r>
              <a:rPr lang="en-US" sz="1800" dirty="0" smtClean="0"/>
              <a:t>array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		</a:t>
            </a:r>
            <a:r>
              <a:rPr lang="en-US" sz="1800" dirty="0" smtClean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18769" y="2433445"/>
            <a:ext cx="5358643" cy="38174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L1</a:t>
            </a:r>
            <a:r>
              <a:rPr lang="en-US" sz="1800" dirty="0" smtClean="0"/>
              <a:t>:</a:t>
            </a: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Add </a:t>
            </a:r>
            <a:r>
              <a:rPr lang="en-US" sz="1800" dirty="0"/>
              <a:t>al, [si]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</a:t>
            </a:r>
            <a:r>
              <a:rPr lang="en-US" sz="1800" dirty="0" smtClean="0"/>
              <a:t>	Inc si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Dec cx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JNE L1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000" dirty="0"/>
              <a:t>	</a:t>
            </a:r>
            <a:r>
              <a:rPr lang="en-US" sz="1000" dirty="0" smtClean="0"/>
              <a:t>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sum, al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</a:t>
            </a:r>
            <a:r>
              <a:rPr lang="en-US" sz="1800" dirty="0" smtClean="0"/>
              <a:t>Mov dl, sum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</a:t>
            </a:r>
            <a:r>
              <a:rPr lang="en-US" sz="1800" dirty="0" smtClean="0"/>
              <a:t>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0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Int </a:t>
            </a:r>
            <a:r>
              <a:rPr lang="en-US" sz="1800" dirty="0" smtClean="0"/>
              <a:t>21h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End Main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065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add </a:t>
            </a:r>
            <a:r>
              <a:rPr lang="en-US" sz="4000" dirty="0" smtClean="0"/>
              <a:t>five</a:t>
            </a:r>
            <a:r>
              <a:rPr lang="en-US" sz="4000" dirty="0" smtClean="0"/>
              <a:t> integers of </a:t>
            </a:r>
            <a:r>
              <a:rPr lang="en-US" sz="4000" dirty="0" smtClean="0"/>
              <a:t>array and print </a:t>
            </a:r>
            <a:r>
              <a:rPr lang="en-US" sz="4000" dirty="0" smtClean="0"/>
              <a:t>it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378882" y="3039907"/>
            <a:ext cx="1997663" cy="8617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126		~</a:t>
            </a:r>
            <a:endParaRPr lang="en-US" sz="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773376" y="2425356"/>
            <a:ext cx="5571070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dosseg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.model small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.stack 100h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.data	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Num1 </a:t>
            </a:r>
            <a:r>
              <a:rPr lang="en-US" sz="1800" dirty="0" smtClean="0"/>
              <a:t>db </a:t>
            </a:r>
            <a:r>
              <a:rPr lang="en-US" sz="1800" dirty="0"/>
              <a:t>9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Num2</a:t>
            </a:r>
            <a:r>
              <a:rPr lang="en-US" sz="1800" dirty="0" smtClean="0"/>
              <a:t> </a:t>
            </a:r>
            <a:r>
              <a:rPr lang="en-US" sz="1800" dirty="0" smtClean="0"/>
              <a:t>db </a:t>
            </a:r>
            <a:r>
              <a:rPr lang="en-US" sz="1800" dirty="0" smtClean="0"/>
              <a:t>7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Result ?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.</a:t>
            </a:r>
            <a:r>
              <a:rPr lang="en-US" sz="1800" dirty="0"/>
              <a:t>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Mov </a:t>
            </a:r>
            <a:r>
              <a:rPr lang="en-US" sz="180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Mov </a:t>
            </a:r>
            <a:r>
              <a:rPr lang="en-US" sz="1800" dirty="0" smtClean="0"/>
              <a:t>ds, </a:t>
            </a:r>
            <a:r>
              <a:rPr lang="en-US" sz="1800" dirty="0" smtClean="0"/>
              <a:t>ax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 smtClean="0"/>
              <a:t>al, Num1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bl, Num2</a:t>
            </a:r>
            <a:endParaRPr lang="en-US" sz="18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			</a:t>
            </a:r>
            <a:r>
              <a:rPr lang="en-US" sz="1800" dirty="0" smtClean="0"/>
              <a:t>	</a:t>
            </a:r>
            <a:r>
              <a:rPr lang="en-US" sz="1700" dirty="0" smtClean="0"/>
              <a:t>		</a:t>
            </a:r>
            <a:r>
              <a:rPr lang="en-US" sz="170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0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18769" y="2433445"/>
            <a:ext cx="5358643" cy="38174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Add </a:t>
            </a:r>
            <a:r>
              <a:rPr lang="en-US" sz="1800" dirty="0"/>
              <a:t>al, </a:t>
            </a:r>
            <a:r>
              <a:rPr lang="en-US" sz="1800" dirty="0" smtClean="0"/>
              <a:t>bl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000" dirty="0"/>
              <a:t>	</a:t>
            </a:r>
            <a:r>
              <a:rPr lang="en-US" sz="1000" dirty="0" smtClean="0"/>
              <a:t>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Result, al</a:t>
            </a: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 smtClean="0"/>
              <a:t>			</a:t>
            </a:r>
            <a:r>
              <a:rPr lang="en-US" sz="1800" dirty="0" smtClean="0"/>
              <a:t>Mov dl, Result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/>
              <a:t>M</a:t>
            </a:r>
            <a:r>
              <a:rPr lang="en-US" sz="1800" dirty="0" smtClean="0"/>
              <a:t>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00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		Mov </a:t>
            </a:r>
            <a:r>
              <a:rPr lang="en-US" sz="180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			Int </a:t>
            </a:r>
            <a:r>
              <a:rPr lang="en-US" sz="1800" dirty="0" smtClean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80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Main endp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800" dirty="0"/>
              <a:t>End Main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065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add </a:t>
            </a:r>
            <a:r>
              <a:rPr lang="en-US" sz="4000" dirty="0" smtClean="0"/>
              <a:t>two</a:t>
            </a:r>
            <a:r>
              <a:rPr lang="en-US" sz="4000" dirty="0" smtClean="0"/>
              <a:t> integers and </a:t>
            </a:r>
            <a:r>
              <a:rPr lang="en-US" sz="4000" dirty="0" smtClean="0"/>
              <a:t>print </a:t>
            </a:r>
            <a:r>
              <a:rPr lang="en-US" sz="4000" dirty="0" smtClean="0"/>
              <a:t>it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506321" y="3039907"/>
            <a:ext cx="1742785" cy="8617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	►</a:t>
            </a:r>
            <a:endParaRPr lang="en-US" sz="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3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773375" y="2425356"/>
            <a:ext cx="6483767" cy="3811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.</a:t>
            </a:r>
            <a:r>
              <a:rPr lang="en-US" sz="1750" dirty="0"/>
              <a:t>data	</a:t>
            </a:r>
            <a:endParaRPr lang="en-US" sz="175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Num1 </a:t>
            </a:r>
            <a:r>
              <a:rPr lang="en-US" sz="1750" dirty="0"/>
              <a:t>db </a:t>
            </a:r>
            <a:r>
              <a:rPr lang="en-US" sz="1750" dirty="0" smtClean="0"/>
              <a:t>?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Num2 </a:t>
            </a:r>
            <a:r>
              <a:rPr lang="en-US" sz="1750" dirty="0"/>
              <a:t>db </a:t>
            </a:r>
            <a:r>
              <a:rPr lang="en-US" sz="1750" dirty="0" smtClean="0"/>
              <a:t>?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msg1 </a:t>
            </a:r>
            <a:r>
              <a:rPr lang="en-US" sz="1750" dirty="0"/>
              <a:t>db </a:t>
            </a:r>
            <a:r>
              <a:rPr lang="en-US" sz="1750" dirty="0" smtClean="0"/>
              <a:t>10,13,”ENTER </a:t>
            </a:r>
            <a:r>
              <a:rPr lang="en-US" sz="1750" dirty="0"/>
              <a:t>FIRST NUMBER TO </a:t>
            </a:r>
            <a:r>
              <a:rPr lang="en-US" sz="1750" dirty="0" smtClean="0"/>
              <a:t>COMPARE=$”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msg2 </a:t>
            </a:r>
            <a:r>
              <a:rPr lang="en-US" sz="1750" dirty="0"/>
              <a:t>db </a:t>
            </a:r>
            <a:r>
              <a:rPr lang="en-US" sz="1750" dirty="0" smtClean="0"/>
              <a:t>10,13,”ENTER </a:t>
            </a:r>
            <a:r>
              <a:rPr lang="en-US" sz="1750" dirty="0"/>
              <a:t>SECOND NUMBER TO </a:t>
            </a:r>
            <a:r>
              <a:rPr lang="en-US" sz="1750" dirty="0" smtClean="0"/>
              <a:t>COMPARE=$”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msg3 </a:t>
            </a:r>
            <a:r>
              <a:rPr lang="en-US" sz="1750" dirty="0"/>
              <a:t>db </a:t>
            </a:r>
            <a:r>
              <a:rPr lang="en-US" sz="1750" dirty="0" smtClean="0"/>
              <a:t>10,13,”SMALLEST NUMBER=$”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.</a:t>
            </a:r>
            <a:r>
              <a:rPr lang="en-US" sz="1750" dirty="0"/>
              <a:t>code	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Main proc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		Mov </a:t>
            </a:r>
            <a:r>
              <a:rPr lang="en-US" sz="1750" dirty="0" smtClean="0"/>
              <a:t>ax, @data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		</a:t>
            </a:r>
            <a:r>
              <a:rPr lang="en-US" sz="1750" dirty="0"/>
              <a:t>Mov </a:t>
            </a:r>
            <a:r>
              <a:rPr lang="en-US" sz="1750" dirty="0" smtClean="0"/>
              <a:t>ds, </a:t>
            </a:r>
            <a:r>
              <a:rPr lang="en-US" sz="1750" dirty="0" smtClean="0"/>
              <a:t>ax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	</a:t>
            </a:r>
            <a:r>
              <a:rPr lang="en-US" sz="1750" dirty="0" smtClean="0"/>
              <a:t>	Lea </a:t>
            </a:r>
            <a:r>
              <a:rPr lang="pt-BR" sz="1750" dirty="0"/>
              <a:t>dx, msg1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</a:t>
            </a:r>
            <a:r>
              <a:rPr lang="pt-BR" sz="1750" dirty="0" smtClean="0"/>
              <a:t>			Mov </a:t>
            </a:r>
            <a:r>
              <a:rPr lang="pt-BR" sz="1750" dirty="0"/>
              <a:t>ah,9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</a:t>
            </a:r>
            <a:r>
              <a:rPr lang="pt-BR" sz="1750" dirty="0" smtClean="0"/>
              <a:t>	</a:t>
            </a:r>
            <a:r>
              <a:rPr lang="pt-BR" sz="1750" smtClean="0"/>
              <a:t>		Int </a:t>
            </a:r>
            <a:r>
              <a:rPr lang="pt-BR" sz="1750" dirty="0" smtClean="0"/>
              <a:t>21h</a:t>
            </a:r>
            <a:endParaRPr lang="pt-BR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</a:t>
            </a:r>
            <a:r>
              <a:rPr lang="pt-BR" sz="1750" dirty="0" smtClean="0"/>
              <a:t>			Mov </a:t>
            </a:r>
            <a:r>
              <a:rPr lang="pt-BR" sz="1750" dirty="0"/>
              <a:t>ah, 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</a:t>
            </a:r>
            <a:r>
              <a:rPr lang="pt-BR" sz="1750" dirty="0" smtClean="0"/>
              <a:t>		</a:t>
            </a:r>
            <a:r>
              <a:rPr lang="pt-BR" sz="1750" dirty="0"/>
              <a:t>	</a:t>
            </a:r>
            <a:r>
              <a:rPr lang="pt-BR" sz="1750" dirty="0" smtClean="0"/>
              <a:t>Int </a:t>
            </a:r>
            <a:r>
              <a:rPr lang="pt-BR" sz="1750" dirty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</a:t>
            </a:r>
            <a:r>
              <a:rPr lang="pt-BR" sz="1750" dirty="0" smtClean="0"/>
              <a:t>		</a:t>
            </a:r>
            <a:r>
              <a:rPr lang="en-US" sz="1750" dirty="0" smtClean="0"/>
              <a:t>		</a:t>
            </a:r>
            <a:r>
              <a:rPr lang="en-US" sz="1750" dirty="0"/>
              <a:t>	</a:t>
            </a:r>
            <a:r>
              <a:rPr lang="en-US" sz="1750" dirty="0" smtClean="0"/>
              <a:t>		</a:t>
            </a:r>
            <a:r>
              <a:rPr lang="en-US" sz="1750" dirty="0"/>
              <a:t>			</a:t>
            </a:r>
            <a:r>
              <a:rPr lang="en-US" sz="1750" dirty="0" smtClean="0"/>
              <a:t>			</a:t>
            </a:r>
            <a:r>
              <a:rPr lang="en-US" sz="1750" dirty="0"/>
              <a:t>			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		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76829" y="2433445"/>
            <a:ext cx="2881684" cy="38174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	</a:t>
            </a:r>
            <a:r>
              <a:rPr lang="pt-BR" sz="1750" dirty="0"/>
              <a:t>Mov Num1, al</a:t>
            </a:r>
            <a:r>
              <a:rPr lang="en-US" sz="1750" dirty="0"/>
              <a:t>	</a:t>
            </a:r>
            <a:endParaRPr lang="en-US" sz="175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	Lea </a:t>
            </a:r>
            <a:r>
              <a:rPr lang="pt-BR" sz="1750" dirty="0"/>
              <a:t>dx, </a:t>
            </a:r>
            <a:r>
              <a:rPr lang="pt-BR" sz="1750" dirty="0" smtClean="0"/>
              <a:t>msg2</a:t>
            </a:r>
            <a:endParaRPr lang="pt-BR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</a:t>
            </a:r>
            <a:r>
              <a:rPr lang="pt-BR" sz="1750" dirty="0" smtClean="0"/>
              <a:t>	</a:t>
            </a:r>
            <a:r>
              <a:rPr lang="pt-BR" sz="1750" dirty="0"/>
              <a:t>	</a:t>
            </a:r>
            <a:r>
              <a:rPr lang="pt-BR" sz="1750" dirty="0" smtClean="0"/>
              <a:t>Mov </a:t>
            </a:r>
            <a:r>
              <a:rPr lang="pt-BR" sz="1750" dirty="0"/>
              <a:t>ah,9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	</a:t>
            </a:r>
            <a:r>
              <a:rPr lang="pt-BR" sz="1750" dirty="0" smtClean="0"/>
              <a:t>	Int </a:t>
            </a:r>
            <a:r>
              <a:rPr lang="pt-BR" sz="1750" dirty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</a:t>
            </a:r>
            <a:r>
              <a:rPr lang="pt-BR" sz="1750" dirty="0" smtClean="0"/>
              <a:t>    </a:t>
            </a:r>
            <a:r>
              <a:rPr lang="pt-BR" sz="1750" dirty="0"/>
              <a:t>		</a:t>
            </a:r>
            <a:r>
              <a:rPr lang="pt-BR" sz="1750" dirty="0" smtClean="0"/>
              <a:t>Mov </a:t>
            </a:r>
            <a:r>
              <a:rPr lang="pt-BR" sz="1750" dirty="0"/>
              <a:t>ah, 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		</a:t>
            </a:r>
            <a:r>
              <a:rPr lang="pt-BR" sz="1750" dirty="0" smtClean="0"/>
              <a:t>Int </a:t>
            </a:r>
            <a:r>
              <a:rPr lang="pt-BR" sz="1750" dirty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	</a:t>
            </a:r>
            <a:r>
              <a:rPr lang="pt-BR" sz="1750" dirty="0" smtClean="0"/>
              <a:t>	Mov Num2, al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pt-BR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		Lea </a:t>
            </a:r>
            <a:r>
              <a:rPr lang="pt-BR" sz="1750" dirty="0"/>
              <a:t>dx, </a:t>
            </a:r>
            <a:r>
              <a:rPr lang="pt-BR" sz="1750" dirty="0" smtClean="0"/>
              <a:t>msg3</a:t>
            </a:r>
            <a:endParaRPr lang="pt-BR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	</a:t>
            </a:r>
            <a:r>
              <a:rPr lang="pt-BR" sz="1750" dirty="0" smtClean="0"/>
              <a:t>	Mov </a:t>
            </a:r>
            <a:r>
              <a:rPr lang="pt-BR" sz="1750" dirty="0"/>
              <a:t>ah,9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 	</a:t>
            </a:r>
            <a:r>
              <a:rPr lang="pt-BR" sz="1750" dirty="0" smtClean="0"/>
              <a:t>	Int </a:t>
            </a:r>
            <a:r>
              <a:rPr lang="pt-BR" sz="1750" dirty="0"/>
              <a:t>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       		</a:t>
            </a:r>
            <a:r>
              <a:rPr lang="pt-BR" sz="1750" dirty="0" smtClean="0"/>
              <a:t>Mov al, Num1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</a:t>
            </a:r>
            <a:r>
              <a:rPr lang="pt-BR" sz="1750" dirty="0" smtClean="0"/>
              <a:t>	Cmp al, Num2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 smtClean="0"/>
              <a:t>		JG Second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endParaRPr lang="en-US" sz="17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07000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5402" y="982132"/>
            <a:ext cx="96011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</a:t>
            </a:r>
            <a:r>
              <a:rPr lang="en-US" sz="4000" dirty="0" smtClean="0"/>
              <a:t>to read two numbers and print the smallest number of the two</a:t>
            </a:r>
            <a:endParaRPr lang="en-US" sz="4000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983745" y="2440705"/>
            <a:ext cx="2881684" cy="38174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 smtClean="0"/>
              <a:t>First: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</a:t>
            </a:r>
            <a:r>
              <a:rPr lang="pt-BR" sz="1750" dirty="0" smtClean="0"/>
              <a:t>Mov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</a:t>
            </a:r>
            <a:r>
              <a:rPr lang="pt-BR" sz="1750" dirty="0" smtClean="0"/>
              <a:t>Mov dl, Num1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 smtClean="0"/>
              <a:t>	Int 21h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</a:t>
            </a:r>
            <a:r>
              <a:rPr lang="pt-BR" sz="1750" dirty="0" smtClean="0"/>
              <a:t>Jmp Exit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 smtClean="0"/>
              <a:t>Second: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Mov ah, 2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Mov dl, </a:t>
            </a:r>
            <a:r>
              <a:rPr lang="pt-BR" sz="1750" dirty="0" smtClean="0"/>
              <a:t>Num2</a:t>
            </a:r>
            <a:endParaRPr lang="pt-BR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pt-BR" sz="1750" dirty="0"/>
              <a:t>	Int </a:t>
            </a:r>
            <a:r>
              <a:rPr lang="pt-BR" sz="1750" dirty="0" smtClean="0"/>
              <a:t>21h</a:t>
            </a:r>
            <a:r>
              <a:rPr lang="en-US" sz="1750" dirty="0" smtClean="0"/>
              <a:t>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 smtClean="0"/>
              <a:t>Exit:</a:t>
            </a:r>
            <a:endParaRPr lang="en-US" sz="1750" dirty="0" smtClean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Mov </a:t>
            </a:r>
            <a:r>
              <a:rPr lang="en-US" sz="1750" dirty="0"/>
              <a:t>ah, 4ch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	</a:t>
            </a:r>
            <a:r>
              <a:rPr lang="en-US" sz="1750" dirty="0" smtClean="0"/>
              <a:t>Int 21h</a:t>
            </a:r>
            <a:endParaRPr lang="en-US" sz="1750" dirty="0"/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Main </a:t>
            </a:r>
            <a:r>
              <a:rPr lang="en-US" sz="1750" dirty="0" smtClean="0"/>
              <a:t>endp</a:t>
            </a:r>
            <a:r>
              <a:rPr lang="en-US" sz="1750" dirty="0"/>
              <a:t>			</a:t>
            </a:r>
          </a:p>
          <a:p>
            <a:pPr marL="0" indent="0">
              <a:spcBef>
                <a:spcPts val="40"/>
              </a:spcBef>
              <a:spcAft>
                <a:spcPts val="40"/>
              </a:spcAft>
              <a:buNone/>
            </a:pPr>
            <a:r>
              <a:rPr lang="en-US" sz="1750" dirty="0"/>
              <a:t>End Main	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843063" y="2436143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current program and allow microprocessor to access hardware to take input or give output.</a:t>
            </a:r>
          </a:p>
          <a:p>
            <a:r>
              <a:rPr lang="en-US" dirty="0" smtClean="0"/>
              <a:t>INT 21H = Interrupt for text handling</a:t>
            </a:r>
          </a:p>
          <a:p>
            <a:r>
              <a:rPr lang="en-US" dirty="0" smtClean="0"/>
              <a:t>INT 20H for video or graphic handling</a:t>
            </a:r>
          </a:p>
          <a:p>
            <a:r>
              <a:rPr lang="en-US" dirty="0" smtClean="0"/>
              <a:t>Example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7763"/>
              </p:ext>
            </p:extLst>
          </p:nvPr>
        </p:nvGraphicFramePr>
        <p:xfrm>
          <a:off x="1779753" y="5037961"/>
          <a:ext cx="8127999" cy="7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703272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2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1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8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American Standard Code for Information Interchange</a:t>
            </a:r>
          </a:p>
          <a:p>
            <a:r>
              <a:rPr lang="en-US" dirty="0" smtClean="0"/>
              <a:t>Character Encoding Scheme</a:t>
            </a:r>
          </a:p>
          <a:p>
            <a:r>
              <a:rPr lang="en-US" dirty="0" smtClean="0"/>
              <a:t>By American Standards Association</a:t>
            </a:r>
          </a:p>
          <a:p>
            <a:r>
              <a:rPr lang="en-US" dirty="0" smtClean="0"/>
              <a:t>Published in 1963</a:t>
            </a:r>
          </a:p>
          <a:p>
            <a:r>
              <a:rPr lang="en-US" dirty="0" smtClean="0"/>
              <a:t>A = 65 to Z = 90</a:t>
            </a:r>
          </a:p>
          <a:p>
            <a:r>
              <a:rPr lang="en-US" dirty="0" smtClean="0"/>
              <a:t>a = 97 to z = 122</a:t>
            </a:r>
          </a:p>
          <a:p>
            <a:r>
              <a:rPr lang="en-US" dirty="0" smtClean="0"/>
              <a:t>0 = 48 to 9 =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.Model </a:t>
            </a:r>
            <a:r>
              <a:rPr lang="en-US" i="1" dirty="0" smtClean="0"/>
              <a:t>memory-model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</a:t>
            </a:r>
            <a:r>
              <a:rPr lang="en-US" dirty="0" smtClean="0"/>
              <a:t>eserve the space of the Assembly code in RAM.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 of simplified </a:t>
            </a:r>
            <a:r>
              <a:rPr lang="en-US" dirty="0" smtClean="0"/>
              <a:t>segments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Determine the size of Code Segment and Data Segment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8781"/>
              </p:ext>
            </p:extLst>
          </p:nvPr>
        </p:nvGraphicFramePr>
        <p:xfrm>
          <a:off x="3552671" y="3950634"/>
          <a:ext cx="5396229" cy="28324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8743"/>
                <a:gridCol w="1798743"/>
                <a:gridCol w="1798743"/>
              </a:tblGrid>
              <a:tr h="41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 Models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Tiny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Code &lt;=32KB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&lt;=32KB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Small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Medium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Compact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Large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Huge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.Stack </a:t>
            </a:r>
            <a:r>
              <a:rPr lang="en-US" i="1" dirty="0" smtClean="0"/>
              <a:t>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Reserve 256 bytes of stack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Specifies the storage for stack where the size is optional.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Default is 1024 bytes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Tells the assembler to define a runtime stack for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an area in memory for the program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Program’s variables should be defined under this directive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Assembler will allocate and initialize the storage of variables in the data segment in the memory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8809</TotalTime>
  <Words>1899</Words>
  <Application>Microsoft Office PowerPoint</Application>
  <PresentationFormat>Widescreen</PresentationFormat>
  <Paragraphs>874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Adobe Fan Heiti Std B</vt:lpstr>
      <vt:lpstr>Adobe Heiti Std R</vt:lpstr>
      <vt:lpstr>Arial</vt:lpstr>
      <vt:lpstr>Calibri</vt:lpstr>
      <vt:lpstr>Garamond</vt:lpstr>
      <vt:lpstr>Organic</vt:lpstr>
      <vt:lpstr>Assembly Language Programming in 8086 Microprocessor </vt:lpstr>
      <vt:lpstr>Program Conversion in CPU</vt:lpstr>
      <vt:lpstr>Addressing Modes</vt:lpstr>
      <vt:lpstr>Data Transfer Instruction</vt:lpstr>
      <vt:lpstr>Service Routine</vt:lpstr>
      <vt:lpstr>Interrupt</vt:lpstr>
      <vt:lpstr>ASCII Code</vt:lpstr>
      <vt:lpstr>Program Structure</vt:lpstr>
      <vt:lpstr>Program Structure</vt:lpstr>
      <vt:lpstr>Program Structure</vt:lpstr>
      <vt:lpstr>Sample Program</vt:lpstr>
      <vt:lpstr>Syntax Rules</vt:lpstr>
      <vt:lpstr>Program to print a single character on screen?</vt:lpstr>
      <vt:lpstr>Program to print a single character on screen?</vt:lpstr>
      <vt:lpstr>Program to print collection of characters on screen?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in programs</vt:lpstr>
      <vt:lpstr>Variable-Name in .data directive</vt:lpstr>
      <vt:lpstr>Data-Size in .data directive</vt:lpstr>
      <vt:lpstr>Data-Size in .data directive</vt:lpstr>
      <vt:lpstr>Program to print multiple variables on screen?</vt:lpstr>
      <vt:lpstr>Program to print two different strings on two different lines </vt:lpstr>
      <vt:lpstr>Loops in programs</vt:lpstr>
      <vt:lpstr>Label rules in programs</vt:lpstr>
      <vt:lpstr>Program to print 0 to 9 numbers</vt:lpstr>
      <vt:lpstr>Flag Register</vt:lpstr>
      <vt:lpstr>Status Flag </vt:lpstr>
      <vt:lpstr>Control Flag </vt:lpstr>
      <vt:lpstr>Codes for Flag Register</vt:lpstr>
      <vt:lpstr>Flag Register Example</vt:lpstr>
      <vt:lpstr>Exercise</vt:lpstr>
      <vt:lpstr>Assignment</vt:lpstr>
      <vt:lpstr>Jumps Instruction</vt:lpstr>
      <vt:lpstr>Compare Instruction</vt:lpstr>
      <vt:lpstr>Conditional Jump Table</vt:lpstr>
      <vt:lpstr>Unconditional Jump:</vt:lpstr>
      <vt:lpstr>Conditional Jump:</vt:lpstr>
      <vt:lpstr>Conditional Jump: </vt:lpstr>
      <vt:lpstr>PowerPoint Presentation</vt:lpstr>
      <vt:lpstr>PowerPoint Presentation</vt:lpstr>
      <vt:lpstr>Array in programs</vt:lpstr>
      <vt:lpstr>Array in programs</vt:lpstr>
      <vt:lpstr>DUP instruction in programs</vt:lpstr>
      <vt:lpstr>DUP instruction in programs</vt:lpstr>
      <vt:lpstr>PowerPoint Presentation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</dc:creator>
  <cp:lastModifiedBy>Salva</cp:lastModifiedBy>
  <cp:revision>325</cp:revision>
  <dcterms:created xsi:type="dcterms:W3CDTF">2017-09-20T02:11:47Z</dcterms:created>
  <dcterms:modified xsi:type="dcterms:W3CDTF">2017-11-14T20:26:14Z</dcterms:modified>
</cp:coreProperties>
</file>