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2" autoAdjust="0"/>
    <p:restoredTop sz="86715" autoAdjust="0"/>
  </p:normalViewPr>
  <p:slideViewPr>
    <p:cSldViewPr snapToGrid="0">
      <p:cViewPr varScale="1">
        <p:scale>
          <a:sx n="31" d="100"/>
          <a:sy n="31" d="100"/>
        </p:scale>
        <p:origin x="24" y="474"/>
      </p:cViewPr>
      <p:guideLst/>
    </p:cSldViewPr>
  </p:slideViewPr>
  <p:outlineViewPr>
    <p:cViewPr>
      <p:scale>
        <a:sx n="33" d="100"/>
        <a:sy n="33" d="100"/>
      </p:scale>
      <p:origin x="0" y="-59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477B-0769-45C8-816A-BB9F8571322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8B9E-1C2C-4E4C-A14A-3848880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565" y="1558977"/>
            <a:ext cx="7794884" cy="1827687"/>
          </a:xfrm>
        </p:spPr>
        <p:txBody>
          <a:bodyPr/>
          <a:lstStyle/>
          <a:p>
            <a:r>
              <a:rPr lang="en-US" sz="4500" dirty="0" smtClean="0"/>
              <a:t>Assembly Language Programming in 8086 Microprocessor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the code section of a program containing executable instructions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Assembler will place the instructions in the code segment in the memory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Main </a:t>
            </a:r>
            <a:r>
              <a:rPr lang="en-US" i="1" dirty="0" smtClean="0"/>
              <a:t>procedure-name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Collection of instructions to which we can direct the flow of our program.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the flow of the program has been transferred and the procedure is done, One can return to the next 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osseg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 is a DOS segment which manage all the arrangement of segments in a program, if in case we have forgot to write in programs in sequence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9360"/>
            <a:ext cx="9601196" cy="37185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.model small					;Model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.stack 100h						;Stack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.data							;Data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.code							;Code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proc						;Procedure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endp						;Procedure 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End Main						;Program 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Space after Opcode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operand must be 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Operands must be of same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Comma between operands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‘B’, ‘A’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2, 3	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AX				 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‘A’				      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dx, AX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dh, al	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sz="23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3396"/>
            <a:ext cx="9601196" cy="404884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.</a:t>
            </a:r>
            <a:r>
              <a:rPr lang="en-US" sz="2600" dirty="0"/>
              <a:t>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</a:t>
            </a:r>
            <a:r>
              <a:rPr lang="en-US" sz="2600" dirty="0" smtClean="0"/>
              <a:t>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Move dl, ‘A’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ah, 2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Int 21h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End Main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Conversion in CPU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88125" y="2457448"/>
            <a:ext cx="4185755" cy="759582"/>
            <a:chOff x="1440178" y="2322512"/>
            <a:chExt cx="8161019" cy="995362"/>
          </a:xfrm>
        </p:grpSpPr>
        <p:sp>
          <p:nvSpPr>
            <p:cNvPr id="9" name="Rounded Rectangle 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High Level Language</a:t>
              </a:r>
              <a:endParaRPr lang="en-US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88125" y="3244548"/>
            <a:ext cx="4185755" cy="759582"/>
            <a:chOff x="1440178" y="2322512"/>
            <a:chExt cx="8161019" cy="995362"/>
          </a:xfrm>
        </p:grpSpPr>
        <p:sp>
          <p:nvSpPr>
            <p:cNvPr id="13" name="Rounded Rectangle 12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Assembly Code</a:t>
              </a:r>
              <a:endParaRPr lang="en-US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88125" y="4026377"/>
            <a:ext cx="4185755" cy="759582"/>
            <a:chOff x="1440178" y="2322512"/>
            <a:chExt cx="8161019" cy="995362"/>
          </a:xfrm>
        </p:grpSpPr>
        <p:sp>
          <p:nvSpPr>
            <p:cNvPr id="16" name="Rounded Rectangle 15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469332" y="2351665"/>
              <a:ext cx="8131865" cy="937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Object File </a:t>
              </a:r>
              <a:r>
                <a:rPr lang="en-US" sz="1950" kern="1200" dirty="0" smtClean="0"/>
                <a:t>(Contains </a:t>
              </a:r>
              <a:r>
                <a:rPr lang="en-US" sz="1950" dirty="0" smtClean="0"/>
                <a:t>So</a:t>
              </a:r>
              <a:r>
                <a:rPr lang="en-US" sz="1950" kern="1200" dirty="0" smtClean="0"/>
                <a:t>urce Code )</a:t>
              </a:r>
              <a:endParaRPr lang="en-US" sz="195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88125" y="4813477"/>
            <a:ext cx="4185755" cy="759582"/>
            <a:chOff x="1440178" y="2322512"/>
            <a:chExt cx="8161019" cy="995362"/>
          </a:xfrm>
        </p:grpSpPr>
        <p:sp>
          <p:nvSpPr>
            <p:cNvPr id="19" name="Rounded Rectangle 1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Machine Code</a:t>
              </a:r>
              <a:endParaRPr lang="en-US" sz="2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7650" y="5594527"/>
            <a:ext cx="4185755" cy="759582"/>
            <a:chOff x="1440178" y="2322512"/>
            <a:chExt cx="8161019" cy="995362"/>
          </a:xfrm>
        </p:grpSpPr>
        <p:sp>
          <p:nvSpPr>
            <p:cNvPr id="22" name="Rounded Rectangle 21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Hardware</a:t>
              </a:r>
              <a:endParaRPr lang="en-US" sz="2600" kern="1200" dirty="0"/>
            </a:p>
          </p:txBody>
        </p:sp>
      </p:grpSp>
      <p:sp>
        <p:nvSpPr>
          <p:cNvPr id="24" name="Flowchart: Preparation 23"/>
          <p:cNvSpPr/>
          <p:nvPr/>
        </p:nvSpPr>
        <p:spPr>
          <a:xfrm>
            <a:off x="8686800" y="359131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Assembler</a:t>
            </a:r>
            <a:endParaRPr lang="en-US" sz="2450" dirty="0"/>
          </a:p>
        </p:txBody>
      </p:sp>
      <p:sp>
        <p:nvSpPr>
          <p:cNvPr id="25" name="Flowchart: Preparation 24"/>
          <p:cNvSpPr/>
          <p:nvPr/>
        </p:nvSpPr>
        <p:spPr>
          <a:xfrm>
            <a:off x="8686800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Library File</a:t>
            </a:r>
            <a:endParaRPr lang="en-US" sz="2450" dirty="0"/>
          </a:p>
        </p:txBody>
      </p:sp>
      <p:sp>
        <p:nvSpPr>
          <p:cNvPr id="26" name="Flowchart: Preparation 25"/>
          <p:cNvSpPr/>
          <p:nvPr/>
        </p:nvSpPr>
        <p:spPr>
          <a:xfrm>
            <a:off x="1295402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Linker</a:t>
            </a:r>
            <a:endParaRPr lang="en-US" sz="245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1258316" y="2812404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Compiler</a:t>
            </a:r>
            <a:endParaRPr lang="en-US" sz="2450" dirty="0"/>
          </a:p>
        </p:txBody>
      </p:sp>
    </p:spTree>
    <p:extLst>
      <p:ext uri="{BB962C8B-B14F-4D97-AF65-F5344CB8AC3E}">
        <p14:creationId xmlns:p14="http://schemas.microsoft.com/office/powerpoint/2010/main" val="34553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2 + 2</a:t>
            </a:r>
          </a:p>
          <a:p>
            <a:r>
              <a:rPr lang="en-US" dirty="0" smtClean="0"/>
              <a:t>2 and 2 are operands </a:t>
            </a:r>
          </a:p>
          <a:p>
            <a:r>
              <a:rPr lang="en-US" dirty="0" smtClean="0"/>
              <a:t>+ is an opcode (operational code).</a:t>
            </a:r>
          </a:p>
          <a:p>
            <a:r>
              <a:rPr lang="en-US" dirty="0" smtClean="0"/>
              <a:t>In Assembly Language, Opcode would be come before registers</a:t>
            </a:r>
          </a:p>
          <a:p>
            <a:r>
              <a:rPr lang="en-US" dirty="0" smtClean="0"/>
              <a:t>Registers Addressing – Both operands are registers</a:t>
            </a:r>
          </a:p>
          <a:p>
            <a:r>
              <a:rPr lang="en-US" dirty="0" smtClean="0"/>
              <a:t>Immediate Addressing – One operand is constant term</a:t>
            </a:r>
          </a:p>
          <a:p>
            <a:r>
              <a:rPr lang="en-US" dirty="0" smtClean="0"/>
              <a:t>Memory Addressing – Access static data directly </a:t>
            </a:r>
          </a:p>
        </p:txBody>
      </p:sp>
    </p:spTree>
    <p:extLst>
      <p:ext uri="{BB962C8B-B14F-4D97-AF65-F5344CB8AC3E}">
        <p14:creationId xmlns:p14="http://schemas.microsoft.com/office/powerpoint/2010/main" val="80523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Transfer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MOV Instruction</a:t>
            </a:r>
          </a:p>
          <a:p>
            <a:pPr lvl="1"/>
            <a:r>
              <a:rPr lang="en-US" dirty="0"/>
              <a:t>The MOV instruction is the most important command in the 8086 because it moves data from one location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It also has the widest variety of parameters; so it the assembler programmer can use MOV </a:t>
            </a:r>
            <a:r>
              <a:rPr lang="en-US" dirty="0" smtClean="0"/>
              <a:t>effectively</a:t>
            </a:r>
            <a:r>
              <a:rPr lang="en-US" dirty="0"/>
              <a:t>, the rest of the commands are easier to understand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		</a:t>
            </a:r>
            <a:r>
              <a:rPr lang="en-US" sz="1600" dirty="0" smtClean="0"/>
              <a:t>MOV DL , 2</a:t>
            </a:r>
          </a:p>
          <a:p>
            <a:pPr marL="2286000" lvl="5" indent="0">
              <a:buNone/>
            </a:pPr>
            <a:r>
              <a:rPr lang="en-US" sz="1600" dirty="0" smtClean="0"/>
              <a:t>MOV Ah ,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0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= input a character with echo</a:t>
            </a:r>
          </a:p>
          <a:p>
            <a:r>
              <a:rPr lang="en-US" dirty="0" smtClean="0"/>
              <a:t>2 = Output or print a character </a:t>
            </a:r>
          </a:p>
          <a:p>
            <a:r>
              <a:rPr lang="en-US" dirty="0" smtClean="0"/>
              <a:t>8 = Input a character without echo</a:t>
            </a:r>
          </a:p>
          <a:p>
            <a:r>
              <a:rPr lang="en-US" dirty="0" smtClean="0"/>
              <a:t>9 = Output or print collection of characters (String)</a:t>
            </a:r>
          </a:p>
          <a:p>
            <a:r>
              <a:rPr lang="en-US" dirty="0" smtClean="0"/>
              <a:t>4ch = Exit</a:t>
            </a:r>
          </a:p>
        </p:txBody>
      </p:sp>
    </p:spTree>
    <p:extLst>
      <p:ext uri="{BB962C8B-B14F-4D97-AF65-F5344CB8AC3E}">
        <p14:creationId xmlns:p14="http://schemas.microsoft.com/office/powerpoint/2010/main" val="106282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current program and allow microprocessor to access hardware to take input or give output.</a:t>
            </a:r>
          </a:p>
          <a:p>
            <a:r>
              <a:rPr lang="en-US" dirty="0" smtClean="0"/>
              <a:t>INT 21H = Interrupt for text handling</a:t>
            </a:r>
          </a:p>
          <a:p>
            <a:r>
              <a:rPr lang="en-US" dirty="0" smtClean="0"/>
              <a:t>INT 20H for video or graphic handling</a:t>
            </a:r>
          </a:p>
          <a:p>
            <a:r>
              <a:rPr lang="en-US" dirty="0" smtClean="0"/>
              <a:t>Example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7763"/>
              </p:ext>
            </p:extLst>
          </p:nvPr>
        </p:nvGraphicFramePr>
        <p:xfrm>
          <a:off x="1779753" y="5037961"/>
          <a:ext cx="8127999" cy="7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703272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2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1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8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American Standard Code for Information Interchange</a:t>
            </a:r>
          </a:p>
          <a:p>
            <a:r>
              <a:rPr lang="en-US" dirty="0" smtClean="0"/>
              <a:t>Character Encoding Scheme</a:t>
            </a:r>
          </a:p>
          <a:p>
            <a:r>
              <a:rPr lang="en-US" dirty="0" smtClean="0"/>
              <a:t>By American Standards Association</a:t>
            </a:r>
          </a:p>
          <a:p>
            <a:r>
              <a:rPr lang="en-US" dirty="0" smtClean="0"/>
              <a:t>Published in 1963</a:t>
            </a:r>
          </a:p>
          <a:p>
            <a:r>
              <a:rPr lang="en-US" dirty="0" smtClean="0"/>
              <a:t>A = 65 to Z = 90</a:t>
            </a:r>
          </a:p>
          <a:p>
            <a:r>
              <a:rPr lang="en-US" dirty="0" smtClean="0"/>
              <a:t>a = 91 to z = 122</a:t>
            </a:r>
          </a:p>
          <a:p>
            <a:r>
              <a:rPr lang="en-US" smtClean="0"/>
              <a:t>0 = 48 to 9 = 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.Model </a:t>
            </a:r>
            <a:r>
              <a:rPr lang="en-US" i="1" dirty="0" smtClean="0"/>
              <a:t>memory-model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</a:t>
            </a:r>
            <a:r>
              <a:rPr lang="en-US" dirty="0" smtClean="0"/>
              <a:t>eserve the space of the Assembly code in RAM.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 of simplified </a:t>
            </a:r>
            <a:r>
              <a:rPr lang="en-US" dirty="0" smtClean="0"/>
              <a:t>segments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Determine the size of Code Segment and Data Segment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45488"/>
              </p:ext>
            </p:extLst>
          </p:nvPr>
        </p:nvGraphicFramePr>
        <p:xfrm>
          <a:off x="3552671" y="3950634"/>
          <a:ext cx="5396229" cy="28324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8743"/>
                <a:gridCol w="1798743"/>
                <a:gridCol w="1798743"/>
              </a:tblGrid>
              <a:tr h="41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 Models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Tiny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Code &lt;=64KB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Small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Medium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Compact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Large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Huge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.Stack </a:t>
            </a:r>
            <a:r>
              <a:rPr lang="en-US" i="1" dirty="0" smtClean="0"/>
              <a:t>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Reserve 256 bytes of stack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Specifies the storage for stack where the size is optional.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Default is 1024 bytes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Tells the assembler to define a runtime stack for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an area in memory for the program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Program’s variables should be defined under this directive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Assembler will allocate and initialize the storage of variables in the data segment in the memory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4450</TotalTime>
  <Words>514</Words>
  <Application>Microsoft Office PowerPoint</Application>
  <PresentationFormat>Widescreen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Assembly Language Programming in 8086 Microprocessor </vt:lpstr>
      <vt:lpstr>Program Conversion in CPU</vt:lpstr>
      <vt:lpstr>Addressing Modes</vt:lpstr>
      <vt:lpstr>Data Transfer Instruction</vt:lpstr>
      <vt:lpstr>Service Routine</vt:lpstr>
      <vt:lpstr>Interrupt</vt:lpstr>
      <vt:lpstr>ASCII Code</vt:lpstr>
      <vt:lpstr>Program Structure</vt:lpstr>
      <vt:lpstr>Program Structure</vt:lpstr>
      <vt:lpstr>Program Structure</vt:lpstr>
      <vt:lpstr>Sample Program</vt:lpstr>
      <vt:lpstr>Syntax Rules</vt:lpstr>
      <vt:lpstr>Program to print a single character on screen?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</dc:creator>
  <cp:lastModifiedBy>Salva</cp:lastModifiedBy>
  <cp:revision>126</cp:revision>
  <dcterms:created xsi:type="dcterms:W3CDTF">2017-09-20T02:11:47Z</dcterms:created>
  <dcterms:modified xsi:type="dcterms:W3CDTF">2017-10-04T07:41:53Z</dcterms:modified>
</cp:coreProperties>
</file>