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</p:sldIdLst>
  <p:sldSz cx="23774400" cy="42062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248">
          <p15:clr>
            <a:srgbClr val="A4A3A4"/>
          </p15:clr>
        </p15:guide>
        <p15:guide id="2" pos="7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>
        <p:scale>
          <a:sx n="20" d="100"/>
          <a:sy n="20" d="100"/>
        </p:scale>
        <p:origin x="-1692" y="846"/>
      </p:cViewPr>
      <p:guideLst>
        <p:guide orient="horz" pos="13248"/>
        <p:guide pos="7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5364099" y="3869750"/>
            <a:ext cx="13598957" cy="3207258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19" y="6736780"/>
            <a:ext cx="20120916" cy="26955926"/>
          </a:xfrm>
        </p:spPr>
        <p:txBody>
          <a:bodyPr anchor="ctr">
            <a:noAutofit/>
          </a:bodyPr>
          <a:lstStyle>
            <a:lvl1pPr algn="ctr">
              <a:defRPr sz="19500" spc="156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338" y="36672411"/>
            <a:ext cx="15688478" cy="45526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900" b="1" i="0" cap="all" spc="780" baseline="0">
                <a:solidFill>
                  <a:schemeClr val="tx2"/>
                </a:solidFill>
              </a:defRPr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119" y="39104164"/>
            <a:ext cx="4542959" cy="213723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1647" y="39104165"/>
            <a:ext cx="8023860" cy="212088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81077" y="39104165"/>
            <a:ext cx="4542959" cy="212088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4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1969" y="2345301"/>
            <a:ext cx="4607018" cy="343491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4" y="2345301"/>
            <a:ext cx="15104744" cy="343491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" y="0"/>
            <a:ext cx="5488545" cy="420624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713" y="6586522"/>
            <a:ext cx="15964788" cy="24929712"/>
          </a:xfrm>
        </p:spPr>
        <p:txBody>
          <a:bodyPr anchor="b">
            <a:normAutofit/>
          </a:bodyPr>
          <a:lstStyle>
            <a:lvl1pPr>
              <a:defRPr sz="16380" spc="156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715" y="31646666"/>
            <a:ext cx="13684102" cy="58336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900" b="1" i="0" cap="all" spc="780" baseline="0">
                <a:solidFill>
                  <a:schemeClr val="accent1"/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1266" y="39104164"/>
            <a:ext cx="2913196" cy="213723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4175" y="39104165"/>
            <a:ext cx="8023860" cy="212088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387746" y="39104165"/>
            <a:ext cx="2900755" cy="212088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1705045" y="0"/>
            <a:ext cx="3210165" cy="420624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/>
          <p:cNvGrpSpPr/>
          <p:nvPr/>
        </p:nvGrpSpPr>
        <p:grpSpPr>
          <a:xfrm>
            <a:off x="2" y="0"/>
            <a:ext cx="5488545" cy="42062400"/>
            <a:chOff x="0" y="0"/>
            <a:chExt cx="2110979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194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14020800"/>
            <a:ext cx="9343339" cy="2219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3200" y="14020800"/>
            <a:ext cx="9343339" cy="2219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64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36" y="2336809"/>
            <a:ext cx="19836765" cy="9160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8763" y="13491092"/>
            <a:ext cx="9390888" cy="387951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680" b="1" cap="all" spc="390" baseline="0">
                <a:solidFill>
                  <a:schemeClr val="tx2"/>
                </a:solidFill>
              </a:defRPr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8763" y="17842492"/>
            <a:ext cx="9390888" cy="18377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6035" y="13491092"/>
            <a:ext cx="9390888" cy="387951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680" b="1" cap="all" spc="390" baseline="0">
                <a:solidFill>
                  <a:schemeClr val="tx2"/>
                </a:solidFill>
              </a:defRPr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6035" y="17842492"/>
            <a:ext cx="9390888" cy="18377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6347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14410135" y="0"/>
            <a:ext cx="9364267" cy="42062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8876" y="2804163"/>
            <a:ext cx="6029624" cy="7339582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680" b="1" i="0" cap="all" spc="58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849" y="5644979"/>
            <a:ext cx="12008916" cy="30575427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8876" y="10680194"/>
            <a:ext cx="6029624" cy="2554020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3120"/>
              </a:spcBef>
              <a:buNone/>
              <a:defRPr sz="3640" baseline="0">
                <a:solidFill>
                  <a:schemeClr val="bg2"/>
                </a:solidFill>
              </a:defRPr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1851" y="39104164"/>
            <a:ext cx="2405042" cy="2137234"/>
          </a:xfrm>
        </p:spPr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2062" y="39104165"/>
            <a:ext cx="6790248" cy="21208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7479" y="39104165"/>
            <a:ext cx="2403289" cy="2120882"/>
          </a:xfrm>
        </p:spPr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2339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756" y="9"/>
            <a:ext cx="14343391" cy="42062394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14410135" y="0"/>
            <a:ext cx="9364267" cy="42062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8874" y="2804160"/>
            <a:ext cx="6029629" cy="733957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680" b="1" i="0" spc="58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8874" y="10680194"/>
            <a:ext cx="6029629" cy="2554020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3120"/>
              </a:spcBef>
              <a:buNone/>
              <a:defRPr sz="3640" baseline="0">
                <a:solidFill>
                  <a:schemeClr val="bg2"/>
                </a:solidFill>
              </a:defRPr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93604" y="39104164"/>
            <a:ext cx="2403289" cy="2137234"/>
          </a:xfrm>
        </p:spPr>
        <p:txBody>
          <a:bodyPr/>
          <a:lstStyle/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2062" y="39104165"/>
            <a:ext cx="6790248" cy="21208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65998" y="39104165"/>
            <a:ext cx="2463396" cy="2120882"/>
          </a:xfrm>
        </p:spPr>
        <p:txBody>
          <a:bodyPr/>
          <a:lstStyle/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7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0771" y="2345295"/>
            <a:ext cx="19847729" cy="915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0771" y="14020816"/>
            <a:ext cx="19847729" cy="220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0771" y="39104164"/>
            <a:ext cx="4542959" cy="2137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5DCA94-7DCB-4AEC-B204-E7DFCA050CDC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39104165"/>
            <a:ext cx="8023860" cy="2120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4" y="39104165"/>
            <a:ext cx="5497827" cy="2120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226AA4-D24A-4722-81E0-EDF14CAF45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221645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3221645" y="0"/>
            <a:ext cx="552755" cy="420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3" y="0"/>
            <a:ext cx="1765634" cy="420624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22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13260" kern="1200" cap="all" spc="3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Arial" panose="020B0604020202020204" pitchFamily="34" charset="0"/>
        <a:buChar char="•"/>
        <a:defRPr sz="5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78308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Gill Sans MT" panose="020B0502020104020203" pitchFamily="34" charset="0"/>
        <a:buChar char="–"/>
        <a:defRPr sz="4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97180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Arial" panose="020B0604020202020204" pitchFamily="34" charset="0"/>
        <a:buChar char="•"/>
        <a:defRPr sz="41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416052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Gill Sans MT" panose="020B0502020104020203" pitchFamily="34" charset="0"/>
        <a:buChar char="–"/>
        <a:defRPr sz="36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534924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Arial" panose="020B0604020202020204" pitchFamily="34" charset="0"/>
        <a:buChar char="•"/>
        <a:defRPr sz="36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653796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Gill Sans MT" panose="020B0502020104020203" pitchFamily="34" charset="0"/>
        <a:buChar char="–"/>
        <a:defRPr sz="36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772668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Arial" panose="020B0604020202020204" pitchFamily="34" charset="0"/>
        <a:buChar char="•"/>
        <a:defRPr sz="36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91540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Gill Sans MT" panose="020B0502020104020203" pitchFamily="34" charset="0"/>
        <a:buChar char="–"/>
        <a:defRPr sz="364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0104120" indent="-594360" algn="l" defTabSz="1783080" rtl="0" eaLnBrk="1" latinLnBrk="0" hangingPunct="1">
        <a:lnSpc>
          <a:spcPct val="110000"/>
        </a:lnSpc>
        <a:spcBef>
          <a:spcPts val="1820"/>
        </a:spcBef>
        <a:buClr>
          <a:schemeClr val="tx2"/>
        </a:buClr>
        <a:buFont typeface="Arial" panose="020B0604020202020204" pitchFamily="34" charset="0"/>
        <a:buChar char="•"/>
        <a:defRPr sz="364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594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74400" cy="4556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2362200"/>
            <a:ext cx="2202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COLLEGE OF MANAGEMENT SCIENCES</a:t>
            </a:r>
          </a:p>
          <a:p>
            <a:pPr algn="ctr"/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Analysis  Of  Pakistan  </a:t>
            </a:r>
          </a:p>
          <a:p>
            <a:pPr algn="ctr"/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Project :Analysis Of Textile Spinning Of Pakistan</a:t>
            </a:r>
          </a:p>
          <a:p>
            <a:pPr algn="ctr"/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FALL2017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7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 descr="paf_kiet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05463" cy="3124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28600" y="35128200"/>
            <a:ext cx="1112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150" dirty="0" smtClean="0">
                <a:latin typeface="Arial Black" pitchFamily="34" charset="0"/>
                <a:cs typeface="Times New Roman" pitchFamily="18" charset="0"/>
              </a:rPr>
              <a:t> </a:t>
            </a:r>
            <a:endParaRPr lang="en-US" sz="6000" b="1" spc="-150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0" y="39090600"/>
            <a:ext cx="1371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200" spc="-1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08669" y="27243584"/>
            <a:ext cx="462327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7391400"/>
            <a:ext cx="224028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6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The textile industry is often considered the backbone of the Islamic Republic of Pakistan’s economy.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In Asia, Pakistan is the 8th largest exporter of textile products providing employment to 38percent of the work force in the country. 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The textile industry contributes approximately 46percent to the total output or 8.5 percent of the country GDP.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textile industry in pakistan 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90358" y="17983200"/>
            <a:ext cx="10539663" cy="144018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0" y="14782800"/>
            <a:ext cx="185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Top Key Players Of Textile Spinning</a:t>
            </a:r>
            <a:endParaRPr lang="en-US" sz="7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0" y="16611600"/>
            <a:ext cx="19126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 Indus Dyeing And Manufacturing Company Limited.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Gadoon Textile Mills Limited.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Fazal Cloths  Limited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000" y="22783800"/>
            <a:ext cx="18473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19964400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Portal Five Force Model</a:t>
            </a:r>
            <a:endParaRPr lang="en-US" sz="7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21717000"/>
            <a:ext cx="1356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Entry &amp; Exit Barrier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Bargaining Power of Supplier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Bargaining Power of Buyer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Level of Competition</a:t>
            </a:r>
          </a:p>
          <a:p>
            <a:pPr>
              <a:buFont typeface="Wingdings" pitchFamily="2" charset="2"/>
              <a:buChar char="q"/>
            </a:pPr>
            <a:r>
              <a:rPr lang="en-US" sz="6000" smtClean="0">
                <a:latin typeface="Arial" pitchFamily="34" charset="0"/>
                <a:cs typeface="Arial" pitchFamily="34" charset="0"/>
              </a:rPr>
              <a:t>Substitute Product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" y="26898600"/>
            <a:ext cx="1371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PESTLE  ANALYSIS</a:t>
            </a:r>
            <a:endParaRPr lang="en-US" sz="7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" y="28575000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Political / Economical</a:t>
            </a:r>
          </a:p>
          <a:p>
            <a:pPr>
              <a:buFont typeface="Wingdings" pitchFamily="2" charset="2"/>
              <a:buChar char="q"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Social / Technology</a:t>
            </a:r>
          </a:p>
          <a:p>
            <a:pPr>
              <a:buFont typeface="Wingdings" pitchFamily="2" charset="2"/>
              <a:buChar char="q"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Legal / Environmental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31927800"/>
            <a:ext cx="1211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SWOT ANALYSIS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33451800"/>
            <a:ext cx="23012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STRENGTH</a:t>
            </a:r>
            <a:r>
              <a:rPr lang="en-US" dirty="0" smtClean="0"/>
              <a:t>:                             </a:t>
            </a:r>
            <a:endParaRPr lang="en-US" sz="7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Raw material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Availability of cheep labor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Domestic Market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" y="38404800"/>
            <a:ext cx="963917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WEAKNESS: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Research In development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Poor Infrastructure 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72800" y="33451800"/>
            <a:ext cx="1280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OPPORTUNITY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Pakistan textile  city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Marketing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Relationship with foreigner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01400" y="38328600"/>
            <a:ext cx="8305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THREATS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New competitors</a:t>
            </a:r>
          </a:p>
          <a:p>
            <a:pPr>
              <a:buFont typeface="Wingdings" pitchFamily="2" charset="2"/>
              <a:buChar char="q"/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Fashion life cycle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73000" y="41541442"/>
            <a:ext cx="1150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rial" pitchFamily="34" charset="0"/>
                <a:cs typeface="Arial" pitchFamily="34" charset="0"/>
              </a:rPr>
              <a:t>SUBMITTED BY :</a:t>
            </a:r>
          </a:p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SHAHRYAR SIDDIQUI</a:t>
            </a:r>
          </a:p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RAZA RAWJWANI</a:t>
            </a:r>
          </a:p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HABIB NASEER</a:t>
            </a:r>
          </a:p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SAAD REHMAN</a:t>
            </a: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" y="41986200"/>
            <a:ext cx="13106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latin typeface="Arial" pitchFamily="34" charset="0"/>
                <a:cs typeface="Arial" pitchFamily="34" charset="0"/>
              </a:rPr>
              <a:t>SUBMITTED TO: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Syeda Quratulain Kazmi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677</TotalTime>
  <Words>184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lab1</cp:lastModifiedBy>
  <cp:revision>106</cp:revision>
  <dcterms:created xsi:type="dcterms:W3CDTF">2013-04-23T10:47:37Z</dcterms:created>
  <dcterms:modified xsi:type="dcterms:W3CDTF">2017-11-22T04:53:29Z</dcterms:modified>
</cp:coreProperties>
</file>