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69" r:id="rId15"/>
    <p:sldId id="275" r:id="rId16"/>
    <p:sldId id="270"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5" autoAdjust="0"/>
    <p:restoredTop sz="94660"/>
  </p:normalViewPr>
  <p:slideViewPr>
    <p:cSldViewPr>
      <p:cViewPr varScale="1">
        <p:scale>
          <a:sx n="83" d="100"/>
          <a:sy n="83" d="100"/>
        </p:scale>
        <p:origin x="-1493"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58AF3C-0F23-4D95-AE3E-053191AB44EE}" type="datetimeFigureOut">
              <a:rPr lang="en-US" smtClean="0"/>
              <a:t>4/23/2018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EE25D1-B6B7-4ED1-9082-F8AEB6DDF7F7}" type="slidenum">
              <a:rPr lang="en-US" smtClean="0"/>
              <a:t>‹#›</a:t>
            </a:fld>
            <a:endParaRPr lang="en-US"/>
          </a:p>
        </p:txBody>
      </p:sp>
    </p:spTree>
    <p:extLst>
      <p:ext uri="{BB962C8B-B14F-4D97-AF65-F5344CB8AC3E}">
        <p14:creationId xmlns:p14="http://schemas.microsoft.com/office/powerpoint/2010/main" val="1400915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2906B6-00FF-4E73-B823-FB59A9965AB4}"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268E-9B37-4D82-B765-497B92A5E2DE}" type="slidenum">
              <a:rPr lang="en-US" smtClean="0"/>
              <a:t>‹#›</a:t>
            </a:fld>
            <a:endParaRPr lang="en-US"/>
          </a:p>
        </p:txBody>
      </p:sp>
    </p:spTree>
    <p:extLst>
      <p:ext uri="{BB962C8B-B14F-4D97-AF65-F5344CB8AC3E}">
        <p14:creationId xmlns:p14="http://schemas.microsoft.com/office/powerpoint/2010/main" val="226260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2C3F9A-81D7-43E8-8B1C-66C0767B835E}"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268E-9B37-4D82-B765-497B92A5E2DE}" type="slidenum">
              <a:rPr lang="en-US" smtClean="0"/>
              <a:t>‹#›</a:t>
            </a:fld>
            <a:endParaRPr lang="en-US"/>
          </a:p>
        </p:txBody>
      </p:sp>
    </p:spTree>
    <p:extLst>
      <p:ext uri="{BB962C8B-B14F-4D97-AF65-F5344CB8AC3E}">
        <p14:creationId xmlns:p14="http://schemas.microsoft.com/office/powerpoint/2010/main" val="1160580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024FB2-7991-40F2-B21D-8A1798B79308}"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268E-9B37-4D82-B765-497B92A5E2DE}" type="slidenum">
              <a:rPr lang="en-US" smtClean="0"/>
              <a:t>‹#›</a:t>
            </a:fld>
            <a:endParaRPr lang="en-US"/>
          </a:p>
        </p:txBody>
      </p:sp>
    </p:spTree>
    <p:extLst>
      <p:ext uri="{BB962C8B-B14F-4D97-AF65-F5344CB8AC3E}">
        <p14:creationId xmlns:p14="http://schemas.microsoft.com/office/powerpoint/2010/main" val="183348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ECA6BB-8886-4DC5-859B-C17795A52C67}"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268E-9B37-4D82-B765-497B92A5E2DE}" type="slidenum">
              <a:rPr lang="en-US" smtClean="0"/>
              <a:t>‹#›</a:t>
            </a:fld>
            <a:endParaRPr lang="en-US"/>
          </a:p>
        </p:txBody>
      </p:sp>
    </p:spTree>
    <p:extLst>
      <p:ext uri="{BB962C8B-B14F-4D97-AF65-F5344CB8AC3E}">
        <p14:creationId xmlns:p14="http://schemas.microsoft.com/office/powerpoint/2010/main" val="253474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6689B1-F0B3-4514-B96B-A80860A3F64B}"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268E-9B37-4D82-B765-497B92A5E2DE}" type="slidenum">
              <a:rPr lang="en-US" smtClean="0"/>
              <a:t>‹#›</a:t>
            </a:fld>
            <a:endParaRPr lang="en-US"/>
          </a:p>
        </p:txBody>
      </p:sp>
    </p:spTree>
    <p:extLst>
      <p:ext uri="{BB962C8B-B14F-4D97-AF65-F5344CB8AC3E}">
        <p14:creationId xmlns:p14="http://schemas.microsoft.com/office/powerpoint/2010/main" val="1277216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E784BE-049B-4365-B4C2-2941F82D379C}" type="datetime1">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8268E-9B37-4D82-B765-497B92A5E2DE}" type="slidenum">
              <a:rPr lang="en-US" smtClean="0"/>
              <a:t>‹#›</a:t>
            </a:fld>
            <a:endParaRPr lang="en-US"/>
          </a:p>
        </p:txBody>
      </p:sp>
    </p:spTree>
    <p:extLst>
      <p:ext uri="{BB962C8B-B14F-4D97-AF65-F5344CB8AC3E}">
        <p14:creationId xmlns:p14="http://schemas.microsoft.com/office/powerpoint/2010/main" val="2535714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349ED9-C478-4B14-B03B-65B55034533A}" type="datetime1">
              <a:rPr lang="en-US" smtClean="0"/>
              <a:t>4/23/2018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08268E-9B37-4D82-B765-497B92A5E2DE}" type="slidenum">
              <a:rPr lang="en-US" smtClean="0"/>
              <a:t>‹#›</a:t>
            </a:fld>
            <a:endParaRPr lang="en-US"/>
          </a:p>
        </p:txBody>
      </p:sp>
    </p:spTree>
    <p:extLst>
      <p:ext uri="{BB962C8B-B14F-4D97-AF65-F5344CB8AC3E}">
        <p14:creationId xmlns:p14="http://schemas.microsoft.com/office/powerpoint/2010/main" val="1195423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B48DE3-EC60-4304-8AFE-CDEFA82B2FD3}" type="datetime1">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08268E-9B37-4D82-B765-497B92A5E2DE}" type="slidenum">
              <a:rPr lang="en-US" smtClean="0"/>
              <a:t>‹#›</a:t>
            </a:fld>
            <a:endParaRPr lang="en-US"/>
          </a:p>
        </p:txBody>
      </p:sp>
    </p:spTree>
    <p:extLst>
      <p:ext uri="{BB962C8B-B14F-4D97-AF65-F5344CB8AC3E}">
        <p14:creationId xmlns:p14="http://schemas.microsoft.com/office/powerpoint/2010/main" val="30867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768FDC-4064-413B-9F95-81E37C939A93}" type="datetime1">
              <a:rPr lang="en-US" smtClean="0"/>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08268E-9B37-4D82-B765-497B92A5E2DE}" type="slidenum">
              <a:rPr lang="en-US" smtClean="0"/>
              <a:t>‹#›</a:t>
            </a:fld>
            <a:endParaRPr lang="en-US"/>
          </a:p>
        </p:txBody>
      </p:sp>
    </p:spTree>
    <p:extLst>
      <p:ext uri="{BB962C8B-B14F-4D97-AF65-F5344CB8AC3E}">
        <p14:creationId xmlns:p14="http://schemas.microsoft.com/office/powerpoint/2010/main" val="326472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435384-17F9-4427-8C5C-9AD97E0B6BFB}" type="datetime1">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8268E-9B37-4D82-B765-497B92A5E2DE}" type="slidenum">
              <a:rPr lang="en-US" smtClean="0"/>
              <a:t>‹#›</a:t>
            </a:fld>
            <a:endParaRPr lang="en-US"/>
          </a:p>
        </p:txBody>
      </p:sp>
    </p:spTree>
    <p:extLst>
      <p:ext uri="{BB962C8B-B14F-4D97-AF65-F5344CB8AC3E}">
        <p14:creationId xmlns:p14="http://schemas.microsoft.com/office/powerpoint/2010/main" val="463255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AEC4C2-CC13-4609-BA87-2214B521AEE3}" type="datetime1">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8268E-9B37-4D82-B765-497B92A5E2DE}" type="slidenum">
              <a:rPr lang="en-US" smtClean="0"/>
              <a:t>‹#›</a:t>
            </a:fld>
            <a:endParaRPr lang="en-US"/>
          </a:p>
        </p:txBody>
      </p:sp>
    </p:spTree>
    <p:extLst>
      <p:ext uri="{BB962C8B-B14F-4D97-AF65-F5344CB8AC3E}">
        <p14:creationId xmlns:p14="http://schemas.microsoft.com/office/powerpoint/2010/main" val="378092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BAC56-41C9-4AD3-B295-90F479C5AAEB}" type="datetime1">
              <a:rPr lang="en-US" smtClean="0"/>
              <a:t>4/23/2018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8268E-9B37-4D82-B765-497B92A5E2DE}" type="slidenum">
              <a:rPr lang="en-US" smtClean="0"/>
              <a:t>‹#›</a:t>
            </a:fld>
            <a:endParaRPr lang="en-US"/>
          </a:p>
        </p:txBody>
      </p:sp>
    </p:spTree>
    <p:extLst>
      <p:ext uri="{BB962C8B-B14F-4D97-AF65-F5344CB8AC3E}">
        <p14:creationId xmlns:p14="http://schemas.microsoft.com/office/powerpoint/2010/main" val="1405301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1600199"/>
          </a:xfrm>
        </p:spPr>
        <p:txBody>
          <a:bodyPr>
            <a:normAutofit fontScale="90000"/>
          </a:bodyPr>
          <a:lstStyle/>
          <a:p>
            <a:r>
              <a:rPr lang="en-US" dirty="0"/>
              <a:t>Smart to Smart-</a:t>
            </a:r>
            <a:r>
              <a:rPr lang="en-US" dirty="0" err="1"/>
              <a:t>er</a:t>
            </a:r>
            <a:r>
              <a:rPr lang="en-US" dirty="0"/>
              <a:t> City: Vision and Challenges - A Survey</a:t>
            </a:r>
            <a:br>
              <a:rPr lang="en-US" dirty="0"/>
            </a:br>
            <a:endParaRPr lang="en-US" dirty="0"/>
          </a:p>
        </p:txBody>
      </p:sp>
      <p:sp>
        <p:nvSpPr>
          <p:cNvPr id="3" name="Subtitle 2"/>
          <p:cNvSpPr>
            <a:spLocks noGrp="1"/>
          </p:cNvSpPr>
          <p:nvPr>
            <p:ph type="subTitle" idx="1"/>
          </p:nvPr>
        </p:nvSpPr>
        <p:spPr>
          <a:xfrm>
            <a:off x="1371600" y="3886200"/>
            <a:ext cx="6400800" cy="1981200"/>
          </a:xfrm>
        </p:spPr>
        <p:txBody>
          <a:bodyPr>
            <a:normAutofit fontScale="92500" lnSpcReduction="20000"/>
          </a:bodyPr>
          <a:lstStyle/>
          <a:p>
            <a:r>
              <a:rPr lang="en-US" dirty="0" smtClean="0"/>
              <a:t>Presented by:</a:t>
            </a:r>
          </a:p>
          <a:p>
            <a:r>
              <a:rPr lang="en-US" dirty="0" err="1" smtClean="0"/>
              <a:t>Asima</a:t>
            </a:r>
            <a:r>
              <a:rPr lang="en-US" dirty="0" smtClean="0"/>
              <a:t> </a:t>
            </a:r>
            <a:r>
              <a:rPr lang="en-US" dirty="0" err="1" smtClean="0"/>
              <a:t>Nisar</a:t>
            </a:r>
            <a:endParaRPr lang="en-US" dirty="0" smtClean="0"/>
          </a:p>
          <a:p>
            <a:r>
              <a:rPr lang="en-US" dirty="0" smtClean="0"/>
              <a:t>Ph.D. – CS </a:t>
            </a:r>
          </a:p>
          <a:p>
            <a:r>
              <a:rPr lang="en-US" dirty="0" smtClean="0"/>
              <a:t>(Communication &amp; Networks)</a:t>
            </a:r>
            <a:endParaRPr lang="en-US" dirty="0"/>
          </a:p>
        </p:txBody>
      </p:sp>
      <p:sp>
        <p:nvSpPr>
          <p:cNvPr id="4" name="Slide Number Placeholder 3"/>
          <p:cNvSpPr>
            <a:spLocks noGrp="1"/>
          </p:cNvSpPr>
          <p:nvPr>
            <p:ph type="sldNum" sz="quarter" idx="12"/>
          </p:nvPr>
        </p:nvSpPr>
        <p:spPr/>
        <p:txBody>
          <a:bodyPr/>
          <a:lstStyle/>
          <a:p>
            <a:fld id="{F308268E-9B37-4D82-B765-497B92A5E2DE}" type="slidenum">
              <a:rPr lang="en-US" smtClean="0"/>
              <a:t>1</a:t>
            </a:fld>
            <a:endParaRPr lang="en-US"/>
          </a:p>
        </p:txBody>
      </p:sp>
    </p:spTree>
    <p:extLst>
      <p:ext uri="{BB962C8B-B14F-4D97-AF65-F5344CB8AC3E}">
        <p14:creationId xmlns:p14="http://schemas.microsoft.com/office/powerpoint/2010/main" val="4280364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ICT Technologies</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pPr marL="0" indent="0">
              <a:buNone/>
            </a:pPr>
            <a:r>
              <a:rPr lang="en-US" dirty="0"/>
              <a:t>List of available ICT technologies is as under:</a:t>
            </a:r>
          </a:p>
          <a:p>
            <a:pPr lvl="0"/>
            <a:r>
              <a:rPr lang="en-US" dirty="0" err="1"/>
              <a:t>IoIT</a:t>
            </a:r>
            <a:r>
              <a:rPr lang="en-US" dirty="0"/>
              <a:t> (Internet of Important Things)</a:t>
            </a:r>
          </a:p>
          <a:p>
            <a:pPr lvl="0"/>
            <a:r>
              <a:rPr lang="en-US" dirty="0"/>
              <a:t>Capillary M2M systems: Short Range Systems</a:t>
            </a:r>
          </a:p>
          <a:p>
            <a:pPr lvl="0"/>
            <a:r>
              <a:rPr lang="en-US" dirty="0"/>
              <a:t>Cellular M2M systems: Long Range </a:t>
            </a:r>
            <a:r>
              <a:rPr lang="en-US" dirty="0" smtClean="0"/>
              <a:t>Systems</a:t>
            </a:r>
          </a:p>
          <a:p>
            <a:pPr lvl="0"/>
            <a:endParaRPr lang="en-US" b="1" dirty="0"/>
          </a:p>
          <a:p>
            <a:pPr lvl="0"/>
            <a:r>
              <a:rPr lang="en-US" b="1" dirty="0" err="1" smtClean="0"/>
              <a:t>IoIT</a:t>
            </a:r>
            <a:r>
              <a:rPr lang="en-US" dirty="0" smtClean="0"/>
              <a:t> </a:t>
            </a:r>
            <a:r>
              <a:rPr lang="en-US" dirty="0"/>
              <a:t>include objects important to the well-being and safety of humans will likely to be connected first. </a:t>
            </a:r>
          </a:p>
          <a:p>
            <a:r>
              <a:rPr lang="en-US" b="1" dirty="0" smtClean="0"/>
              <a:t>Capillary </a:t>
            </a:r>
            <a:r>
              <a:rPr lang="en-US" b="1" dirty="0"/>
              <a:t>M2M</a:t>
            </a:r>
            <a:r>
              <a:rPr lang="en-US" dirty="0"/>
              <a:t> (Machine-to-Machine) systems include short range systems like WSNs (Wireless Sensor Networks). WSNs mainly include [6]:</a:t>
            </a:r>
          </a:p>
          <a:p>
            <a:pPr lvl="0"/>
            <a:r>
              <a:rPr lang="en-US" dirty="0"/>
              <a:t>RFID: Radio Frequency </a:t>
            </a:r>
            <a:r>
              <a:rPr lang="en-US" dirty="0" err="1"/>
              <a:t>IDentification</a:t>
            </a:r>
            <a:r>
              <a:rPr lang="en-US" dirty="0"/>
              <a:t>: Unidirectional  </a:t>
            </a:r>
          </a:p>
          <a:p>
            <a:pPr lvl="0"/>
            <a:r>
              <a:rPr lang="en-US" dirty="0"/>
              <a:t>NFC: Near Field Communication: Bidirectional</a:t>
            </a:r>
          </a:p>
          <a:p>
            <a:pPr marL="0" indent="0">
              <a:buNone/>
            </a:pPr>
            <a:endParaRPr lang="en-US" dirty="0"/>
          </a:p>
        </p:txBody>
      </p:sp>
      <p:sp>
        <p:nvSpPr>
          <p:cNvPr id="4" name="Slide Number Placeholder 3"/>
          <p:cNvSpPr>
            <a:spLocks noGrp="1"/>
          </p:cNvSpPr>
          <p:nvPr>
            <p:ph type="sldNum" sz="quarter" idx="12"/>
          </p:nvPr>
        </p:nvSpPr>
        <p:spPr/>
        <p:txBody>
          <a:bodyPr/>
          <a:lstStyle/>
          <a:p>
            <a:fld id="{F308268E-9B37-4D82-B765-497B92A5E2DE}" type="slidenum">
              <a:rPr lang="en-US" smtClean="0"/>
              <a:t>10</a:t>
            </a:fld>
            <a:endParaRPr lang="en-US"/>
          </a:p>
        </p:txBody>
      </p:sp>
    </p:spTree>
    <p:extLst>
      <p:ext uri="{BB962C8B-B14F-4D97-AF65-F5344CB8AC3E}">
        <p14:creationId xmlns:p14="http://schemas.microsoft.com/office/powerpoint/2010/main" val="618816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RFID: Radio Frequency </a:t>
            </a:r>
            <a:r>
              <a:rPr lang="en-US" dirty="0" err="1" smtClean="0"/>
              <a:t>IDentification</a:t>
            </a:r>
            <a:endParaRPr lang="en-US" dirty="0"/>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pPr marL="0" indent="0" algn="just">
              <a:buNone/>
            </a:pPr>
            <a:r>
              <a:rPr lang="en-US" b="1" dirty="0" smtClean="0"/>
              <a:t>	RFID</a:t>
            </a:r>
            <a:r>
              <a:rPr lang="en-US" dirty="0" smtClean="0"/>
              <a:t> </a:t>
            </a:r>
            <a:r>
              <a:rPr lang="en-US" dirty="0"/>
              <a:t>consists of an RFID tag (which can be either passive or active) where data is stored and an RFID reader; enabling it to read data from the tag’s memory. Passive tags are inexpensive; hence can be deployed in very large numbers for pervasive sensing. Passive nature of these tags translates to low cost and low power consumption as these tags only need to be powered when needed. RFID enables a range of applications for Smart Cities, such </a:t>
            </a:r>
            <a:r>
              <a:rPr lang="en-US" dirty="0" smtClean="0"/>
              <a:t>as:</a:t>
            </a:r>
            <a:endParaRPr lang="en-US" dirty="0"/>
          </a:p>
          <a:p>
            <a:pPr lvl="0" algn="just"/>
            <a:r>
              <a:rPr lang="en-US" dirty="0"/>
              <a:t>Localizing and tracking of objects</a:t>
            </a:r>
          </a:p>
          <a:p>
            <a:pPr lvl="0" algn="just"/>
            <a:r>
              <a:rPr lang="en-US" dirty="0"/>
              <a:t>Healthcare applications</a:t>
            </a:r>
          </a:p>
          <a:p>
            <a:pPr lvl="0" algn="just"/>
            <a:r>
              <a:rPr lang="en-US" dirty="0"/>
              <a:t>Asset management</a:t>
            </a:r>
          </a:p>
          <a:p>
            <a:pPr lvl="0" algn="just"/>
            <a:r>
              <a:rPr lang="en-US" dirty="0"/>
              <a:t>Smart parking, etc</a:t>
            </a:r>
            <a:r>
              <a:rPr lang="en-US" dirty="0" smtClean="0"/>
              <a:t>. [8]</a:t>
            </a:r>
            <a:endParaRPr lang="en-US" dirty="0"/>
          </a:p>
        </p:txBody>
      </p:sp>
      <p:sp>
        <p:nvSpPr>
          <p:cNvPr id="4" name="Slide Number Placeholder 3"/>
          <p:cNvSpPr>
            <a:spLocks noGrp="1"/>
          </p:cNvSpPr>
          <p:nvPr>
            <p:ph type="sldNum" sz="quarter" idx="12"/>
          </p:nvPr>
        </p:nvSpPr>
        <p:spPr/>
        <p:txBody>
          <a:bodyPr/>
          <a:lstStyle/>
          <a:p>
            <a:fld id="{F308268E-9B37-4D82-B765-497B92A5E2DE}" type="slidenum">
              <a:rPr lang="en-US" smtClean="0"/>
              <a:t>11</a:t>
            </a:fld>
            <a:endParaRPr lang="en-US"/>
          </a:p>
        </p:txBody>
      </p:sp>
    </p:spTree>
    <p:extLst>
      <p:ext uri="{BB962C8B-B14F-4D97-AF65-F5344CB8AC3E}">
        <p14:creationId xmlns:p14="http://schemas.microsoft.com/office/powerpoint/2010/main" val="760025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NFC: Near Field Communication</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pPr marL="0" indent="0" algn="just">
              <a:buNone/>
            </a:pPr>
            <a:r>
              <a:rPr lang="en-US" b="1" dirty="0" smtClean="0"/>
              <a:t>	NFC</a:t>
            </a:r>
            <a:r>
              <a:rPr lang="en-US" dirty="0" smtClean="0"/>
              <a:t> </a:t>
            </a:r>
            <a:r>
              <a:rPr lang="en-US" dirty="0"/>
              <a:t>provides bidirectional very short communication range usually in centimeter range. NFC is used in mobile and similar devices; also integrated into smartphones, hence has enabled smart living. Following are the real-world examples of NFC applications, within context of the Smart Cities:</a:t>
            </a:r>
          </a:p>
          <a:p>
            <a:pPr lvl="0" algn="just"/>
            <a:r>
              <a:rPr lang="en-US" dirty="0"/>
              <a:t>Smart energy metering</a:t>
            </a:r>
          </a:p>
          <a:p>
            <a:pPr lvl="0" algn="just"/>
            <a:r>
              <a:rPr lang="en-US" dirty="0"/>
              <a:t>Data acquisition and control</a:t>
            </a:r>
          </a:p>
          <a:p>
            <a:pPr lvl="0" algn="just"/>
            <a:r>
              <a:rPr lang="en-US" dirty="0"/>
              <a:t>City touristic surfing</a:t>
            </a:r>
          </a:p>
          <a:p>
            <a:pPr lvl="0" algn="just"/>
            <a:r>
              <a:rPr lang="en-US" dirty="0"/>
              <a:t>Smart car parks, etc. [8]</a:t>
            </a:r>
          </a:p>
          <a:p>
            <a:pPr marL="0" indent="0">
              <a:buNone/>
            </a:pPr>
            <a:endParaRPr lang="en-US" dirty="0"/>
          </a:p>
        </p:txBody>
      </p:sp>
      <p:sp>
        <p:nvSpPr>
          <p:cNvPr id="4" name="Slide Number Placeholder 3"/>
          <p:cNvSpPr>
            <a:spLocks noGrp="1"/>
          </p:cNvSpPr>
          <p:nvPr>
            <p:ph type="sldNum" sz="quarter" idx="12"/>
          </p:nvPr>
        </p:nvSpPr>
        <p:spPr/>
        <p:txBody>
          <a:bodyPr/>
          <a:lstStyle/>
          <a:p>
            <a:fld id="{F308268E-9B37-4D82-B765-497B92A5E2DE}" type="slidenum">
              <a:rPr lang="en-US" smtClean="0"/>
              <a:t>12</a:t>
            </a:fld>
            <a:endParaRPr lang="en-US"/>
          </a:p>
        </p:txBody>
      </p:sp>
    </p:spTree>
    <p:extLst>
      <p:ext uri="{BB962C8B-B14F-4D97-AF65-F5344CB8AC3E}">
        <p14:creationId xmlns:p14="http://schemas.microsoft.com/office/powerpoint/2010/main" val="1497612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LTE: Long Term Evolution</a:t>
            </a:r>
            <a:endParaRPr lang="en-US" dirty="0"/>
          </a:p>
        </p:txBody>
      </p:sp>
      <p:sp>
        <p:nvSpPr>
          <p:cNvPr id="3" name="Content Placeholder 2"/>
          <p:cNvSpPr>
            <a:spLocks noGrp="1"/>
          </p:cNvSpPr>
          <p:nvPr>
            <p:ph idx="1"/>
          </p:nvPr>
        </p:nvSpPr>
        <p:spPr/>
        <p:txBody>
          <a:bodyPr/>
          <a:lstStyle/>
          <a:p>
            <a:pPr marL="0" indent="0" algn="just">
              <a:buNone/>
            </a:pPr>
            <a:r>
              <a:rPr lang="en-US" b="1" dirty="0" smtClean="0"/>
              <a:t>	Cellular </a:t>
            </a:r>
            <a:r>
              <a:rPr lang="en-US" b="1" dirty="0"/>
              <a:t>M2M</a:t>
            </a:r>
            <a:r>
              <a:rPr lang="en-US" dirty="0"/>
              <a:t> (Machine-to-Machine) systems include long range systems like ETSI M2M, 3GPP LTE as well as IEEE 802.16 (WiMAX) [6</a:t>
            </a:r>
            <a:r>
              <a:rPr lang="en-US" dirty="0" smtClean="0"/>
              <a:t>].</a:t>
            </a:r>
            <a:endParaRPr lang="en-US" dirty="0"/>
          </a:p>
          <a:p>
            <a:pPr marL="0" indent="0" algn="just">
              <a:buNone/>
            </a:pPr>
            <a:r>
              <a:rPr lang="en-US" b="1" dirty="0"/>
              <a:t>	</a:t>
            </a:r>
            <a:r>
              <a:rPr lang="en-US" b="1" dirty="0" smtClean="0"/>
              <a:t>LTE</a:t>
            </a:r>
            <a:r>
              <a:rPr lang="en-US" dirty="0" smtClean="0"/>
              <a:t> </a:t>
            </a:r>
            <a:r>
              <a:rPr lang="en-US" dirty="0"/>
              <a:t>has been a main enabler of high performance M2M applications, due to coverage, high throughput, and low latency [8].</a:t>
            </a:r>
          </a:p>
        </p:txBody>
      </p:sp>
      <p:sp>
        <p:nvSpPr>
          <p:cNvPr id="4" name="Slide Number Placeholder 3"/>
          <p:cNvSpPr>
            <a:spLocks noGrp="1"/>
          </p:cNvSpPr>
          <p:nvPr>
            <p:ph type="sldNum" sz="quarter" idx="12"/>
          </p:nvPr>
        </p:nvSpPr>
        <p:spPr/>
        <p:txBody>
          <a:bodyPr/>
          <a:lstStyle/>
          <a:p>
            <a:fld id="{F308268E-9B37-4D82-B765-497B92A5E2DE}" type="slidenum">
              <a:rPr lang="en-US" smtClean="0"/>
              <a:t>13</a:t>
            </a:fld>
            <a:endParaRPr lang="en-US"/>
          </a:p>
        </p:txBody>
      </p:sp>
    </p:spTree>
    <p:extLst>
      <p:ext uri="{BB962C8B-B14F-4D97-AF65-F5344CB8AC3E}">
        <p14:creationId xmlns:p14="http://schemas.microsoft.com/office/powerpoint/2010/main" val="2026121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City: Future Trends</a:t>
            </a:r>
            <a:endParaRPr lang="en-US" dirty="0"/>
          </a:p>
        </p:txBody>
      </p:sp>
      <p:sp>
        <p:nvSpPr>
          <p:cNvPr id="3" name="Content Placeholder 2"/>
          <p:cNvSpPr>
            <a:spLocks noGrp="1"/>
          </p:cNvSpPr>
          <p:nvPr>
            <p:ph idx="1"/>
          </p:nvPr>
        </p:nvSpPr>
        <p:spPr/>
        <p:txBody>
          <a:bodyPr/>
          <a:lstStyle/>
          <a:p>
            <a:pPr marL="0" indent="0" algn="just">
              <a:buNone/>
            </a:pPr>
            <a:r>
              <a:rPr lang="en-US" dirty="0" smtClean="0"/>
              <a:t>	Smart </a:t>
            </a:r>
            <a:r>
              <a:rPr lang="en-US" dirty="0"/>
              <a:t>City is the potential future for every city and town. The vision of future Smart City is a city with a pervasive overlay of ICT connecting things, organizations, and people. For example, sensors connect cars to transportation management centers that analyze day-to-day traffic flow data and provide what-if scenarios in case of events or accidents [5].</a:t>
            </a:r>
          </a:p>
          <a:p>
            <a:pPr marL="0" indent="0">
              <a:buNone/>
            </a:pPr>
            <a:endParaRPr lang="en-US" dirty="0"/>
          </a:p>
        </p:txBody>
      </p:sp>
      <p:sp>
        <p:nvSpPr>
          <p:cNvPr id="4" name="Slide Number Placeholder 3"/>
          <p:cNvSpPr>
            <a:spLocks noGrp="1"/>
          </p:cNvSpPr>
          <p:nvPr>
            <p:ph type="sldNum" sz="quarter" idx="12"/>
          </p:nvPr>
        </p:nvSpPr>
        <p:spPr/>
        <p:txBody>
          <a:bodyPr/>
          <a:lstStyle/>
          <a:p>
            <a:fld id="{F308268E-9B37-4D82-B765-497B92A5E2DE}" type="slidenum">
              <a:rPr lang="en-US" smtClean="0"/>
              <a:t>14</a:t>
            </a:fld>
            <a:endParaRPr lang="en-US"/>
          </a:p>
        </p:txBody>
      </p:sp>
    </p:spTree>
    <p:extLst>
      <p:ext uri="{BB962C8B-B14F-4D97-AF65-F5344CB8AC3E}">
        <p14:creationId xmlns:p14="http://schemas.microsoft.com/office/powerpoint/2010/main" val="40398489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Sensing in Smart Cities [8</a:t>
            </a:r>
            <a:r>
              <a:rPr lang="en-US" dirty="0" smtClean="0"/>
              <a:t>] – Figure 3</a:t>
            </a:r>
            <a:endParaRPr lang="en-US" dirty="0"/>
          </a:p>
        </p:txBody>
      </p:sp>
      <p:pic>
        <p:nvPicPr>
          <p:cNvPr id="3074" name="Picture 2" descr="C:\Users\imtiaz\Desktop\Fig 3 [8] - SC.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690" y="1600200"/>
            <a:ext cx="6094620" cy="452596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F308268E-9B37-4D82-B765-497B92A5E2DE}" type="slidenum">
              <a:rPr lang="en-US" smtClean="0"/>
              <a:t>15</a:t>
            </a:fld>
            <a:endParaRPr lang="en-US"/>
          </a:p>
        </p:txBody>
      </p:sp>
    </p:spTree>
    <p:extLst>
      <p:ext uri="{BB962C8B-B14F-4D97-AF65-F5344CB8AC3E}">
        <p14:creationId xmlns:p14="http://schemas.microsoft.com/office/powerpoint/2010/main" val="3002561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IoE</a:t>
            </a:r>
            <a:r>
              <a:rPr lang="en-US" dirty="0" smtClean="0"/>
              <a:t>: Internet of Everything</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b="1" dirty="0" smtClean="0"/>
              <a:t>	</a:t>
            </a:r>
            <a:r>
              <a:rPr lang="en-US" b="1" dirty="0" err="1" smtClean="0"/>
              <a:t>IoE</a:t>
            </a:r>
            <a:r>
              <a:rPr lang="en-US" dirty="0" smtClean="0"/>
              <a:t> </a:t>
            </a:r>
            <a:r>
              <a:rPr lang="en-US" dirty="0"/>
              <a:t>will transform city life and help cities become smart cities [5]; even smart-</a:t>
            </a:r>
            <a:r>
              <a:rPr lang="en-US" dirty="0" err="1"/>
              <a:t>er</a:t>
            </a:r>
            <a:r>
              <a:rPr lang="en-US" dirty="0"/>
              <a:t>. The </a:t>
            </a:r>
            <a:r>
              <a:rPr lang="en-US" dirty="0" err="1"/>
              <a:t>IoE</a:t>
            </a:r>
            <a:r>
              <a:rPr lang="en-US" dirty="0"/>
              <a:t> will connect people, data, things, and processes in networks of billions or even trillions of connections. There are three key ways in which the </a:t>
            </a:r>
            <a:r>
              <a:rPr lang="en-US" dirty="0" err="1"/>
              <a:t>IoE</a:t>
            </a:r>
            <a:r>
              <a:rPr lang="en-US" dirty="0"/>
              <a:t> will significantly impact our lives [5]:</a:t>
            </a:r>
          </a:p>
          <a:p>
            <a:pPr lvl="0" algn="just"/>
            <a:r>
              <a:rPr lang="en-US" dirty="0" err="1" smtClean="0"/>
              <a:t>IoE</a:t>
            </a:r>
            <a:r>
              <a:rPr lang="en-US" dirty="0" smtClean="0"/>
              <a:t> </a:t>
            </a:r>
            <a:r>
              <a:rPr lang="en-US" dirty="0"/>
              <a:t>will automate connections.</a:t>
            </a:r>
          </a:p>
          <a:p>
            <a:pPr lvl="0" algn="just"/>
            <a:r>
              <a:rPr lang="en-US" dirty="0" err="1"/>
              <a:t>IoE</a:t>
            </a:r>
            <a:r>
              <a:rPr lang="en-US" dirty="0"/>
              <a:t> will enable fast personal communications and decision making.</a:t>
            </a:r>
          </a:p>
          <a:p>
            <a:pPr lvl="0" algn="just"/>
            <a:r>
              <a:rPr lang="en-US" dirty="0" err="1"/>
              <a:t>IoE</a:t>
            </a:r>
            <a:r>
              <a:rPr lang="en-US" dirty="0"/>
              <a:t> will uncover new information.</a:t>
            </a:r>
          </a:p>
          <a:p>
            <a:pPr marL="0" indent="0">
              <a:buNone/>
            </a:pPr>
            <a:endParaRPr lang="en-US" dirty="0"/>
          </a:p>
        </p:txBody>
      </p:sp>
      <p:sp>
        <p:nvSpPr>
          <p:cNvPr id="4" name="Slide Number Placeholder 3"/>
          <p:cNvSpPr>
            <a:spLocks noGrp="1"/>
          </p:cNvSpPr>
          <p:nvPr>
            <p:ph type="sldNum" sz="quarter" idx="12"/>
          </p:nvPr>
        </p:nvSpPr>
        <p:spPr/>
        <p:txBody>
          <a:bodyPr/>
          <a:lstStyle/>
          <a:p>
            <a:fld id="{F308268E-9B37-4D82-B765-497B92A5E2DE}" type="slidenum">
              <a:rPr lang="en-US" smtClean="0"/>
              <a:t>16</a:t>
            </a:fld>
            <a:endParaRPr lang="en-US"/>
          </a:p>
        </p:txBody>
      </p:sp>
    </p:spTree>
    <p:extLst>
      <p:ext uri="{BB962C8B-B14F-4D97-AF65-F5344CB8AC3E}">
        <p14:creationId xmlns:p14="http://schemas.microsoft.com/office/powerpoint/2010/main" val="1461542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600200"/>
            <a:ext cx="8229600" cy="4724400"/>
          </a:xfrm>
        </p:spPr>
        <p:txBody>
          <a:bodyPr>
            <a:normAutofit fontScale="85000" lnSpcReduction="10000"/>
          </a:bodyPr>
          <a:lstStyle/>
          <a:p>
            <a:pPr marL="0" indent="0" algn="just">
              <a:buNone/>
            </a:pPr>
            <a:r>
              <a:rPr lang="en-US" dirty="0" smtClean="0"/>
              <a:t>	Smart </a:t>
            </a:r>
            <a:r>
              <a:rPr lang="en-US" dirty="0"/>
              <a:t>Cities are a future reality for municipalities around the world. These cities will use the power of ubiquitous communication networks, highly distributed wireless sensor technology, and intelligent management systems to solve current and future challenges and create existing new services. Smart city officials will be essential visionary leaders who drive Smart City progress using public-private partnerships to invest in scalable projects, smart regulation to connect city laws to new digital realities, and innovation clusters to create jobs and vibrant economies [5]. The Smart cities’ topic is still largely under exploration [2].</a:t>
            </a:r>
          </a:p>
        </p:txBody>
      </p:sp>
      <p:sp>
        <p:nvSpPr>
          <p:cNvPr id="4" name="Slide Number Placeholder 3"/>
          <p:cNvSpPr>
            <a:spLocks noGrp="1"/>
          </p:cNvSpPr>
          <p:nvPr>
            <p:ph type="sldNum" sz="quarter" idx="12"/>
          </p:nvPr>
        </p:nvSpPr>
        <p:spPr/>
        <p:txBody>
          <a:bodyPr/>
          <a:lstStyle/>
          <a:p>
            <a:fld id="{F308268E-9B37-4D82-B765-497B92A5E2DE}" type="slidenum">
              <a:rPr lang="en-US" smtClean="0"/>
              <a:t>17</a:t>
            </a:fld>
            <a:endParaRPr lang="en-US"/>
          </a:p>
        </p:txBody>
      </p:sp>
    </p:spTree>
    <p:extLst>
      <p:ext uri="{BB962C8B-B14F-4D97-AF65-F5344CB8AC3E}">
        <p14:creationId xmlns:p14="http://schemas.microsoft.com/office/powerpoint/2010/main" val="26270972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Issues</a:t>
            </a:r>
            <a:endParaRPr lang="en-US" dirty="0"/>
          </a:p>
        </p:txBody>
      </p:sp>
      <p:sp>
        <p:nvSpPr>
          <p:cNvPr id="3" name="Content Placeholder 2"/>
          <p:cNvSpPr>
            <a:spLocks noGrp="1"/>
          </p:cNvSpPr>
          <p:nvPr>
            <p:ph idx="1"/>
          </p:nvPr>
        </p:nvSpPr>
        <p:spPr/>
        <p:txBody>
          <a:bodyPr/>
          <a:lstStyle/>
          <a:p>
            <a:r>
              <a:rPr lang="en-US" dirty="0" smtClean="0"/>
              <a:t>Energy management [1]</a:t>
            </a:r>
          </a:p>
          <a:p>
            <a:r>
              <a:rPr lang="en-US" dirty="0" smtClean="0"/>
              <a:t>Strategic planning [2]</a:t>
            </a:r>
          </a:p>
          <a:p>
            <a:r>
              <a:rPr lang="en-US" dirty="0" smtClean="0"/>
              <a:t>Congestion problems [3]</a:t>
            </a:r>
          </a:p>
          <a:p>
            <a:r>
              <a:rPr lang="en-US" dirty="0" smtClean="0"/>
              <a:t>New processing &amp; storage systems and Standards [4]</a:t>
            </a:r>
          </a:p>
          <a:p>
            <a:r>
              <a:rPr lang="en-US" dirty="0" smtClean="0"/>
              <a:t>Information-centric ICT platforms [9]</a:t>
            </a:r>
          </a:p>
          <a:p>
            <a:r>
              <a:rPr lang="en-US" dirty="0" smtClean="0"/>
              <a:t>Framework of </a:t>
            </a:r>
            <a:r>
              <a:rPr lang="en-US" dirty="0" err="1" smtClean="0"/>
              <a:t>IoE</a:t>
            </a:r>
            <a:r>
              <a:rPr lang="en-US" dirty="0" smtClean="0"/>
              <a:t> [5]</a:t>
            </a:r>
          </a:p>
          <a:p>
            <a:endParaRPr lang="en-US" dirty="0"/>
          </a:p>
        </p:txBody>
      </p:sp>
      <p:sp>
        <p:nvSpPr>
          <p:cNvPr id="4" name="Slide Number Placeholder 3"/>
          <p:cNvSpPr>
            <a:spLocks noGrp="1"/>
          </p:cNvSpPr>
          <p:nvPr>
            <p:ph type="sldNum" sz="quarter" idx="12"/>
          </p:nvPr>
        </p:nvSpPr>
        <p:spPr/>
        <p:txBody>
          <a:bodyPr/>
          <a:lstStyle/>
          <a:p>
            <a:fld id="{F308268E-9B37-4D82-B765-497B92A5E2DE}" type="slidenum">
              <a:rPr lang="en-US" smtClean="0"/>
              <a:t>18</a:t>
            </a:fld>
            <a:endParaRPr lang="en-US"/>
          </a:p>
        </p:txBody>
      </p:sp>
    </p:spTree>
    <p:extLst>
      <p:ext uri="{BB962C8B-B14F-4D97-AF65-F5344CB8AC3E}">
        <p14:creationId xmlns:p14="http://schemas.microsoft.com/office/powerpoint/2010/main" val="943410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lstStyle/>
          <a:p>
            <a:r>
              <a:rPr lang="en-US" dirty="0" smtClean="0"/>
              <a:t>Question(s) &amp; Answer(s)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lgn="ctr">
              <a:buNone/>
            </a:pPr>
            <a:r>
              <a:rPr lang="en-US" b="1" dirty="0" smtClean="0"/>
              <a:t>THANK </a:t>
            </a:r>
            <a:r>
              <a:rPr lang="en-US" b="1" dirty="0" smtClean="0"/>
              <a:t>YOU..</a:t>
            </a:r>
            <a:endParaRPr lang="en-US" b="1" dirty="0"/>
          </a:p>
        </p:txBody>
      </p:sp>
      <p:sp>
        <p:nvSpPr>
          <p:cNvPr id="4" name="Slide Number Placeholder 3"/>
          <p:cNvSpPr>
            <a:spLocks noGrp="1"/>
          </p:cNvSpPr>
          <p:nvPr>
            <p:ph type="sldNum" sz="quarter" idx="12"/>
          </p:nvPr>
        </p:nvSpPr>
        <p:spPr/>
        <p:txBody>
          <a:bodyPr/>
          <a:lstStyle/>
          <a:p>
            <a:fld id="{F308268E-9B37-4D82-B765-497B92A5E2DE}" type="slidenum">
              <a:rPr lang="en-US" smtClean="0"/>
              <a:t>19</a:t>
            </a:fld>
            <a:endParaRPr lang="en-US"/>
          </a:p>
        </p:txBody>
      </p:sp>
    </p:spTree>
    <p:extLst>
      <p:ext uri="{BB962C8B-B14F-4D97-AF65-F5344CB8AC3E}">
        <p14:creationId xmlns:p14="http://schemas.microsoft.com/office/powerpoint/2010/main" val="3632328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600200"/>
            <a:ext cx="8229600" cy="4953000"/>
          </a:xfrm>
        </p:spPr>
        <p:txBody>
          <a:bodyPr/>
          <a:lstStyle/>
          <a:p>
            <a:r>
              <a:rPr lang="en-US" dirty="0" smtClean="0"/>
              <a:t>Preamble</a:t>
            </a:r>
          </a:p>
          <a:p>
            <a:r>
              <a:rPr lang="en-US" dirty="0" smtClean="0"/>
              <a:t>Smart City: Need</a:t>
            </a:r>
          </a:p>
          <a:p>
            <a:r>
              <a:rPr lang="en-US" dirty="0" smtClean="0"/>
              <a:t>Smart City: Core Idea &amp; Figure 1</a:t>
            </a:r>
          </a:p>
          <a:p>
            <a:r>
              <a:rPr lang="en-US" dirty="0" smtClean="0"/>
              <a:t>Smart City: Origin</a:t>
            </a:r>
          </a:p>
          <a:p>
            <a:r>
              <a:rPr lang="en-US" dirty="0" smtClean="0"/>
              <a:t>Smart City: Building Blocks &amp; Figure 2</a:t>
            </a:r>
          </a:p>
          <a:p>
            <a:r>
              <a:rPr lang="en-US" dirty="0" smtClean="0"/>
              <a:t>Available ICT Technologies (RFID, NFC, LTE)</a:t>
            </a:r>
          </a:p>
          <a:p>
            <a:r>
              <a:rPr lang="en-US" dirty="0" smtClean="0"/>
              <a:t>Smart City: Future Trends &amp; </a:t>
            </a:r>
            <a:r>
              <a:rPr lang="en-US" dirty="0" err="1" smtClean="0"/>
              <a:t>IoE</a:t>
            </a:r>
            <a:r>
              <a:rPr lang="en-US" dirty="0" smtClean="0"/>
              <a:t> &amp; Figure 3</a:t>
            </a:r>
          </a:p>
          <a:p>
            <a:r>
              <a:rPr lang="en-US" dirty="0" smtClean="0"/>
              <a:t>Conclusion &amp; Open Issues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F308268E-9B37-4D82-B765-497B92A5E2DE}" type="slidenum">
              <a:rPr lang="en-US" smtClean="0"/>
              <a:t>2</a:t>
            </a:fld>
            <a:endParaRPr lang="en-US"/>
          </a:p>
        </p:txBody>
      </p:sp>
    </p:spTree>
    <p:extLst>
      <p:ext uri="{BB962C8B-B14F-4D97-AF65-F5344CB8AC3E}">
        <p14:creationId xmlns:p14="http://schemas.microsoft.com/office/powerpoint/2010/main" val="2585539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Preamble</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marL="0" indent="0" algn="just">
              <a:buNone/>
            </a:pPr>
            <a:r>
              <a:rPr lang="en-US" dirty="0" smtClean="0"/>
              <a:t>	Integration </a:t>
            </a:r>
            <a:r>
              <a:rPr lang="en-US" dirty="0"/>
              <a:t>of modern urbanization, demographic shifts, sustainable economic development, innovative ecosystems, improved stakeholder collaboration, enhanced urge to improve quality of life, promotion of renewable and sustainable energy, civic engagement, and emerging technological advancements results in reshaping the infrastructure of a traditional city from smart to smart-</a:t>
            </a:r>
            <a:r>
              <a:rPr lang="en-US" dirty="0" err="1"/>
              <a:t>er</a:t>
            </a:r>
            <a:r>
              <a:rPr lang="en-US" dirty="0"/>
              <a:t> every day. </a:t>
            </a:r>
          </a:p>
        </p:txBody>
      </p:sp>
      <p:sp>
        <p:nvSpPr>
          <p:cNvPr id="4" name="Slide Number Placeholder 3"/>
          <p:cNvSpPr>
            <a:spLocks noGrp="1"/>
          </p:cNvSpPr>
          <p:nvPr>
            <p:ph type="sldNum" sz="quarter" idx="12"/>
          </p:nvPr>
        </p:nvSpPr>
        <p:spPr/>
        <p:txBody>
          <a:bodyPr/>
          <a:lstStyle/>
          <a:p>
            <a:fld id="{F308268E-9B37-4D82-B765-497B92A5E2DE}" type="slidenum">
              <a:rPr lang="en-US" smtClean="0"/>
              <a:t>3</a:t>
            </a:fld>
            <a:endParaRPr lang="en-US"/>
          </a:p>
        </p:txBody>
      </p:sp>
    </p:spTree>
    <p:extLst>
      <p:ext uri="{BB962C8B-B14F-4D97-AF65-F5344CB8AC3E}">
        <p14:creationId xmlns:p14="http://schemas.microsoft.com/office/powerpoint/2010/main" val="3682519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City: Need</a:t>
            </a:r>
            <a:endParaRPr lang="en-US" dirty="0"/>
          </a:p>
        </p:txBody>
      </p:sp>
      <p:sp>
        <p:nvSpPr>
          <p:cNvPr id="3" name="Content Placeholder 2"/>
          <p:cNvSpPr>
            <a:spLocks noGrp="1"/>
          </p:cNvSpPr>
          <p:nvPr>
            <p:ph idx="1"/>
          </p:nvPr>
        </p:nvSpPr>
        <p:spPr>
          <a:xfrm>
            <a:off x="457200" y="1600201"/>
            <a:ext cx="8229600" cy="3657600"/>
          </a:xfrm>
        </p:spPr>
        <p:txBody>
          <a:bodyPr/>
          <a:lstStyle/>
          <a:p>
            <a:pPr marL="0" indent="0" algn="just">
              <a:buNone/>
            </a:pPr>
            <a:r>
              <a:rPr lang="en-US" dirty="0" smtClean="0"/>
              <a:t>	We </a:t>
            </a:r>
            <a:r>
              <a:rPr lang="en-US" dirty="0"/>
              <a:t>live in a world experiencing economic turmoil, climate change, aging populations, and rapid urbanization. Simultaneously, we also live in the midst of tremendous technological innovations that have the potential to address the issues that challenge every city [5].</a:t>
            </a:r>
          </a:p>
          <a:p>
            <a:pPr marL="0" indent="0" algn="just">
              <a:buNone/>
            </a:pPr>
            <a:endParaRPr lang="en-US" dirty="0"/>
          </a:p>
        </p:txBody>
      </p:sp>
      <p:sp>
        <p:nvSpPr>
          <p:cNvPr id="4" name="Slide Number Placeholder 3"/>
          <p:cNvSpPr>
            <a:spLocks noGrp="1"/>
          </p:cNvSpPr>
          <p:nvPr>
            <p:ph type="sldNum" sz="quarter" idx="12"/>
          </p:nvPr>
        </p:nvSpPr>
        <p:spPr/>
        <p:txBody>
          <a:bodyPr/>
          <a:lstStyle/>
          <a:p>
            <a:fld id="{F308268E-9B37-4D82-B765-497B92A5E2DE}" type="slidenum">
              <a:rPr lang="en-US" smtClean="0"/>
              <a:t>4</a:t>
            </a:fld>
            <a:endParaRPr lang="en-US"/>
          </a:p>
        </p:txBody>
      </p:sp>
    </p:spTree>
    <p:extLst>
      <p:ext uri="{BB962C8B-B14F-4D97-AF65-F5344CB8AC3E}">
        <p14:creationId xmlns:p14="http://schemas.microsoft.com/office/powerpoint/2010/main" val="1907791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City: Core idea</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smtClean="0"/>
              <a:t>	A </a:t>
            </a:r>
            <a:r>
              <a:rPr lang="en-US" dirty="0"/>
              <a:t>‘Smart City’ is intended as an urban environment which supported by pervasive ICT (Information and Communication Technology) systems, is able to offer advanced and innovative services to citizens in order to improve the overall quality of life. ICT plays a key role by interconnecting all the actors of a Smart City and by supporting the provision of seamless ubiquitous services. ICT platform has become the ground floor of the Smart City foundation [9].</a:t>
            </a:r>
          </a:p>
          <a:p>
            <a:endParaRPr lang="en-US" dirty="0"/>
          </a:p>
        </p:txBody>
      </p:sp>
      <p:sp>
        <p:nvSpPr>
          <p:cNvPr id="4" name="Slide Number Placeholder 3"/>
          <p:cNvSpPr>
            <a:spLocks noGrp="1"/>
          </p:cNvSpPr>
          <p:nvPr>
            <p:ph type="sldNum" sz="quarter" idx="12"/>
          </p:nvPr>
        </p:nvSpPr>
        <p:spPr/>
        <p:txBody>
          <a:bodyPr/>
          <a:lstStyle/>
          <a:p>
            <a:fld id="{F308268E-9B37-4D82-B765-497B92A5E2DE}" type="slidenum">
              <a:rPr lang="en-US" smtClean="0"/>
              <a:t>5</a:t>
            </a:fld>
            <a:endParaRPr lang="en-US"/>
          </a:p>
        </p:txBody>
      </p:sp>
    </p:spTree>
    <p:extLst>
      <p:ext uri="{BB962C8B-B14F-4D97-AF65-F5344CB8AC3E}">
        <p14:creationId xmlns:p14="http://schemas.microsoft.com/office/powerpoint/2010/main" val="4273102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City: An Example [9</a:t>
            </a:r>
            <a:r>
              <a:rPr lang="en-US" dirty="0" smtClean="0"/>
              <a:t>] - Figure 1</a:t>
            </a:r>
            <a:endParaRPr lang="en-US" dirty="0"/>
          </a:p>
        </p:txBody>
      </p:sp>
      <p:pic>
        <p:nvPicPr>
          <p:cNvPr id="1026" name="Picture 2" descr="C:\Users\imtiaz\Desktop\Fig 1 [9] - SC.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0760" y="1600200"/>
            <a:ext cx="6082480" cy="452596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F308268E-9B37-4D82-B765-497B92A5E2DE}" type="slidenum">
              <a:rPr lang="en-US" smtClean="0"/>
              <a:t>6</a:t>
            </a:fld>
            <a:endParaRPr lang="en-US"/>
          </a:p>
        </p:txBody>
      </p:sp>
    </p:spTree>
    <p:extLst>
      <p:ext uri="{BB962C8B-B14F-4D97-AF65-F5344CB8AC3E}">
        <p14:creationId xmlns:p14="http://schemas.microsoft.com/office/powerpoint/2010/main" val="3527581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City: Origin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Origin of Smart Cities is based mainly on two factors [4]:</a:t>
            </a:r>
          </a:p>
          <a:p>
            <a:pPr lvl="0" algn="just"/>
            <a:r>
              <a:rPr lang="en-US" dirty="0"/>
              <a:t>Firstly, the </a:t>
            </a:r>
            <a:r>
              <a:rPr lang="en-US" b="1" dirty="0"/>
              <a:t>increase in world population</a:t>
            </a:r>
            <a:r>
              <a:rPr lang="en-US" dirty="0"/>
              <a:t> and its growing migration from rural areas to urban centers.</a:t>
            </a:r>
          </a:p>
          <a:p>
            <a:pPr lvl="0" algn="just"/>
            <a:r>
              <a:rPr lang="en-US" dirty="0"/>
              <a:t>Secondly, there is a concern about the </a:t>
            </a:r>
            <a:r>
              <a:rPr lang="en-US" b="1" dirty="0"/>
              <a:t>shortage of</a:t>
            </a:r>
            <a:r>
              <a:rPr lang="en-US" dirty="0"/>
              <a:t> </a:t>
            </a:r>
            <a:r>
              <a:rPr lang="en-US" b="1" dirty="0"/>
              <a:t>natural resources</a:t>
            </a:r>
            <a:r>
              <a:rPr lang="en-US" dirty="0"/>
              <a:t>, which may compromise in the coming years the global supply to the world population, along with concerns about the environment and climate change.</a:t>
            </a:r>
          </a:p>
          <a:p>
            <a:pPr marL="0" indent="0">
              <a:buNone/>
            </a:pPr>
            <a:endParaRPr lang="en-US" dirty="0"/>
          </a:p>
        </p:txBody>
      </p:sp>
      <p:sp>
        <p:nvSpPr>
          <p:cNvPr id="4" name="Slide Number Placeholder 3"/>
          <p:cNvSpPr>
            <a:spLocks noGrp="1"/>
          </p:cNvSpPr>
          <p:nvPr>
            <p:ph type="sldNum" sz="quarter" idx="12"/>
          </p:nvPr>
        </p:nvSpPr>
        <p:spPr/>
        <p:txBody>
          <a:bodyPr/>
          <a:lstStyle/>
          <a:p>
            <a:fld id="{F308268E-9B37-4D82-B765-497B92A5E2DE}" type="slidenum">
              <a:rPr lang="en-US" smtClean="0"/>
              <a:t>7</a:t>
            </a:fld>
            <a:endParaRPr lang="en-US"/>
          </a:p>
        </p:txBody>
      </p:sp>
    </p:spTree>
    <p:extLst>
      <p:ext uri="{BB962C8B-B14F-4D97-AF65-F5344CB8AC3E}">
        <p14:creationId xmlns:p14="http://schemas.microsoft.com/office/powerpoint/2010/main" val="3109434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City: </a:t>
            </a:r>
            <a:r>
              <a:rPr lang="en-US" dirty="0"/>
              <a:t>B</a:t>
            </a:r>
            <a:r>
              <a:rPr lang="en-US" dirty="0" smtClean="0"/>
              <a:t>uilding Blocks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Components of a smart city are listed here with relevant aspects of urban life [4], [7]:</a:t>
            </a:r>
          </a:p>
          <a:p>
            <a:pPr lvl="0" algn="just"/>
            <a:r>
              <a:rPr lang="en-US" b="1" dirty="0"/>
              <a:t>Smart Economy</a:t>
            </a:r>
            <a:r>
              <a:rPr lang="en-US" dirty="0"/>
              <a:t>: Industry; Competitiveness</a:t>
            </a:r>
          </a:p>
          <a:p>
            <a:pPr lvl="0" algn="just"/>
            <a:r>
              <a:rPr lang="en-US" b="1" dirty="0"/>
              <a:t>Smart People</a:t>
            </a:r>
            <a:r>
              <a:rPr lang="en-US" dirty="0"/>
              <a:t>: Education; Social and Human Capital</a:t>
            </a:r>
          </a:p>
          <a:p>
            <a:pPr lvl="0" algn="just"/>
            <a:r>
              <a:rPr lang="en-US" b="1" dirty="0"/>
              <a:t>Smart Governance</a:t>
            </a:r>
            <a:r>
              <a:rPr lang="en-US" dirty="0"/>
              <a:t>: e-Democracy; Citizen Participation</a:t>
            </a:r>
          </a:p>
          <a:p>
            <a:pPr lvl="0" algn="just"/>
            <a:r>
              <a:rPr lang="en-US" b="1" dirty="0"/>
              <a:t>Smart Mobility</a:t>
            </a:r>
            <a:r>
              <a:rPr lang="en-US" dirty="0"/>
              <a:t>: Logistics &amp; Infrastructure; Transport &amp; ICT</a:t>
            </a:r>
          </a:p>
          <a:p>
            <a:pPr lvl="0" algn="just"/>
            <a:r>
              <a:rPr lang="en-US" b="1" dirty="0"/>
              <a:t>Smart Environment</a:t>
            </a:r>
            <a:r>
              <a:rPr lang="en-US" dirty="0"/>
              <a:t>: Efficiency &amp; Sustainability; Natural Resources  </a:t>
            </a:r>
          </a:p>
          <a:p>
            <a:pPr lvl="0" algn="just"/>
            <a:r>
              <a:rPr lang="en-US" b="1" dirty="0"/>
              <a:t>Smart Living</a:t>
            </a:r>
            <a:r>
              <a:rPr lang="en-US" dirty="0"/>
              <a:t>: Security &amp; Quality; Quality of Life</a:t>
            </a:r>
          </a:p>
          <a:p>
            <a:pPr marL="0" indent="0">
              <a:buNone/>
            </a:pPr>
            <a:endParaRPr lang="en-US" dirty="0"/>
          </a:p>
        </p:txBody>
      </p:sp>
      <p:sp>
        <p:nvSpPr>
          <p:cNvPr id="4" name="Slide Number Placeholder 3"/>
          <p:cNvSpPr>
            <a:spLocks noGrp="1"/>
          </p:cNvSpPr>
          <p:nvPr>
            <p:ph type="sldNum" sz="quarter" idx="12"/>
          </p:nvPr>
        </p:nvSpPr>
        <p:spPr/>
        <p:txBody>
          <a:bodyPr/>
          <a:lstStyle/>
          <a:p>
            <a:fld id="{F308268E-9B37-4D82-B765-497B92A5E2DE}" type="slidenum">
              <a:rPr lang="en-US" smtClean="0"/>
              <a:t>8</a:t>
            </a:fld>
            <a:endParaRPr lang="en-US"/>
          </a:p>
        </p:txBody>
      </p:sp>
    </p:spTree>
    <p:extLst>
      <p:ext uri="{BB962C8B-B14F-4D97-AF65-F5344CB8AC3E}">
        <p14:creationId xmlns:p14="http://schemas.microsoft.com/office/powerpoint/2010/main" val="430026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City: Building Blocks [10</a:t>
            </a:r>
            <a:r>
              <a:rPr lang="en-US" dirty="0" smtClean="0"/>
              <a:t>] – Figure 2</a:t>
            </a:r>
            <a:endParaRPr lang="en-US" dirty="0"/>
          </a:p>
        </p:txBody>
      </p:sp>
      <p:pic>
        <p:nvPicPr>
          <p:cNvPr id="2050" name="Picture 2" descr="C:\Users\imtiaz\Desktop\Fig 2 [10] - SC.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8467" y="1600200"/>
            <a:ext cx="5627066" cy="452596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F308268E-9B37-4D82-B765-497B92A5E2DE}" type="slidenum">
              <a:rPr lang="en-US" smtClean="0"/>
              <a:t>9</a:t>
            </a:fld>
            <a:endParaRPr lang="en-US"/>
          </a:p>
        </p:txBody>
      </p:sp>
    </p:spTree>
    <p:extLst>
      <p:ext uri="{BB962C8B-B14F-4D97-AF65-F5344CB8AC3E}">
        <p14:creationId xmlns:p14="http://schemas.microsoft.com/office/powerpoint/2010/main" val="2939162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446</Words>
  <Application>Microsoft Office PowerPoint</Application>
  <PresentationFormat>On-screen Show (4:3)</PresentationFormat>
  <Paragraphs>102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Smart to Smart-er City: Vision and Challenges - A Survey </vt:lpstr>
      <vt:lpstr>Agenda</vt:lpstr>
      <vt:lpstr>Preamble</vt:lpstr>
      <vt:lpstr>Smart City: Need</vt:lpstr>
      <vt:lpstr>Smart City: Core idea</vt:lpstr>
      <vt:lpstr>Smart City: An Example [9] - Figure 1</vt:lpstr>
      <vt:lpstr>Smart City: Origin</vt:lpstr>
      <vt:lpstr>Smart City: Building Blocks</vt:lpstr>
      <vt:lpstr>Smart City: Building Blocks [10] – Figure 2</vt:lpstr>
      <vt:lpstr>Available ICT Technologies</vt:lpstr>
      <vt:lpstr>RFID: Radio Frequency IDentification</vt:lpstr>
      <vt:lpstr>NFC: Near Field Communication</vt:lpstr>
      <vt:lpstr>LTE: Long Term Evolution</vt:lpstr>
      <vt:lpstr>Smart City: Future Trends</vt:lpstr>
      <vt:lpstr>Sensing in Smart Cities [8] – Figure 3</vt:lpstr>
      <vt:lpstr>IoE: Internet of Everything</vt:lpstr>
      <vt:lpstr>Conclusion</vt:lpstr>
      <vt:lpstr>Open Issues</vt:lpstr>
      <vt:lpstr>Question(s) &amp; Answer(s)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to Smart-er City: Vision and Challenges - A Survey </dc:title>
  <dc:creator>imtiaz</dc:creator>
  <cp:lastModifiedBy>imtiaz</cp:lastModifiedBy>
  <cp:revision>11</cp:revision>
  <dcterms:created xsi:type="dcterms:W3CDTF">2018-04-23T14:15:47Z</dcterms:created>
  <dcterms:modified xsi:type="dcterms:W3CDTF">2018-04-23T15:18:19Z</dcterms:modified>
</cp:coreProperties>
</file>