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74" r:id="rId3"/>
    <p:sldId id="271" r:id="rId4"/>
    <p:sldId id="272" r:id="rId5"/>
    <p:sldId id="273" r:id="rId6"/>
    <p:sldId id="258" r:id="rId7"/>
    <p:sldId id="259" r:id="rId8"/>
    <p:sldId id="260" r:id="rId9"/>
    <p:sldId id="261" r:id="rId10"/>
    <p:sldId id="262" r:id="rId11"/>
    <p:sldId id="263" r:id="rId12"/>
    <p:sldId id="264" r:id="rId13"/>
    <p:sldId id="265" r:id="rId14"/>
    <p:sldId id="266" r:id="rId15"/>
    <p:sldId id="269" r:id="rId16"/>
    <p:sldId id="270" r:id="rId17"/>
    <p:sldId id="268" r:id="rId18"/>
    <p:sldId id="267"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955F1D7-EE32-4A7E-A356-059490F7D81A}" type="datetimeFigureOut">
              <a:rPr lang="en-US" smtClean="0"/>
              <a:t>4/29/2018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5A51B36-F180-45CD-B16E-C1EB22A667CA}" type="slidenum">
              <a:rPr lang="en-US" smtClean="0"/>
              <a:t>‹#›</a:t>
            </a:fld>
            <a:endParaRPr lang="en-US"/>
          </a:p>
        </p:txBody>
      </p:sp>
    </p:spTree>
    <p:extLst>
      <p:ext uri="{BB962C8B-B14F-4D97-AF65-F5344CB8AC3E}">
        <p14:creationId xmlns:p14="http://schemas.microsoft.com/office/powerpoint/2010/main" val="32178211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A51B36-F180-45CD-B16E-C1EB22A667CA}" type="slidenum">
              <a:rPr lang="en-US" smtClean="0"/>
              <a:t>5</a:t>
            </a:fld>
            <a:endParaRPr lang="en-US"/>
          </a:p>
        </p:txBody>
      </p:sp>
    </p:spTree>
    <p:extLst>
      <p:ext uri="{BB962C8B-B14F-4D97-AF65-F5344CB8AC3E}">
        <p14:creationId xmlns:p14="http://schemas.microsoft.com/office/powerpoint/2010/main" val="24327300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F59A181-B3BC-4F13-A3FD-3F9922EE0004}" type="datetime1">
              <a:rPr lang="en-US" smtClean="0"/>
              <a:t>4/29/2018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E6E840-DFB3-401A-8E23-31B11B3FD4B5}" type="slidenum">
              <a:rPr lang="en-US" smtClean="0"/>
              <a:t>‹#›</a:t>
            </a:fld>
            <a:endParaRPr lang="en-US"/>
          </a:p>
        </p:txBody>
      </p:sp>
    </p:spTree>
    <p:extLst>
      <p:ext uri="{BB962C8B-B14F-4D97-AF65-F5344CB8AC3E}">
        <p14:creationId xmlns:p14="http://schemas.microsoft.com/office/powerpoint/2010/main" val="2843898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AA4469-25D9-49F8-BF4F-6D850C701CAA}" type="datetime1">
              <a:rPr lang="en-US" smtClean="0"/>
              <a:t>4/29/2018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E6E840-DFB3-401A-8E23-31B11B3FD4B5}" type="slidenum">
              <a:rPr lang="en-US" smtClean="0"/>
              <a:t>‹#›</a:t>
            </a:fld>
            <a:endParaRPr lang="en-US"/>
          </a:p>
        </p:txBody>
      </p:sp>
    </p:spTree>
    <p:extLst>
      <p:ext uri="{BB962C8B-B14F-4D97-AF65-F5344CB8AC3E}">
        <p14:creationId xmlns:p14="http://schemas.microsoft.com/office/powerpoint/2010/main" val="53825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336A15-E9B3-4A76-BF6E-5A48192EB583}" type="datetime1">
              <a:rPr lang="en-US" smtClean="0"/>
              <a:t>4/29/2018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E6E840-DFB3-401A-8E23-31B11B3FD4B5}" type="slidenum">
              <a:rPr lang="en-US" smtClean="0"/>
              <a:t>‹#›</a:t>
            </a:fld>
            <a:endParaRPr lang="en-US"/>
          </a:p>
        </p:txBody>
      </p:sp>
    </p:spTree>
    <p:extLst>
      <p:ext uri="{BB962C8B-B14F-4D97-AF65-F5344CB8AC3E}">
        <p14:creationId xmlns:p14="http://schemas.microsoft.com/office/powerpoint/2010/main" val="2131089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B63F5D-C301-42FD-99A6-387C7E5A7A18}" type="datetime1">
              <a:rPr lang="en-US" smtClean="0"/>
              <a:t>4/29/2018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E6E840-DFB3-401A-8E23-31B11B3FD4B5}" type="slidenum">
              <a:rPr lang="en-US" smtClean="0"/>
              <a:t>‹#›</a:t>
            </a:fld>
            <a:endParaRPr lang="en-US"/>
          </a:p>
        </p:txBody>
      </p:sp>
    </p:spTree>
    <p:extLst>
      <p:ext uri="{BB962C8B-B14F-4D97-AF65-F5344CB8AC3E}">
        <p14:creationId xmlns:p14="http://schemas.microsoft.com/office/powerpoint/2010/main" val="84201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09501C-4688-44AD-BB6C-6928C5177010}" type="datetime1">
              <a:rPr lang="en-US" smtClean="0"/>
              <a:t>4/29/2018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E6E840-DFB3-401A-8E23-31B11B3FD4B5}" type="slidenum">
              <a:rPr lang="en-US" smtClean="0"/>
              <a:t>‹#›</a:t>
            </a:fld>
            <a:endParaRPr lang="en-US"/>
          </a:p>
        </p:txBody>
      </p:sp>
    </p:spTree>
    <p:extLst>
      <p:ext uri="{BB962C8B-B14F-4D97-AF65-F5344CB8AC3E}">
        <p14:creationId xmlns:p14="http://schemas.microsoft.com/office/powerpoint/2010/main" val="4040636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65F83E9-6A8F-4A2E-9158-34C4A78395A3}" type="datetime1">
              <a:rPr lang="en-US" smtClean="0"/>
              <a:t>4/29/2018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E6E840-DFB3-401A-8E23-31B11B3FD4B5}" type="slidenum">
              <a:rPr lang="en-US" smtClean="0"/>
              <a:t>‹#›</a:t>
            </a:fld>
            <a:endParaRPr lang="en-US"/>
          </a:p>
        </p:txBody>
      </p:sp>
    </p:spTree>
    <p:extLst>
      <p:ext uri="{BB962C8B-B14F-4D97-AF65-F5344CB8AC3E}">
        <p14:creationId xmlns:p14="http://schemas.microsoft.com/office/powerpoint/2010/main" val="3180735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435B486-6076-47CD-9AF9-86493C7DDEB7}" type="datetime1">
              <a:rPr lang="en-US" smtClean="0"/>
              <a:t>4/29/2018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E6E840-DFB3-401A-8E23-31B11B3FD4B5}" type="slidenum">
              <a:rPr lang="en-US" smtClean="0"/>
              <a:t>‹#›</a:t>
            </a:fld>
            <a:endParaRPr lang="en-US"/>
          </a:p>
        </p:txBody>
      </p:sp>
    </p:spTree>
    <p:extLst>
      <p:ext uri="{BB962C8B-B14F-4D97-AF65-F5344CB8AC3E}">
        <p14:creationId xmlns:p14="http://schemas.microsoft.com/office/powerpoint/2010/main" val="741320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3BE52ED-3D4D-4AA4-8D4F-C81F68C8F7AF}" type="datetime1">
              <a:rPr lang="en-US" smtClean="0"/>
              <a:t>4/29/2018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E6E840-DFB3-401A-8E23-31B11B3FD4B5}" type="slidenum">
              <a:rPr lang="en-US" smtClean="0"/>
              <a:t>‹#›</a:t>
            </a:fld>
            <a:endParaRPr lang="en-US"/>
          </a:p>
        </p:txBody>
      </p:sp>
    </p:spTree>
    <p:extLst>
      <p:ext uri="{BB962C8B-B14F-4D97-AF65-F5344CB8AC3E}">
        <p14:creationId xmlns:p14="http://schemas.microsoft.com/office/powerpoint/2010/main" val="1801976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B1F47C-E666-451C-A822-F082AF67AABB}" type="datetime1">
              <a:rPr lang="en-US" smtClean="0"/>
              <a:t>4/29/2018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E6E840-DFB3-401A-8E23-31B11B3FD4B5}" type="slidenum">
              <a:rPr lang="en-US" smtClean="0"/>
              <a:t>‹#›</a:t>
            </a:fld>
            <a:endParaRPr lang="en-US"/>
          </a:p>
        </p:txBody>
      </p:sp>
    </p:spTree>
    <p:extLst>
      <p:ext uri="{BB962C8B-B14F-4D97-AF65-F5344CB8AC3E}">
        <p14:creationId xmlns:p14="http://schemas.microsoft.com/office/powerpoint/2010/main" val="2476387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64FA27-8793-4A81-97E8-5028DA09315C}" type="datetime1">
              <a:rPr lang="en-US" smtClean="0"/>
              <a:t>4/29/2018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E6E840-DFB3-401A-8E23-31B11B3FD4B5}" type="slidenum">
              <a:rPr lang="en-US" smtClean="0"/>
              <a:t>‹#›</a:t>
            </a:fld>
            <a:endParaRPr lang="en-US"/>
          </a:p>
        </p:txBody>
      </p:sp>
    </p:spTree>
    <p:extLst>
      <p:ext uri="{BB962C8B-B14F-4D97-AF65-F5344CB8AC3E}">
        <p14:creationId xmlns:p14="http://schemas.microsoft.com/office/powerpoint/2010/main" val="594084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062C97-5E1B-444E-9D09-97F4B3A8F2F3}" type="datetime1">
              <a:rPr lang="en-US" smtClean="0"/>
              <a:t>4/29/2018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E6E840-DFB3-401A-8E23-31B11B3FD4B5}" type="slidenum">
              <a:rPr lang="en-US" smtClean="0"/>
              <a:t>‹#›</a:t>
            </a:fld>
            <a:endParaRPr lang="en-US"/>
          </a:p>
        </p:txBody>
      </p:sp>
    </p:spTree>
    <p:extLst>
      <p:ext uri="{BB962C8B-B14F-4D97-AF65-F5344CB8AC3E}">
        <p14:creationId xmlns:p14="http://schemas.microsoft.com/office/powerpoint/2010/main" val="1005417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1829C5-E037-4C4C-8FDD-76C7DF68F671}" type="datetime1">
              <a:rPr lang="en-US" smtClean="0"/>
              <a:t>4/29/2018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E6E840-DFB3-401A-8E23-31B11B3FD4B5}" type="slidenum">
              <a:rPr lang="en-US" smtClean="0"/>
              <a:t>‹#›</a:t>
            </a:fld>
            <a:endParaRPr lang="en-US"/>
          </a:p>
        </p:txBody>
      </p:sp>
    </p:spTree>
    <p:extLst>
      <p:ext uri="{BB962C8B-B14F-4D97-AF65-F5344CB8AC3E}">
        <p14:creationId xmlns:p14="http://schemas.microsoft.com/office/powerpoint/2010/main" val="8027346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hat-when-how.com/qos-enabled-networks/queuing-and-scheduling-qos-enabled-networks-part-1/" TargetMode="External"/><Relationship Id="rId2" Type="http://schemas.openxmlformats.org/officeDocument/2006/relationships/hyperlink" Target="https://www.ijser.org/researchpaper/Packet-scheduling-in-LTE-mobile-network.pdf" TargetMode="External"/><Relationship Id="rId1" Type="http://schemas.openxmlformats.org/officeDocument/2006/relationships/slideLayout" Target="../slideLayouts/slideLayout2.xml"/><Relationship Id="rId5" Type="http://schemas.openxmlformats.org/officeDocument/2006/relationships/hyperlink" Target="https://www.webopedia.com/TERM/B/bandwidth.html" TargetMode="External"/><Relationship Id="rId4" Type="http://schemas.openxmlformats.org/officeDocument/2006/relationships/hyperlink" Target="http://what-when-how.com/qos-enabled-networks/queuing-and-scheduling-qos-enabled-networks-part-2/"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0"/>
            <a:ext cx="7772400" cy="1470025"/>
          </a:xfrm>
        </p:spPr>
        <p:txBody>
          <a:bodyPr/>
          <a:lstStyle/>
          <a:p>
            <a:r>
              <a:rPr lang="en-US" dirty="0" smtClean="0"/>
              <a:t>Packet Queuing &amp; Scheduling</a:t>
            </a:r>
            <a:endParaRPr lang="en-US" dirty="0"/>
          </a:p>
        </p:txBody>
      </p:sp>
      <p:sp>
        <p:nvSpPr>
          <p:cNvPr id="3" name="Subtitle 2"/>
          <p:cNvSpPr>
            <a:spLocks noGrp="1"/>
          </p:cNvSpPr>
          <p:nvPr>
            <p:ph type="subTitle" idx="1"/>
          </p:nvPr>
        </p:nvSpPr>
        <p:spPr/>
        <p:txBody>
          <a:bodyPr/>
          <a:lstStyle/>
          <a:p>
            <a:r>
              <a:rPr lang="en-US" dirty="0" err="1" smtClean="0"/>
              <a:t>Asima</a:t>
            </a:r>
            <a:r>
              <a:rPr lang="en-US" dirty="0" smtClean="0"/>
              <a:t> </a:t>
            </a:r>
            <a:r>
              <a:rPr lang="en-US" dirty="0" err="1" smtClean="0"/>
              <a:t>Nisar</a:t>
            </a:r>
            <a:endParaRPr lang="en-US" dirty="0" smtClean="0"/>
          </a:p>
          <a:p>
            <a:r>
              <a:rPr lang="en-US" dirty="0" smtClean="0"/>
              <a:t>PhD - CS </a:t>
            </a:r>
            <a:r>
              <a:rPr lang="en-US" dirty="0" smtClean="0"/>
              <a:t>candidate</a:t>
            </a:r>
          </a:p>
          <a:p>
            <a:r>
              <a:rPr lang="en-US" dirty="0" smtClean="0"/>
              <a:t>(Communication </a:t>
            </a:r>
            <a:r>
              <a:rPr lang="en-US" dirty="0" smtClean="0"/>
              <a:t>&amp; </a:t>
            </a:r>
            <a:r>
              <a:rPr lang="en-US" dirty="0" smtClean="0"/>
              <a:t>Networks)</a:t>
            </a:r>
            <a:endParaRPr lang="en-US" dirty="0"/>
          </a:p>
        </p:txBody>
      </p:sp>
      <p:sp>
        <p:nvSpPr>
          <p:cNvPr id="4" name="Slide Number Placeholder 3"/>
          <p:cNvSpPr>
            <a:spLocks noGrp="1"/>
          </p:cNvSpPr>
          <p:nvPr>
            <p:ph type="sldNum" sz="quarter" idx="12"/>
          </p:nvPr>
        </p:nvSpPr>
        <p:spPr/>
        <p:txBody>
          <a:bodyPr/>
          <a:lstStyle/>
          <a:p>
            <a:fld id="{16E6E840-DFB3-401A-8E23-31B11B3FD4B5}" type="slidenum">
              <a:rPr lang="en-US" smtClean="0"/>
              <a:t>1</a:t>
            </a:fld>
            <a:endParaRPr lang="en-US"/>
          </a:p>
        </p:txBody>
      </p:sp>
    </p:spTree>
    <p:extLst>
      <p:ext uri="{BB962C8B-B14F-4D97-AF65-F5344CB8AC3E}">
        <p14:creationId xmlns:p14="http://schemas.microsoft.com/office/powerpoint/2010/main" val="22051084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FQ: Fair Queuing mechanism</a:t>
            </a:r>
            <a:endParaRPr lang="en-US" dirty="0"/>
          </a:p>
        </p:txBody>
      </p:sp>
      <p:sp>
        <p:nvSpPr>
          <p:cNvPr id="3" name="Content Placeholder 2"/>
          <p:cNvSpPr>
            <a:spLocks noGrp="1"/>
          </p:cNvSpPr>
          <p:nvPr>
            <p:ph idx="1"/>
          </p:nvPr>
        </p:nvSpPr>
        <p:spPr>
          <a:xfrm>
            <a:off x="457200" y="1600200"/>
            <a:ext cx="8229600" cy="4724400"/>
          </a:xfrm>
        </p:spPr>
        <p:txBody>
          <a:bodyPr>
            <a:normAutofit fontScale="85000" lnSpcReduction="20000"/>
          </a:bodyPr>
          <a:lstStyle/>
          <a:p>
            <a:pPr algn="just"/>
            <a:r>
              <a:rPr lang="en-US" dirty="0"/>
              <a:t>FQ, defined by Nagle in 1985, takes into account packet size to ensure that each flow receives an equal opportunity to transmit an equal amount of </a:t>
            </a:r>
            <a:r>
              <a:rPr lang="en-US" dirty="0" smtClean="0"/>
              <a:t>data [2]. </a:t>
            </a:r>
          </a:p>
          <a:p>
            <a:pPr algn="just"/>
            <a:endParaRPr lang="en-US" dirty="0" smtClean="0"/>
          </a:p>
          <a:p>
            <a:pPr algn="just"/>
            <a:r>
              <a:rPr lang="en-US" dirty="0" smtClean="0"/>
              <a:t>Each </a:t>
            </a:r>
            <a:r>
              <a:rPr lang="en-US" dirty="0"/>
              <a:t>queue is assigned the same weight; that is, the queues are scheduled with the same amount of </a:t>
            </a:r>
            <a:r>
              <a:rPr lang="en-US" dirty="0" smtClean="0"/>
              <a:t>bandwidth [2]. </a:t>
            </a:r>
          </a:p>
          <a:p>
            <a:pPr algn="just"/>
            <a:endParaRPr lang="en-US" dirty="0" smtClean="0"/>
          </a:p>
          <a:p>
            <a:pPr algn="just"/>
            <a:r>
              <a:rPr lang="en-US" dirty="0" smtClean="0"/>
              <a:t>This </a:t>
            </a:r>
            <a:r>
              <a:rPr lang="en-US" dirty="0"/>
              <a:t>scheme avoids the problems of dealing with small and large packets in the queue, so the speed of removal from the queue is a function of a number of bits, not a function of a number of </a:t>
            </a:r>
            <a:r>
              <a:rPr lang="en-US" dirty="0" smtClean="0"/>
              <a:t>packets [2].</a:t>
            </a:r>
            <a:endParaRPr lang="en-US" dirty="0"/>
          </a:p>
        </p:txBody>
      </p:sp>
      <p:sp>
        <p:nvSpPr>
          <p:cNvPr id="4" name="Slide Number Placeholder 3"/>
          <p:cNvSpPr>
            <a:spLocks noGrp="1"/>
          </p:cNvSpPr>
          <p:nvPr>
            <p:ph type="sldNum" sz="quarter" idx="12"/>
          </p:nvPr>
        </p:nvSpPr>
        <p:spPr/>
        <p:txBody>
          <a:bodyPr/>
          <a:lstStyle/>
          <a:p>
            <a:fld id="{16E6E840-DFB3-401A-8E23-31B11B3FD4B5}" type="slidenum">
              <a:rPr lang="en-US" smtClean="0"/>
              <a:t>10</a:t>
            </a:fld>
            <a:endParaRPr lang="en-US"/>
          </a:p>
        </p:txBody>
      </p:sp>
    </p:spTree>
    <p:extLst>
      <p:ext uri="{BB962C8B-B14F-4D97-AF65-F5344CB8AC3E}">
        <p14:creationId xmlns:p14="http://schemas.microsoft.com/office/powerpoint/2010/main" val="1281429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FQ: Fair Queuing mechanism: Issue</a:t>
            </a:r>
            <a:endParaRPr lang="en-US" dirty="0"/>
          </a:p>
        </p:txBody>
      </p:sp>
      <p:sp>
        <p:nvSpPr>
          <p:cNvPr id="3" name="Content Placeholder 2"/>
          <p:cNvSpPr>
            <a:spLocks noGrp="1"/>
          </p:cNvSpPr>
          <p:nvPr>
            <p:ph idx="1"/>
          </p:nvPr>
        </p:nvSpPr>
        <p:spPr/>
        <p:txBody>
          <a:bodyPr/>
          <a:lstStyle/>
          <a:p>
            <a:pPr marL="0" indent="0" algn="just">
              <a:buNone/>
            </a:pPr>
            <a:r>
              <a:rPr lang="en-US" b="1" dirty="0"/>
              <a:t>The main issue with the fairness algorithm</a:t>
            </a:r>
            <a:r>
              <a:rPr lang="en-US" dirty="0"/>
              <a:t> is the fact that it is indeed fair, which may seem odd but it does invalidate the desired </a:t>
            </a:r>
            <a:r>
              <a:rPr lang="en-US" dirty="0" err="1" smtClean="0"/>
              <a:t>QoS</a:t>
            </a:r>
            <a:r>
              <a:rPr lang="en-US" dirty="0" smtClean="0"/>
              <a:t> </a:t>
            </a:r>
            <a:r>
              <a:rPr lang="en-US" dirty="0"/>
              <a:t>goal of providing an uneven distribution of resources across different classes of service. If many queues must be visited in a fair order, flows that require low delay can </a:t>
            </a:r>
            <a:r>
              <a:rPr lang="en-US" dirty="0" smtClean="0"/>
              <a:t>suffer [2].</a:t>
            </a:r>
            <a:endParaRPr lang="en-US" dirty="0"/>
          </a:p>
        </p:txBody>
      </p:sp>
      <p:sp>
        <p:nvSpPr>
          <p:cNvPr id="4" name="Slide Number Placeholder 3"/>
          <p:cNvSpPr>
            <a:spLocks noGrp="1"/>
          </p:cNvSpPr>
          <p:nvPr>
            <p:ph type="sldNum" sz="quarter" idx="12"/>
          </p:nvPr>
        </p:nvSpPr>
        <p:spPr/>
        <p:txBody>
          <a:bodyPr/>
          <a:lstStyle/>
          <a:p>
            <a:fld id="{16E6E840-DFB3-401A-8E23-31B11B3FD4B5}" type="slidenum">
              <a:rPr lang="en-US" smtClean="0"/>
              <a:t>11</a:t>
            </a:fld>
            <a:endParaRPr lang="en-US"/>
          </a:p>
        </p:txBody>
      </p:sp>
    </p:spTree>
    <p:extLst>
      <p:ext uri="{BB962C8B-B14F-4D97-AF65-F5344CB8AC3E}">
        <p14:creationId xmlns:p14="http://schemas.microsoft.com/office/powerpoint/2010/main" val="33479685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FQ: Fair Queuing mechanism: Limitations</a:t>
            </a:r>
            <a:endParaRPr lang="en-US" dirty="0"/>
          </a:p>
        </p:txBody>
      </p:sp>
      <p:sp>
        <p:nvSpPr>
          <p:cNvPr id="3" name="Content Placeholder 2"/>
          <p:cNvSpPr>
            <a:spLocks noGrp="1"/>
          </p:cNvSpPr>
          <p:nvPr>
            <p:ph idx="1"/>
          </p:nvPr>
        </p:nvSpPr>
        <p:spPr>
          <a:xfrm>
            <a:off x="457200" y="1600200"/>
            <a:ext cx="8229600" cy="5029200"/>
          </a:xfrm>
        </p:spPr>
        <p:txBody>
          <a:bodyPr>
            <a:normAutofit fontScale="77500" lnSpcReduction="20000"/>
          </a:bodyPr>
          <a:lstStyle/>
          <a:p>
            <a:pPr marL="0" indent="0" algn="just">
              <a:buNone/>
            </a:pPr>
            <a:r>
              <a:rPr lang="en-US" b="1" dirty="0"/>
              <a:t>FQ has the following </a:t>
            </a:r>
            <a:r>
              <a:rPr lang="en-US" b="1" dirty="0" smtClean="0"/>
              <a:t>limitations [2]:</a:t>
            </a:r>
          </a:p>
          <a:p>
            <a:pPr marL="0" indent="0" algn="just">
              <a:buNone/>
            </a:pPr>
            <a:endParaRPr lang="en-US" dirty="0"/>
          </a:p>
          <a:p>
            <a:pPr marL="0" indent="0" algn="just">
              <a:buNone/>
            </a:pPr>
            <a:r>
              <a:rPr lang="en-US" b="1" dirty="0"/>
              <a:t>• The FQ algorithm is extremely complicated</a:t>
            </a:r>
            <a:r>
              <a:rPr lang="en-US" dirty="0"/>
              <a:t> to </a:t>
            </a:r>
            <a:r>
              <a:rPr lang="en-US" dirty="0" smtClean="0"/>
              <a:t>implement. So, FQ </a:t>
            </a:r>
            <a:r>
              <a:rPr lang="en-US" dirty="0"/>
              <a:t>is more of a theoretical construct than a practical paradigm</a:t>
            </a:r>
            <a:r>
              <a:rPr lang="en-US" dirty="0" smtClean="0"/>
              <a:t>.</a:t>
            </a:r>
          </a:p>
          <a:p>
            <a:pPr marL="0" indent="0" algn="just">
              <a:buNone/>
            </a:pPr>
            <a:endParaRPr lang="en-US" dirty="0"/>
          </a:p>
          <a:p>
            <a:pPr marL="0" indent="0" algn="just">
              <a:buNone/>
            </a:pPr>
            <a:r>
              <a:rPr lang="en-US" b="1" dirty="0"/>
              <a:t>• It is resource-intensive because</a:t>
            </a:r>
            <a:r>
              <a:rPr lang="en-US" dirty="0"/>
              <a:t> many states and hashes must be computed and because memory must be allocated and reallocated based on changes in the session state</a:t>
            </a:r>
            <a:r>
              <a:rPr lang="en-US" dirty="0" smtClean="0"/>
              <a:t>.</a:t>
            </a:r>
          </a:p>
          <a:p>
            <a:pPr marL="0" indent="0" algn="just">
              <a:buNone/>
            </a:pPr>
            <a:endParaRPr lang="en-US" dirty="0"/>
          </a:p>
          <a:p>
            <a:pPr marL="0" indent="0" algn="just">
              <a:buNone/>
            </a:pPr>
            <a:r>
              <a:rPr lang="en-US" b="1" dirty="0"/>
              <a:t>• Delay and jitter can still be issues because</a:t>
            </a:r>
            <a:r>
              <a:rPr lang="en-US" dirty="0"/>
              <a:t> each session hash is seen as a queue entity. </a:t>
            </a:r>
            <a:r>
              <a:rPr lang="en-US" dirty="0" smtClean="0"/>
              <a:t>The </a:t>
            </a:r>
            <a:r>
              <a:rPr lang="en-US" dirty="0"/>
              <a:t>wait time to the next scheduled service can be long if many sessions are active.</a:t>
            </a:r>
          </a:p>
          <a:p>
            <a:pPr marL="0" indent="0" algn="just">
              <a:buNone/>
            </a:pPr>
            <a:endParaRPr lang="en-US" dirty="0"/>
          </a:p>
        </p:txBody>
      </p:sp>
      <p:sp>
        <p:nvSpPr>
          <p:cNvPr id="4" name="Slide Number Placeholder 3"/>
          <p:cNvSpPr>
            <a:spLocks noGrp="1"/>
          </p:cNvSpPr>
          <p:nvPr>
            <p:ph type="sldNum" sz="quarter" idx="12"/>
          </p:nvPr>
        </p:nvSpPr>
        <p:spPr/>
        <p:txBody>
          <a:bodyPr/>
          <a:lstStyle/>
          <a:p>
            <a:fld id="{16E6E840-DFB3-401A-8E23-31B11B3FD4B5}" type="slidenum">
              <a:rPr lang="en-US" smtClean="0"/>
              <a:t>12</a:t>
            </a:fld>
            <a:endParaRPr lang="en-US"/>
          </a:p>
        </p:txBody>
      </p:sp>
    </p:spTree>
    <p:extLst>
      <p:ext uri="{BB962C8B-B14F-4D97-AF65-F5344CB8AC3E}">
        <p14:creationId xmlns:p14="http://schemas.microsoft.com/office/powerpoint/2010/main" val="14720779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WFQ: Weighted Fair Queuing mechanism </a:t>
            </a:r>
            <a:endParaRPr lang="en-US" sz="3600" dirty="0"/>
          </a:p>
        </p:txBody>
      </p:sp>
      <p:sp>
        <p:nvSpPr>
          <p:cNvPr id="3" name="Content Placeholder 2"/>
          <p:cNvSpPr>
            <a:spLocks noGrp="1"/>
          </p:cNvSpPr>
          <p:nvPr>
            <p:ph idx="1"/>
          </p:nvPr>
        </p:nvSpPr>
        <p:spPr>
          <a:xfrm>
            <a:off x="152400" y="1600200"/>
            <a:ext cx="8763000" cy="5029200"/>
          </a:xfrm>
        </p:spPr>
        <p:txBody>
          <a:bodyPr>
            <a:normAutofit fontScale="70000" lnSpcReduction="20000"/>
          </a:bodyPr>
          <a:lstStyle/>
          <a:p>
            <a:pPr algn="just"/>
            <a:r>
              <a:rPr lang="en-US" dirty="0"/>
              <a:t>WFQ was developed in 1989 by Demers, </a:t>
            </a:r>
            <a:r>
              <a:rPr lang="en-US" dirty="0" err="1"/>
              <a:t>Keshav</a:t>
            </a:r>
            <a:r>
              <a:rPr lang="en-US" dirty="0"/>
              <a:t>, </a:t>
            </a:r>
            <a:r>
              <a:rPr lang="en-US" dirty="0" err="1"/>
              <a:t>Shenke</a:t>
            </a:r>
            <a:r>
              <a:rPr lang="en-US" dirty="0"/>
              <a:t>, and Zhang, and emulates the Generic Processor Sharing (GPS) concepts of virtual processing </a:t>
            </a:r>
            <a:r>
              <a:rPr lang="en-US" dirty="0" smtClean="0"/>
              <a:t>time [3].</a:t>
            </a:r>
            <a:r>
              <a:rPr lang="en-US" dirty="0"/>
              <a:t> </a:t>
            </a:r>
            <a:endParaRPr lang="en-US" dirty="0" smtClean="0"/>
          </a:p>
          <a:p>
            <a:pPr algn="just"/>
            <a:endParaRPr lang="en-US" dirty="0" smtClean="0"/>
          </a:p>
          <a:p>
            <a:pPr algn="just"/>
            <a:r>
              <a:rPr lang="en-US" b="1" dirty="0"/>
              <a:t>Weighted fair queuing (WFQ)</a:t>
            </a:r>
            <a:r>
              <a:rPr lang="en-US" dirty="0"/>
              <a:t> is commonly referred as "bit-by-bit round robin," because it implements a queuing and scheduling mechanism in which the queue servicing is based on bits instead of </a:t>
            </a:r>
            <a:r>
              <a:rPr lang="en-US" dirty="0" smtClean="0"/>
              <a:t>packets [3].</a:t>
            </a:r>
            <a:r>
              <a:rPr lang="en-US" dirty="0"/>
              <a:t> </a:t>
            </a:r>
            <a:endParaRPr lang="en-US" dirty="0" smtClean="0"/>
          </a:p>
          <a:p>
            <a:pPr algn="just"/>
            <a:endParaRPr lang="en-US" dirty="0" smtClean="0"/>
          </a:p>
          <a:p>
            <a:pPr algn="just"/>
            <a:r>
              <a:rPr lang="en-US" dirty="0"/>
              <a:t>In WFQ, each queue or flow is allocated a weight that is a proportion of the interface rate or the shaping </a:t>
            </a:r>
            <a:r>
              <a:rPr lang="en-US" dirty="0" smtClean="0"/>
              <a:t>rate [3].</a:t>
            </a:r>
            <a:r>
              <a:rPr lang="en-US" dirty="0"/>
              <a:t> </a:t>
            </a:r>
            <a:endParaRPr lang="en-US" dirty="0" smtClean="0"/>
          </a:p>
          <a:p>
            <a:pPr algn="just"/>
            <a:endParaRPr lang="en-US" dirty="0"/>
          </a:p>
          <a:p>
            <a:pPr algn="just"/>
            <a:r>
              <a:rPr lang="en-US" dirty="0"/>
              <a:t>With WFQ, each queue is scheduled based on a computation performed on the bits of each packet at the head of the queue. Because the traffic computation is done based on stream of bits and not of packets, and because what the router receives and transmits are indeed packets, WFQ implicitly increases </a:t>
            </a:r>
            <a:r>
              <a:rPr lang="en-US" dirty="0" smtClean="0"/>
              <a:t>complexity [3].</a:t>
            </a:r>
          </a:p>
          <a:p>
            <a:pPr algn="just"/>
            <a:endParaRPr lang="en-US" dirty="0"/>
          </a:p>
        </p:txBody>
      </p:sp>
      <p:sp>
        <p:nvSpPr>
          <p:cNvPr id="4" name="Slide Number Placeholder 3"/>
          <p:cNvSpPr>
            <a:spLocks noGrp="1"/>
          </p:cNvSpPr>
          <p:nvPr>
            <p:ph type="sldNum" sz="quarter" idx="12"/>
          </p:nvPr>
        </p:nvSpPr>
        <p:spPr/>
        <p:txBody>
          <a:bodyPr/>
          <a:lstStyle/>
          <a:p>
            <a:fld id="{16E6E840-DFB3-401A-8E23-31B11B3FD4B5}" type="slidenum">
              <a:rPr lang="en-US" smtClean="0"/>
              <a:t>13</a:t>
            </a:fld>
            <a:endParaRPr lang="en-US"/>
          </a:p>
        </p:txBody>
      </p:sp>
    </p:spTree>
    <p:extLst>
      <p:ext uri="{BB962C8B-B14F-4D97-AF65-F5344CB8AC3E}">
        <p14:creationId xmlns:p14="http://schemas.microsoft.com/office/powerpoint/2010/main" val="37581896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WFQ: Weighted Fair Queuing: Advantage &amp; Drawback</a:t>
            </a:r>
            <a:endParaRPr lang="en-US" dirty="0"/>
          </a:p>
        </p:txBody>
      </p:sp>
      <p:sp>
        <p:nvSpPr>
          <p:cNvPr id="3" name="Content Placeholder 2"/>
          <p:cNvSpPr>
            <a:spLocks noGrp="1"/>
          </p:cNvSpPr>
          <p:nvPr>
            <p:ph idx="1"/>
          </p:nvPr>
        </p:nvSpPr>
        <p:spPr>
          <a:xfrm>
            <a:off x="304800" y="1600200"/>
            <a:ext cx="8610600" cy="4953000"/>
          </a:xfrm>
        </p:spPr>
        <p:txBody>
          <a:bodyPr>
            <a:normAutofit fontScale="55000" lnSpcReduction="20000"/>
          </a:bodyPr>
          <a:lstStyle/>
          <a:p>
            <a:pPr algn="just"/>
            <a:r>
              <a:rPr lang="en-US" sz="4400" dirty="0"/>
              <a:t>WFQ is aware of packet sizes and can thus support variable-sized packets. </a:t>
            </a:r>
            <a:r>
              <a:rPr lang="en-US" sz="4400" b="1" dirty="0"/>
              <a:t>The benefit is that </a:t>
            </a:r>
            <a:r>
              <a:rPr lang="en-US" sz="4400" dirty="0"/>
              <a:t>sessions with big packets do not get more scheduling time than sessions with smaller packets, because effectively the focus of WFQ is bits and not packets. So there is no unfairness in the scheduling for sessions with smaller packet </a:t>
            </a:r>
            <a:r>
              <a:rPr lang="en-US" sz="4400" dirty="0" smtClean="0"/>
              <a:t>sizes [3].</a:t>
            </a:r>
          </a:p>
          <a:p>
            <a:pPr algn="just"/>
            <a:endParaRPr lang="en-US" sz="4400" dirty="0" smtClean="0"/>
          </a:p>
          <a:p>
            <a:pPr algn="just"/>
            <a:r>
              <a:rPr lang="en-US" sz="4400" b="1" dirty="0"/>
              <a:t>The drawback of WFQ is that it</a:t>
            </a:r>
            <a:r>
              <a:rPr lang="en-US" sz="4400" dirty="0"/>
              <a:t> is very resource-intensive because of the bit computations. The original WFQ idea also consumes many resources because the flows are not aggregated into classes with limited queues. Instead, each flow or stream gets its own queue or buffer quota, similar to FQ. Because of these high resource demands and the complex computation needed to check the state for each flow and its packets, WFQ has been implemented more on CPU-based platforms whose queuing disciplines are based on bus-based </a:t>
            </a:r>
            <a:r>
              <a:rPr lang="en-US" sz="4400" dirty="0" smtClean="0"/>
              <a:t>architectures [3].</a:t>
            </a:r>
            <a:endParaRPr lang="en-US" sz="4400" dirty="0"/>
          </a:p>
          <a:p>
            <a:endParaRPr lang="en-US" dirty="0"/>
          </a:p>
        </p:txBody>
      </p:sp>
      <p:sp>
        <p:nvSpPr>
          <p:cNvPr id="4" name="Slide Number Placeholder 3"/>
          <p:cNvSpPr>
            <a:spLocks noGrp="1"/>
          </p:cNvSpPr>
          <p:nvPr>
            <p:ph type="sldNum" sz="quarter" idx="12"/>
          </p:nvPr>
        </p:nvSpPr>
        <p:spPr/>
        <p:txBody>
          <a:bodyPr/>
          <a:lstStyle/>
          <a:p>
            <a:fld id="{16E6E840-DFB3-401A-8E23-31B11B3FD4B5}" type="slidenum">
              <a:rPr lang="en-US" smtClean="0"/>
              <a:t>14</a:t>
            </a:fld>
            <a:endParaRPr lang="en-US" dirty="0"/>
          </a:p>
        </p:txBody>
      </p:sp>
    </p:spTree>
    <p:extLst>
      <p:ext uri="{BB962C8B-B14F-4D97-AF65-F5344CB8AC3E}">
        <p14:creationId xmlns:p14="http://schemas.microsoft.com/office/powerpoint/2010/main" val="29671741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WFQ: Weighted Fair Queuing</a:t>
            </a:r>
            <a:r>
              <a:rPr lang="en-US" dirty="0" smtClean="0"/>
              <a:t>: Benefits</a:t>
            </a:r>
            <a:endParaRPr lang="en-US" dirty="0"/>
          </a:p>
        </p:txBody>
      </p:sp>
      <p:sp>
        <p:nvSpPr>
          <p:cNvPr id="3" name="Content Placeholder 2"/>
          <p:cNvSpPr>
            <a:spLocks noGrp="1"/>
          </p:cNvSpPr>
          <p:nvPr>
            <p:ph idx="1"/>
          </p:nvPr>
        </p:nvSpPr>
        <p:spPr>
          <a:xfrm>
            <a:off x="228600" y="1600200"/>
            <a:ext cx="8686800" cy="4724400"/>
          </a:xfrm>
        </p:spPr>
        <p:txBody>
          <a:bodyPr>
            <a:normAutofit fontScale="85000" lnSpcReduction="20000"/>
          </a:bodyPr>
          <a:lstStyle/>
          <a:p>
            <a:pPr marL="0" indent="0" algn="just">
              <a:buNone/>
            </a:pPr>
            <a:r>
              <a:rPr lang="en-US" b="1" dirty="0"/>
              <a:t>WFQ has the following benefits</a:t>
            </a:r>
            <a:r>
              <a:rPr lang="en-US" b="1" dirty="0" smtClean="0"/>
              <a:t>:</a:t>
            </a:r>
          </a:p>
          <a:p>
            <a:pPr marL="0" indent="0" algn="just">
              <a:buNone/>
            </a:pPr>
            <a:endParaRPr lang="en-US" dirty="0"/>
          </a:p>
          <a:p>
            <a:pPr algn="just"/>
            <a:r>
              <a:rPr lang="en-US" dirty="0" smtClean="0"/>
              <a:t>The </a:t>
            </a:r>
            <a:r>
              <a:rPr lang="en-US" dirty="0"/>
              <a:t>implementations based on WFQ algorithm provide service differentiation between classes and their aggregated traffic, rather than merely differentiating between individual </a:t>
            </a:r>
            <a:r>
              <a:rPr lang="en-US" dirty="0" smtClean="0"/>
              <a:t>flows [3]. </a:t>
            </a:r>
          </a:p>
          <a:p>
            <a:pPr marL="0" indent="0" algn="just">
              <a:buNone/>
            </a:pPr>
            <a:endParaRPr lang="en-US" dirty="0"/>
          </a:p>
          <a:p>
            <a:pPr algn="just"/>
            <a:r>
              <a:rPr lang="en-US" dirty="0" smtClean="0"/>
              <a:t>A </a:t>
            </a:r>
            <a:r>
              <a:rPr lang="en-US" dirty="0"/>
              <a:t>weight allocated to each class divides the scheduling and bandwidth ratio for each </a:t>
            </a:r>
            <a:r>
              <a:rPr lang="en-US" dirty="0" smtClean="0"/>
              <a:t>class [3]. </a:t>
            </a:r>
          </a:p>
          <a:p>
            <a:pPr algn="just"/>
            <a:endParaRPr lang="en-US" dirty="0"/>
          </a:p>
          <a:p>
            <a:pPr algn="just"/>
            <a:r>
              <a:rPr lang="en-US" dirty="0" smtClean="0"/>
              <a:t>Also</a:t>
            </a:r>
            <a:r>
              <a:rPr lang="en-US" dirty="0"/>
              <a:t>, because WFQ is bits aware, it can handle packets of variable </a:t>
            </a:r>
            <a:r>
              <a:rPr lang="en-US" dirty="0" smtClean="0"/>
              <a:t>lengths [3].</a:t>
            </a: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16E6E840-DFB3-401A-8E23-31B11B3FD4B5}" type="slidenum">
              <a:rPr lang="en-US" smtClean="0"/>
              <a:t>15</a:t>
            </a:fld>
            <a:endParaRPr lang="en-US"/>
          </a:p>
        </p:txBody>
      </p:sp>
    </p:spTree>
    <p:extLst>
      <p:ext uri="{BB962C8B-B14F-4D97-AF65-F5344CB8AC3E}">
        <p14:creationId xmlns:p14="http://schemas.microsoft.com/office/powerpoint/2010/main" val="25807541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WFQ: Weighted Fair </a:t>
            </a:r>
            <a:r>
              <a:rPr lang="en-US" sz="3600" dirty="0" smtClean="0"/>
              <a:t>Queuing: Limitations</a:t>
            </a:r>
            <a:endParaRPr lang="en-US" sz="3600" dirty="0"/>
          </a:p>
        </p:txBody>
      </p:sp>
      <p:sp>
        <p:nvSpPr>
          <p:cNvPr id="3" name="Content Placeholder 2"/>
          <p:cNvSpPr>
            <a:spLocks noGrp="1"/>
          </p:cNvSpPr>
          <p:nvPr>
            <p:ph idx="1"/>
          </p:nvPr>
        </p:nvSpPr>
        <p:spPr>
          <a:xfrm>
            <a:off x="304800" y="1600200"/>
            <a:ext cx="8610600" cy="4525963"/>
          </a:xfrm>
        </p:spPr>
        <p:txBody>
          <a:bodyPr>
            <a:normAutofit fontScale="85000" lnSpcReduction="10000"/>
          </a:bodyPr>
          <a:lstStyle/>
          <a:p>
            <a:pPr marL="0" indent="0" algn="just">
              <a:buNone/>
            </a:pPr>
            <a:r>
              <a:rPr lang="en-US" b="1" dirty="0"/>
              <a:t>WFQ has the following limitations:</a:t>
            </a:r>
            <a:endParaRPr lang="en-US" dirty="0"/>
          </a:p>
          <a:p>
            <a:pPr marL="0" indent="0" algn="just">
              <a:buNone/>
            </a:pPr>
            <a:r>
              <a:rPr lang="en-US" b="1" dirty="0" smtClean="0"/>
              <a:t> </a:t>
            </a:r>
          </a:p>
          <a:p>
            <a:pPr marL="0" indent="0" algn="just">
              <a:buNone/>
            </a:pPr>
            <a:r>
              <a:rPr lang="en-US" b="1" dirty="0" smtClean="0"/>
              <a:t>• </a:t>
            </a:r>
            <a:r>
              <a:rPr lang="en-US" b="1" dirty="0"/>
              <a:t>The original WFQ</a:t>
            </a:r>
            <a:r>
              <a:rPr lang="en-US" dirty="0"/>
              <a:t> design is more of a queuing theory. The existing implementations do not follow the original concept in which each flow is allocated a weight. Instead, flows are aggregated by being classified into different service classes, and these classes are then assigned to </a:t>
            </a:r>
            <a:r>
              <a:rPr lang="en-US" dirty="0" smtClean="0"/>
              <a:t>queues [3].</a:t>
            </a:r>
            <a:endParaRPr lang="en-US" dirty="0"/>
          </a:p>
          <a:p>
            <a:pPr marL="0" indent="0" algn="just">
              <a:buNone/>
            </a:pPr>
            <a:r>
              <a:rPr lang="en-US" b="1" dirty="0" smtClean="0"/>
              <a:t> </a:t>
            </a:r>
          </a:p>
          <a:p>
            <a:pPr marL="0" indent="0" algn="just">
              <a:buNone/>
            </a:pPr>
            <a:r>
              <a:rPr lang="en-US" b="1" dirty="0" smtClean="0"/>
              <a:t>• </a:t>
            </a:r>
            <a:r>
              <a:rPr lang="en-US" b="1" dirty="0"/>
              <a:t>WFQ is extremely complicated</a:t>
            </a:r>
            <a:r>
              <a:rPr lang="en-US" dirty="0"/>
              <a:t> to implement, as is FQ. Maintaining state information and computing the hash table are resource – intensive </a:t>
            </a:r>
            <a:r>
              <a:rPr lang="en-US" dirty="0" smtClean="0"/>
              <a:t>tasks [3].</a:t>
            </a: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16E6E840-DFB3-401A-8E23-31B11B3FD4B5}" type="slidenum">
              <a:rPr lang="en-US" smtClean="0"/>
              <a:t>16</a:t>
            </a:fld>
            <a:endParaRPr lang="en-US"/>
          </a:p>
        </p:txBody>
      </p:sp>
    </p:spTree>
    <p:extLst>
      <p:ext uri="{BB962C8B-B14F-4D97-AF65-F5344CB8AC3E}">
        <p14:creationId xmlns:p14="http://schemas.microsoft.com/office/powerpoint/2010/main" val="30386465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US" dirty="0">
                <a:hlinkClick r:id="rId2"/>
              </a:rPr>
              <a:t>https://</a:t>
            </a:r>
            <a:r>
              <a:rPr lang="en-US" dirty="0" smtClean="0">
                <a:hlinkClick r:id="rId2"/>
              </a:rPr>
              <a:t>www.ijser.org/researchpaper/Packet-scheduling-in-LTE-mobile-network.pdf</a:t>
            </a:r>
            <a:endParaRPr lang="en-US" dirty="0" smtClean="0"/>
          </a:p>
          <a:p>
            <a:pPr marL="514350" indent="-514350">
              <a:buFont typeface="+mj-lt"/>
              <a:buAutoNum type="arabicPeriod"/>
            </a:pPr>
            <a:r>
              <a:rPr lang="en-US" dirty="0">
                <a:hlinkClick r:id="rId3"/>
              </a:rPr>
              <a:t>http://what-when-how.com/qos-enabled-networks/queuing-and-scheduling-qos-enabled-networks-part-1</a:t>
            </a:r>
            <a:r>
              <a:rPr lang="en-US" dirty="0" smtClean="0">
                <a:hlinkClick r:id="rId3"/>
              </a:rPr>
              <a:t>/</a:t>
            </a:r>
            <a:endParaRPr lang="en-US" dirty="0" smtClean="0"/>
          </a:p>
          <a:p>
            <a:pPr marL="514350" indent="-514350">
              <a:buFont typeface="+mj-lt"/>
              <a:buAutoNum type="arabicPeriod"/>
            </a:pPr>
            <a:r>
              <a:rPr lang="en-US" dirty="0">
                <a:hlinkClick r:id="rId4"/>
              </a:rPr>
              <a:t>http://what-when-how.com/qos-enabled-networks/queuing-and-scheduling-qos-enabled-networks-part-2</a:t>
            </a:r>
            <a:r>
              <a:rPr lang="en-US" dirty="0" smtClean="0">
                <a:hlinkClick r:id="rId4"/>
              </a:rPr>
              <a:t>/</a:t>
            </a:r>
            <a:endParaRPr lang="en-US" dirty="0" smtClean="0"/>
          </a:p>
          <a:p>
            <a:pPr marL="514350" indent="-514350">
              <a:buFont typeface="+mj-lt"/>
              <a:buAutoNum type="arabicPeriod"/>
            </a:pPr>
            <a:r>
              <a:rPr lang="en-US" dirty="0">
                <a:hlinkClick r:id="rId5"/>
              </a:rPr>
              <a:t>https://</a:t>
            </a:r>
            <a:r>
              <a:rPr lang="en-US" dirty="0" smtClean="0">
                <a:hlinkClick r:id="rId5"/>
              </a:rPr>
              <a:t>www.webopedia.com/TERM/B/bandwidth.html</a:t>
            </a: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a:p>
        </p:txBody>
      </p:sp>
      <p:sp>
        <p:nvSpPr>
          <p:cNvPr id="4" name="Slide Number Placeholder 3"/>
          <p:cNvSpPr>
            <a:spLocks noGrp="1"/>
          </p:cNvSpPr>
          <p:nvPr>
            <p:ph type="sldNum" sz="quarter" idx="12"/>
          </p:nvPr>
        </p:nvSpPr>
        <p:spPr/>
        <p:txBody>
          <a:bodyPr/>
          <a:lstStyle/>
          <a:p>
            <a:fld id="{16E6E840-DFB3-401A-8E23-31B11B3FD4B5}" type="slidenum">
              <a:rPr lang="en-US" smtClean="0"/>
              <a:t>17</a:t>
            </a:fld>
            <a:endParaRPr lang="en-US"/>
          </a:p>
        </p:txBody>
      </p:sp>
    </p:spTree>
    <p:extLst>
      <p:ext uri="{BB962C8B-B14F-4D97-AF65-F5344CB8AC3E}">
        <p14:creationId xmlns:p14="http://schemas.microsoft.com/office/powerpoint/2010/main" val="9162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r>
              <a:rPr lang="en-US" b="1" dirty="0" smtClean="0"/>
              <a:t>Question(s) &amp; Answer(s)</a:t>
            </a:r>
          </a:p>
          <a:p>
            <a:pPr marL="0" indent="0" algn="ctr">
              <a:buNone/>
            </a:pPr>
            <a:endParaRPr lang="en-US" b="1" dirty="0"/>
          </a:p>
          <a:p>
            <a:pPr marL="0" indent="0" algn="ctr">
              <a:buNone/>
            </a:pPr>
            <a:endParaRPr lang="en-US" b="1" dirty="0" smtClean="0"/>
          </a:p>
          <a:p>
            <a:pPr marL="0" indent="0" algn="ctr">
              <a:buNone/>
            </a:pPr>
            <a:endParaRPr lang="en-US" b="1" dirty="0"/>
          </a:p>
          <a:p>
            <a:pPr marL="0" indent="0" algn="ctr">
              <a:buNone/>
            </a:pPr>
            <a:r>
              <a:rPr lang="en-US" b="1" dirty="0" smtClean="0"/>
              <a:t>THANK YOU..</a:t>
            </a:r>
          </a:p>
          <a:p>
            <a:endParaRPr lang="en-US" dirty="0"/>
          </a:p>
        </p:txBody>
      </p:sp>
      <p:sp>
        <p:nvSpPr>
          <p:cNvPr id="4" name="Slide Number Placeholder 3"/>
          <p:cNvSpPr>
            <a:spLocks noGrp="1"/>
          </p:cNvSpPr>
          <p:nvPr>
            <p:ph type="sldNum" sz="quarter" idx="12"/>
          </p:nvPr>
        </p:nvSpPr>
        <p:spPr/>
        <p:txBody>
          <a:bodyPr/>
          <a:lstStyle/>
          <a:p>
            <a:fld id="{16E6E840-DFB3-401A-8E23-31B11B3FD4B5}" type="slidenum">
              <a:rPr lang="en-US" smtClean="0"/>
              <a:t>18</a:t>
            </a:fld>
            <a:endParaRPr lang="en-US"/>
          </a:p>
        </p:txBody>
      </p:sp>
    </p:spTree>
    <p:extLst>
      <p:ext uri="{BB962C8B-B14F-4D97-AF65-F5344CB8AC3E}">
        <p14:creationId xmlns:p14="http://schemas.microsoft.com/office/powerpoint/2010/main" val="11661778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304800" y="1600200"/>
            <a:ext cx="8610600" cy="4800600"/>
          </a:xfrm>
        </p:spPr>
        <p:txBody>
          <a:bodyPr>
            <a:normAutofit fontScale="62500" lnSpcReduction="20000"/>
          </a:bodyPr>
          <a:lstStyle/>
          <a:p>
            <a:r>
              <a:rPr lang="en-US" dirty="0" smtClean="0"/>
              <a:t>Packet Queuing Vs. </a:t>
            </a:r>
            <a:r>
              <a:rPr lang="en-US" dirty="0" err="1" smtClean="0"/>
              <a:t>Cellification</a:t>
            </a:r>
            <a:endParaRPr lang="en-US" dirty="0" smtClean="0"/>
          </a:p>
          <a:p>
            <a:r>
              <a:rPr lang="en-US" dirty="0" smtClean="0"/>
              <a:t>Packet Queuing &amp; Scheduling: Need</a:t>
            </a:r>
          </a:p>
          <a:p>
            <a:r>
              <a:rPr lang="en-US" dirty="0"/>
              <a:t>Packet Queuing &amp; Scheduling</a:t>
            </a:r>
            <a:r>
              <a:rPr lang="en-US" dirty="0" smtClean="0"/>
              <a:t>: Why?</a:t>
            </a:r>
            <a:r>
              <a:rPr lang="en-US" dirty="0"/>
              <a:t> </a:t>
            </a:r>
            <a:endParaRPr lang="en-US" dirty="0" smtClean="0"/>
          </a:p>
          <a:p>
            <a:r>
              <a:rPr lang="en-US" dirty="0" smtClean="0"/>
              <a:t>Packet </a:t>
            </a:r>
            <a:r>
              <a:rPr lang="en-US" dirty="0"/>
              <a:t>Queuing &amp; Scheduling: </a:t>
            </a:r>
            <a:r>
              <a:rPr lang="en-US" dirty="0" smtClean="0"/>
              <a:t>Most Important Parameters</a:t>
            </a:r>
            <a:endParaRPr lang="en-US" dirty="0"/>
          </a:p>
          <a:p>
            <a:r>
              <a:rPr lang="en-US" dirty="0" smtClean="0"/>
              <a:t>Packet </a:t>
            </a:r>
            <a:r>
              <a:rPr lang="en-US" dirty="0"/>
              <a:t>Queuing &amp; </a:t>
            </a:r>
            <a:r>
              <a:rPr lang="en-US" dirty="0" smtClean="0"/>
              <a:t>Scheduling mechanisms: Objective</a:t>
            </a:r>
          </a:p>
          <a:p>
            <a:r>
              <a:rPr lang="en-US" dirty="0"/>
              <a:t>Packet Queuing &amp; </a:t>
            </a:r>
            <a:r>
              <a:rPr lang="en-US" dirty="0" smtClean="0"/>
              <a:t>Scheduling mechanisms: Types</a:t>
            </a:r>
          </a:p>
          <a:p>
            <a:r>
              <a:rPr lang="en-US" dirty="0" smtClean="0"/>
              <a:t>FQ: Fair Queuing mechanism</a:t>
            </a:r>
          </a:p>
          <a:p>
            <a:r>
              <a:rPr lang="en-US" dirty="0" smtClean="0"/>
              <a:t>FQ mechanism: Issue</a:t>
            </a:r>
          </a:p>
          <a:p>
            <a:r>
              <a:rPr lang="en-US" dirty="0" smtClean="0"/>
              <a:t>FQ mechanism: Limitations </a:t>
            </a:r>
          </a:p>
          <a:p>
            <a:r>
              <a:rPr lang="en-US" dirty="0" smtClean="0"/>
              <a:t>WFQ: Weighted Fair Queuing mechanism</a:t>
            </a:r>
          </a:p>
          <a:p>
            <a:r>
              <a:rPr lang="en-US" dirty="0" smtClean="0"/>
              <a:t>WFQ: Advantage &amp; Drawback</a:t>
            </a:r>
          </a:p>
          <a:p>
            <a:r>
              <a:rPr lang="en-US" dirty="0" smtClean="0"/>
              <a:t>WFQ: Benefits</a:t>
            </a:r>
          </a:p>
          <a:p>
            <a:r>
              <a:rPr lang="en-US" dirty="0" smtClean="0"/>
              <a:t>WFQ: Limitations</a:t>
            </a:r>
          </a:p>
          <a:p>
            <a:r>
              <a:rPr lang="en-US" dirty="0" smtClean="0"/>
              <a:t>References</a:t>
            </a:r>
          </a:p>
          <a:p>
            <a:r>
              <a:rPr lang="en-US" dirty="0" smtClean="0"/>
              <a:t>Qs &amp; As</a:t>
            </a:r>
          </a:p>
          <a:p>
            <a:pPr marL="0" indent="0">
              <a:buNone/>
            </a:pPr>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fld id="{16E6E840-DFB3-401A-8E23-31B11B3FD4B5}" type="slidenum">
              <a:rPr lang="en-US" smtClean="0"/>
              <a:t>2</a:t>
            </a:fld>
            <a:endParaRPr lang="en-US"/>
          </a:p>
        </p:txBody>
      </p:sp>
    </p:spTree>
    <p:extLst>
      <p:ext uri="{BB962C8B-B14F-4D97-AF65-F5344CB8AC3E}">
        <p14:creationId xmlns:p14="http://schemas.microsoft.com/office/powerpoint/2010/main" val="15192280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Packet </a:t>
            </a:r>
            <a:r>
              <a:rPr lang="en-US" dirty="0" smtClean="0"/>
              <a:t>Queuing Vs. </a:t>
            </a:r>
            <a:r>
              <a:rPr lang="en-US" dirty="0" err="1" smtClean="0"/>
              <a:t>Cellification</a:t>
            </a:r>
            <a:endParaRPr lang="en-US" dirty="0"/>
          </a:p>
        </p:txBody>
      </p:sp>
      <p:sp>
        <p:nvSpPr>
          <p:cNvPr id="3" name="Content Placeholder 2"/>
          <p:cNvSpPr>
            <a:spLocks noGrp="1"/>
          </p:cNvSpPr>
          <p:nvPr>
            <p:ph idx="1"/>
          </p:nvPr>
        </p:nvSpPr>
        <p:spPr>
          <a:xfrm>
            <a:off x="228600" y="1600200"/>
            <a:ext cx="8305800" cy="4648200"/>
          </a:xfrm>
        </p:spPr>
        <p:txBody>
          <a:bodyPr>
            <a:normAutofit fontScale="85000" lnSpcReduction="20000"/>
          </a:bodyPr>
          <a:lstStyle/>
          <a:p>
            <a:pPr algn="just"/>
            <a:r>
              <a:rPr lang="en-US" b="1" dirty="0"/>
              <a:t>Routers can handle packet queuing in two different ways,</a:t>
            </a:r>
            <a:r>
              <a:rPr lang="en-US" dirty="0"/>
              <a:t> either queuing the entire packet or splitting it into fixed size cells, a process commonly called </a:t>
            </a:r>
            <a:r>
              <a:rPr lang="en-US" dirty="0" err="1" smtClean="0"/>
              <a:t>cellification</a:t>
            </a:r>
            <a:r>
              <a:rPr lang="en-US" dirty="0"/>
              <a:t> </a:t>
            </a:r>
            <a:r>
              <a:rPr lang="en-US" dirty="0" smtClean="0"/>
              <a:t>[2]. </a:t>
            </a:r>
          </a:p>
          <a:p>
            <a:pPr algn="just"/>
            <a:endParaRPr lang="en-US" dirty="0" smtClean="0"/>
          </a:p>
          <a:p>
            <a:pPr algn="just"/>
            <a:r>
              <a:rPr lang="en-US" dirty="0" smtClean="0"/>
              <a:t>Queuing </a:t>
            </a:r>
            <a:r>
              <a:rPr lang="en-US" dirty="0"/>
              <a:t>the entire packet is the older method and is conceptually simpler. It is commonly used in CPU processing-based forwarding routers. In this scenario, there is no split between the control and forwarding planes, which typically does not become a limiting factor if the supported interfaces are low- speed </a:t>
            </a:r>
            <a:r>
              <a:rPr lang="en-US" dirty="0" smtClean="0"/>
              <a:t>    ones [2]. </a:t>
            </a:r>
          </a:p>
        </p:txBody>
      </p:sp>
      <p:sp>
        <p:nvSpPr>
          <p:cNvPr id="4" name="Slide Number Placeholder 3"/>
          <p:cNvSpPr>
            <a:spLocks noGrp="1"/>
          </p:cNvSpPr>
          <p:nvPr>
            <p:ph type="sldNum" sz="quarter" idx="12"/>
          </p:nvPr>
        </p:nvSpPr>
        <p:spPr/>
        <p:txBody>
          <a:bodyPr/>
          <a:lstStyle/>
          <a:p>
            <a:fld id="{16E6E840-DFB3-401A-8E23-31B11B3FD4B5}" type="slidenum">
              <a:rPr lang="en-US" smtClean="0"/>
              <a:t>3</a:t>
            </a:fld>
            <a:endParaRPr lang="en-US"/>
          </a:p>
        </p:txBody>
      </p:sp>
    </p:spTree>
    <p:extLst>
      <p:ext uri="{BB962C8B-B14F-4D97-AF65-F5344CB8AC3E}">
        <p14:creationId xmlns:p14="http://schemas.microsoft.com/office/powerpoint/2010/main" val="22399911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Packet Queuing Vs. </a:t>
            </a:r>
            <a:r>
              <a:rPr lang="en-US" dirty="0" err="1"/>
              <a:t>Cellification</a:t>
            </a:r>
            <a:endParaRPr lang="en-US" dirty="0"/>
          </a:p>
        </p:txBody>
      </p:sp>
      <p:sp>
        <p:nvSpPr>
          <p:cNvPr id="3" name="Content Placeholder 2"/>
          <p:cNvSpPr>
            <a:spLocks noGrp="1"/>
          </p:cNvSpPr>
          <p:nvPr>
            <p:ph idx="1"/>
          </p:nvPr>
        </p:nvSpPr>
        <p:spPr>
          <a:xfrm>
            <a:off x="228600" y="1600200"/>
            <a:ext cx="8534400" cy="4648200"/>
          </a:xfrm>
        </p:spPr>
        <p:txBody>
          <a:bodyPr>
            <a:normAutofit fontScale="92500" lnSpcReduction="20000"/>
          </a:bodyPr>
          <a:lstStyle/>
          <a:p>
            <a:pPr algn="just"/>
            <a:r>
              <a:rPr lang="en-US" dirty="0"/>
              <a:t>However, queuing the entire packet has its drawbacks, which have led to the appearance and popularity of </a:t>
            </a:r>
            <a:r>
              <a:rPr lang="en-US" b="1" dirty="0" err="1"/>
              <a:t>cellification</a:t>
            </a:r>
            <a:r>
              <a:rPr lang="en-US" dirty="0"/>
              <a:t>. A packet has a variable length, so different packet lengths imply different processing </a:t>
            </a:r>
            <a:r>
              <a:rPr lang="en-US" dirty="0" smtClean="0"/>
              <a:t>delays</a:t>
            </a:r>
            <a:r>
              <a:rPr lang="en-US" dirty="0"/>
              <a:t> </a:t>
            </a:r>
            <a:r>
              <a:rPr lang="en-US" dirty="0" smtClean="0"/>
              <a:t>[2].</a:t>
            </a:r>
          </a:p>
          <a:p>
            <a:pPr algn="just"/>
            <a:endParaRPr lang="en-US" dirty="0"/>
          </a:p>
          <a:p>
            <a:pPr algn="just"/>
            <a:r>
              <a:rPr lang="en-US" b="1" dirty="0"/>
              <a:t>The </a:t>
            </a:r>
            <a:r>
              <a:rPr lang="en-US" b="1" dirty="0" err="1"/>
              <a:t>cellification</a:t>
            </a:r>
            <a:r>
              <a:rPr lang="en-US" b="1" dirty="0"/>
              <a:t> process chops a packet into fixed-sized cells,</a:t>
            </a:r>
            <a:r>
              <a:rPr lang="en-US" dirty="0"/>
              <a:t> which makes it easier for the router’s memory management to deal with the packets. It also provides consistency in terms of transmission times and slots for the buffering </a:t>
            </a:r>
            <a:r>
              <a:rPr lang="en-US" dirty="0" smtClean="0"/>
              <a:t>required</a:t>
            </a:r>
            <a:r>
              <a:rPr lang="en-US" dirty="0"/>
              <a:t> </a:t>
            </a:r>
            <a:r>
              <a:rPr lang="en-US" dirty="0" smtClean="0"/>
              <a:t>[2].</a:t>
            </a: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16E6E840-DFB3-401A-8E23-31B11B3FD4B5}" type="slidenum">
              <a:rPr lang="en-US" smtClean="0"/>
              <a:t>4</a:t>
            </a:fld>
            <a:endParaRPr lang="en-US"/>
          </a:p>
        </p:txBody>
      </p:sp>
    </p:spTree>
    <p:extLst>
      <p:ext uri="{BB962C8B-B14F-4D97-AF65-F5344CB8AC3E}">
        <p14:creationId xmlns:p14="http://schemas.microsoft.com/office/powerpoint/2010/main" val="16602139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Packet Queuing &amp; Scheduling: Need</a:t>
            </a:r>
            <a:endParaRPr lang="en-US" dirty="0"/>
          </a:p>
        </p:txBody>
      </p:sp>
      <p:sp>
        <p:nvSpPr>
          <p:cNvPr id="3" name="Content Placeholder 2"/>
          <p:cNvSpPr>
            <a:spLocks noGrp="1"/>
          </p:cNvSpPr>
          <p:nvPr>
            <p:ph idx="1"/>
          </p:nvPr>
        </p:nvSpPr>
        <p:spPr>
          <a:xfrm>
            <a:off x="381000" y="1600200"/>
            <a:ext cx="8382000" cy="3962399"/>
          </a:xfrm>
        </p:spPr>
        <p:txBody>
          <a:bodyPr>
            <a:noAutofit/>
          </a:bodyPr>
          <a:lstStyle/>
          <a:p>
            <a:pPr marL="0" indent="0" algn="just">
              <a:buNone/>
            </a:pPr>
            <a:r>
              <a:rPr lang="en-US" sz="3600" dirty="0" smtClean="0"/>
              <a:t>Selection of proper packet scheduling algorithm is crucial component in </a:t>
            </a:r>
            <a:r>
              <a:rPr lang="en-US" sz="3600" dirty="0" err="1" smtClean="0"/>
              <a:t>QoS</a:t>
            </a:r>
            <a:r>
              <a:rPr lang="en-US" sz="3600" dirty="0" smtClean="0"/>
              <a:t> provisioning over next generation networks, especially when higher throughput with better </a:t>
            </a:r>
            <a:r>
              <a:rPr lang="en-US" sz="3600" dirty="0" err="1" smtClean="0"/>
              <a:t>QoE</a:t>
            </a:r>
            <a:r>
              <a:rPr lang="en-US" sz="3600" dirty="0" smtClean="0"/>
              <a:t> (Quality of Experience) is expected among the users [1]. </a:t>
            </a:r>
            <a:endParaRPr lang="en-US" sz="3600" dirty="0"/>
          </a:p>
        </p:txBody>
      </p:sp>
      <p:sp>
        <p:nvSpPr>
          <p:cNvPr id="4" name="Slide Number Placeholder 3"/>
          <p:cNvSpPr>
            <a:spLocks noGrp="1"/>
          </p:cNvSpPr>
          <p:nvPr>
            <p:ph type="sldNum" sz="quarter" idx="12"/>
          </p:nvPr>
        </p:nvSpPr>
        <p:spPr/>
        <p:txBody>
          <a:bodyPr/>
          <a:lstStyle/>
          <a:p>
            <a:fld id="{16E6E840-DFB3-401A-8E23-31B11B3FD4B5}" type="slidenum">
              <a:rPr lang="en-US" smtClean="0"/>
              <a:t>5</a:t>
            </a:fld>
            <a:endParaRPr lang="en-US"/>
          </a:p>
        </p:txBody>
      </p:sp>
    </p:spTree>
    <p:extLst>
      <p:ext uri="{BB962C8B-B14F-4D97-AF65-F5344CB8AC3E}">
        <p14:creationId xmlns:p14="http://schemas.microsoft.com/office/powerpoint/2010/main" val="24232900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Packet Queuing &amp; Scheduling: Why?</a:t>
            </a:r>
            <a:endParaRPr lang="en-US" dirty="0"/>
          </a:p>
        </p:txBody>
      </p:sp>
      <p:sp>
        <p:nvSpPr>
          <p:cNvPr id="3" name="Content Placeholder 2"/>
          <p:cNvSpPr>
            <a:spLocks noGrp="1"/>
          </p:cNvSpPr>
          <p:nvPr>
            <p:ph idx="1"/>
          </p:nvPr>
        </p:nvSpPr>
        <p:spPr>
          <a:xfrm>
            <a:off x="1143000" y="1600200"/>
            <a:ext cx="6477000" cy="4525963"/>
          </a:xfrm>
        </p:spPr>
        <p:txBody>
          <a:bodyPr>
            <a:normAutofit/>
          </a:bodyPr>
          <a:lstStyle/>
          <a:p>
            <a:pPr marL="0" indent="0" algn="just">
              <a:buNone/>
            </a:pPr>
            <a:r>
              <a:rPr lang="en-US" sz="3600" b="1" dirty="0"/>
              <a:t>Queuing and scheduling </a:t>
            </a:r>
            <a:r>
              <a:rPr lang="en-US" sz="3600" b="1" dirty="0" smtClean="0"/>
              <a:t>mechanisms </a:t>
            </a:r>
            <a:r>
              <a:rPr lang="en-US" sz="3600" dirty="0" smtClean="0"/>
              <a:t>allow traffic </a:t>
            </a:r>
            <a:r>
              <a:rPr lang="en-US" sz="3600" dirty="0"/>
              <a:t>to be split into multiple queues so that the scheduler can decide which type of treatment the traffic inside each queue </a:t>
            </a:r>
            <a:r>
              <a:rPr lang="en-US" sz="3600" dirty="0" smtClean="0"/>
              <a:t>receives [2].</a:t>
            </a:r>
            <a:r>
              <a:rPr lang="en-US" sz="3600" dirty="0"/>
              <a:t> </a:t>
            </a:r>
          </a:p>
        </p:txBody>
      </p:sp>
      <p:sp>
        <p:nvSpPr>
          <p:cNvPr id="4" name="Slide Number Placeholder 3"/>
          <p:cNvSpPr>
            <a:spLocks noGrp="1"/>
          </p:cNvSpPr>
          <p:nvPr>
            <p:ph type="sldNum" sz="quarter" idx="12"/>
          </p:nvPr>
        </p:nvSpPr>
        <p:spPr/>
        <p:txBody>
          <a:bodyPr/>
          <a:lstStyle/>
          <a:p>
            <a:fld id="{16E6E840-DFB3-401A-8E23-31B11B3FD4B5}" type="slidenum">
              <a:rPr lang="en-US" smtClean="0"/>
              <a:t>6</a:t>
            </a:fld>
            <a:endParaRPr lang="en-US"/>
          </a:p>
        </p:txBody>
      </p:sp>
    </p:spTree>
    <p:extLst>
      <p:ext uri="{BB962C8B-B14F-4D97-AF65-F5344CB8AC3E}">
        <p14:creationId xmlns:p14="http://schemas.microsoft.com/office/powerpoint/2010/main" val="37258776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Packet Queuing &amp; Scheduling: Most Important Parameters</a:t>
            </a:r>
            <a:endParaRPr lang="en-US" dirty="0"/>
          </a:p>
        </p:txBody>
      </p:sp>
      <p:sp>
        <p:nvSpPr>
          <p:cNvPr id="3" name="Content Placeholder 2"/>
          <p:cNvSpPr>
            <a:spLocks noGrp="1"/>
          </p:cNvSpPr>
          <p:nvPr>
            <p:ph idx="1"/>
          </p:nvPr>
        </p:nvSpPr>
        <p:spPr>
          <a:xfrm>
            <a:off x="228600" y="1600200"/>
            <a:ext cx="8610600" cy="5029200"/>
          </a:xfrm>
        </p:spPr>
        <p:txBody>
          <a:bodyPr>
            <a:normAutofit lnSpcReduction="10000"/>
          </a:bodyPr>
          <a:lstStyle/>
          <a:p>
            <a:pPr marL="0" indent="0" algn="just">
              <a:buNone/>
            </a:pPr>
            <a:r>
              <a:rPr lang="en-US" sz="2400" dirty="0" smtClean="0"/>
              <a:t>The two most important parameters associated with the queuing and scheduling mechanisms are [2]:</a:t>
            </a:r>
          </a:p>
          <a:p>
            <a:pPr algn="just"/>
            <a:r>
              <a:rPr lang="en-US" sz="2400" dirty="0" smtClean="0"/>
              <a:t>Buffers</a:t>
            </a:r>
          </a:p>
          <a:p>
            <a:pPr algn="just"/>
            <a:r>
              <a:rPr lang="en-US" sz="2400" dirty="0" smtClean="0"/>
              <a:t>Bandwidth</a:t>
            </a:r>
          </a:p>
          <a:p>
            <a:pPr marL="0" indent="0" algn="just">
              <a:buNone/>
            </a:pPr>
            <a:endParaRPr lang="en-US" sz="2400" dirty="0" smtClean="0"/>
          </a:p>
          <a:p>
            <a:pPr marL="0" indent="0" algn="just">
              <a:buNone/>
            </a:pPr>
            <a:r>
              <a:rPr lang="en-US" sz="2400" b="1" dirty="0" smtClean="0"/>
              <a:t>Buffering</a:t>
            </a:r>
            <a:r>
              <a:rPr lang="en-US" sz="2400" dirty="0" smtClean="0"/>
              <a:t> is the length of the queue, i.e. how much memory is available to store packets [2].</a:t>
            </a:r>
          </a:p>
          <a:p>
            <a:pPr marL="0" indent="0" algn="just">
              <a:buNone/>
            </a:pPr>
            <a:endParaRPr lang="en-US" sz="2400" dirty="0" smtClean="0"/>
          </a:p>
          <a:p>
            <a:pPr marL="0" indent="0" algn="just">
              <a:buNone/>
            </a:pPr>
            <a:r>
              <a:rPr lang="en-US" sz="2400" b="1" dirty="0" smtClean="0"/>
              <a:t>Bandwidth</a:t>
            </a:r>
            <a:r>
              <a:rPr lang="en-US" sz="2400" dirty="0" smtClean="0"/>
              <a:t> is the amount of data that can be transmitted in a fixed amount of time [4].</a:t>
            </a:r>
          </a:p>
          <a:p>
            <a:pPr algn="just"/>
            <a:r>
              <a:rPr lang="en-US" sz="2400" dirty="0" smtClean="0"/>
              <a:t>For digital devices: Bandwidth is expressed as bit/sec or byte/sec.</a:t>
            </a:r>
          </a:p>
          <a:p>
            <a:pPr algn="just"/>
            <a:r>
              <a:rPr lang="en-US" sz="2400" dirty="0" smtClean="0"/>
              <a:t>For analog devices: </a:t>
            </a:r>
            <a:r>
              <a:rPr lang="en-US" sz="2400" dirty="0"/>
              <a:t>B</a:t>
            </a:r>
            <a:r>
              <a:rPr lang="en-US" sz="2400" dirty="0" smtClean="0"/>
              <a:t>andwidth is expressed as cycle/sec or Hertz.</a:t>
            </a:r>
          </a:p>
          <a:p>
            <a:pPr algn="just"/>
            <a:endParaRPr lang="en-US" sz="2800" dirty="0" smtClean="0"/>
          </a:p>
        </p:txBody>
      </p:sp>
      <p:sp>
        <p:nvSpPr>
          <p:cNvPr id="4" name="Slide Number Placeholder 3"/>
          <p:cNvSpPr>
            <a:spLocks noGrp="1"/>
          </p:cNvSpPr>
          <p:nvPr>
            <p:ph type="sldNum" sz="quarter" idx="12"/>
          </p:nvPr>
        </p:nvSpPr>
        <p:spPr/>
        <p:txBody>
          <a:bodyPr/>
          <a:lstStyle/>
          <a:p>
            <a:fld id="{16E6E840-DFB3-401A-8E23-31B11B3FD4B5}" type="slidenum">
              <a:rPr lang="en-US" smtClean="0"/>
              <a:t>7</a:t>
            </a:fld>
            <a:endParaRPr lang="en-US"/>
          </a:p>
        </p:txBody>
      </p:sp>
    </p:spTree>
    <p:extLst>
      <p:ext uri="{BB962C8B-B14F-4D97-AF65-F5344CB8AC3E}">
        <p14:creationId xmlns:p14="http://schemas.microsoft.com/office/powerpoint/2010/main" val="3113160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Packet Queuing &amp; Scheduling mechanisms: Objective</a:t>
            </a:r>
            <a:endParaRPr lang="en-US" dirty="0"/>
          </a:p>
        </p:txBody>
      </p:sp>
      <p:sp>
        <p:nvSpPr>
          <p:cNvPr id="3" name="Content Placeholder 2"/>
          <p:cNvSpPr>
            <a:spLocks noGrp="1"/>
          </p:cNvSpPr>
          <p:nvPr>
            <p:ph idx="1"/>
          </p:nvPr>
        </p:nvSpPr>
        <p:spPr>
          <a:xfrm>
            <a:off x="228600" y="1600200"/>
            <a:ext cx="8610600" cy="5181600"/>
          </a:xfrm>
        </p:spPr>
        <p:txBody>
          <a:bodyPr>
            <a:normAutofit fontScale="85000" lnSpcReduction="10000"/>
          </a:bodyPr>
          <a:lstStyle/>
          <a:p>
            <a:pPr marL="0" indent="0" algn="just">
              <a:buNone/>
            </a:pPr>
            <a:r>
              <a:rPr lang="en-US" b="1" dirty="0"/>
              <a:t>The queuing and scheduling discipline used</a:t>
            </a:r>
            <a:r>
              <a:rPr lang="en-US" dirty="0"/>
              <a:t> determines how the resources are allocated. The requirement for the presence of queuing and scheduling is typically controlled by the presence of congestion. If resources are sufficient and there is no competition for resources, there is no need for </a:t>
            </a:r>
            <a:r>
              <a:rPr lang="en-US" dirty="0" smtClean="0"/>
              <a:t>queuing [2]. </a:t>
            </a:r>
          </a:p>
          <a:p>
            <a:pPr marL="0" indent="0" algn="just">
              <a:buNone/>
            </a:pPr>
            <a:endParaRPr lang="en-US" dirty="0" smtClean="0"/>
          </a:p>
          <a:p>
            <a:pPr marL="0" indent="0" algn="just">
              <a:buNone/>
            </a:pPr>
            <a:r>
              <a:rPr lang="en-US" dirty="0" smtClean="0"/>
              <a:t>NB: </a:t>
            </a:r>
            <a:r>
              <a:rPr lang="en-US" b="1" dirty="0"/>
              <a:t>A packet enters a queue at the tail</a:t>
            </a:r>
            <a:r>
              <a:rPr lang="en-US" dirty="0"/>
              <a:t>, remains in the queue until it reaches the head, and then leaves the queue. In a queuing system, packets can be dropped from either the tail or the head of the queue, and can even be dropped from both at the same time. Most commonly, </a:t>
            </a:r>
            <a:r>
              <a:rPr lang="en-US" b="1" dirty="0"/>
              <a:t>packets are dropped from the </a:t>
            </a:r>
            <a:r>
              <a:rPr lang="en-US" b="1" dirty="0" smtClean="0"/>
              <a:t>tail [2].</a:t>
            </a:r>
            <a:endParaRPr lang="en-US" b="1" dirty="0"/>
          </a:p>
        </p:txBody>
      </p:sp>
      <p:sp>
        <p:nvSpPr>
          <p:cNvPr id="4" name="Slide Number Placeholder 3"/>
          <p:cNvSpPr>
            <a:spLocks noGrp="1"/>
          </p:cNvSpPr>
          <p:nvPr>
            <p:ph type="sldNum" sz="quarter" idx="12"/>
          </p:nvPr>
        </p:nvSpPr>
        <p:spPr/>
        <p:txBody>
          <a:bodyPr/>
          <a:lstStyle/>
          <a:p>
            <a:fld id="{16E6E840-DFB3-401A-8E23-31B11B3FD4B5}" type="slidenum">
              <a:rPr lang="en-US" smtClean="0"/>
              <a:t>8</a:t>
            </a:fld>
            <a:endParaRPr lang="en-US"/>
          </a:p>
        </p:txBody>
      </p:sp>
    </p:spTree>
    <p:extLst>
      <p:ext uri="{BB962C8B-B14F-4D97-AF65-F5344CB8AC3E}">
        <p14:creationId xmlns:p14="http://schemas.microsoft.com/office/powerpoint/2010/main" val="40902105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Packet Queuing &amp; Scheduling </a:t>
            </a:r>
            <a:r>
              <a:rPr lang="en-US" dirty="0"/>
              <a:t>m</a:t>
            </a:r>
            <a:r>
              <a:rPr lang="en-US" dirty="0" smtClean="0"/>
              <a:t>echanisms: Types</a:t>
            </a:r>
            <a:endParaRPr lang="en-US" dirty="0"/>
          </a:p>
        </p:txBody>
      </p:sp>
      <p:sp>
        <p:nvSpPr>
          <p:cNvPr id="3" name="Content Placeholder 2"/>
          <p:cNvSpPr>
            <a:spLocks noGrp="1"/>
          </p:cNvSpPr>
          <p:nvPr>
            <p:ph idx="1"/>
          </p:nvPr>
        </p:nvSpPr>
        <p:spPr>
          <a:xfrm>
            <a:off x="457200" y="1600200"/>
            <a:ext cx="8610600" cy="4800600"/>
          </a:xfrm>
        </p:spPr>
        <p:txBody>
          <a:bodyPr>
            <a:normAutofit fontScale="85000" lnSpcReduction="10000"/>
          </a:bodyPr>
          <a:lstStyle/>
          <a:p>
            <a:pPr marL="0" indent="0">
              <a:buNone/>
            </a:pPr>
            <a:r>
              <a:rPr lang="en-US" dirty="0" smtClean="0"/>
              <a:t>Some </a:t>
            </a:r>
            <a:r>
              <a:rPr lang="en-US" dirty="0"/>
              <a:t>major well-known disciplines regarding scheduling are </a:t>
            </a:r>
            <a:r>
              <a:rPr lang="en-US" dirty="0" smtClean="0"/>
              <a:t>listed here [2]:</a:t>
            </a:r>
          </a:p>
          <a:p>
            <a:pPr marL="0" indent="0">
              <a:buNone/>
            </a:pPr>
            <a:endParaRPr lang="en-US" dirty="0"/>
          </a:p>
          <a:p>
            <a:pPr marL="0" indent="0">
              <a:buNone/>
            </a:pPr>
            <a:r>
              <a:rPr lang="en-US" b="1" dirty="0"/>
              <a:t>• First in, first out (FIFO) queuing</a:t>
            </a:r>
            <a:endParaRPr lang="en-US" dirty="0"/>
          </a:p>
          <a:p>
            <a:pPr marL="0" indent="0">
              <a:buNone/>
            </a:pPr>
            <a:r>
              <a:rPr lang="en-US" b="1" dirty="0"/>
              <a:t>• Fair queuing (FQ)</a:t>
            </a:r>
            <a:endParaRPr lang="en-US" dirty="0"/>
          </a:p>
          <a:p>
            <a:pPr marL="0" indent="0">
              <a:buNone/>
            </a:pPr>
            <a:r>
              <a:rPr lang="en-US" b="1" dirty="0"/>
              <a:t>• Priority queuing (PQ)</a:t>
            </a:r>
            <a:endParaRPr lang="en-US" dirty="0"/>
          </a:p>
          <a:p>
            <a:pPr marL="0" indent="0">
              <a:buNone/>
            </a:pPr>
            <a:r>
              <a:rPr lang="en-US" b="1" dirty="0"/>
              <a:t>• Weighted fair queuing (WFQ)</a:t>
            </a:r>
            <a:endParaRPr lang="en-US" dirty="0"/>
          </a:p>
          <a:p>
            <a:pPr marL="0" indent="0">
              <a:buNone/>
            </a:pPr>
            <a:r>
              <a:rPr lang="en-US" b="1" dirty="0"/>
              <a:t>• Weighted round robin (WRR)</a:t>
            </a:r>
            <a:endParaRPr lang="en-US" dirty="0"/>
          </a:p>
          <a:p>
            <a:pPr marL="0" indent="0">
              <a:buNone/>
            </a:pPr>
            <a:r>
              <a:rPr lang="en-US" b="1" dirty="0"/>
              <a:t>• Deficit weighted round robin (DWRR)</a:t>
            </a:r>
            <a:endParaRPr lang="en-US" dirty="0"/>
          </a:p>
          <a:p>
            <a:pPr marL="0" indent="0">
              <a:buNone/>
            </a:pPr>
            <a:r>
              <a:rPr lang="en-US" b="1" dirty="0"/>
              <a:t>• Priority-based deficit weighted round robin (PB-DWRR)</a:t>
            </a: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16E6E840-DFB3-401A-8E23-31B11B3FD4B5}" type="slidenum">
              <a:rPr lang="en-US" smtClean="0"/>
              <a:t>9</a:t>
            </a:fld>
            <a:endParaRPr lang="en-US"/>
          </a:p>
        </p:txBody>
      </p:sp>
    </p:spTree>
    <p:extLst>
      <p:ext uri="{BB962C8B-B14F-4D97-AF65-F5344CB8AC3E}">
        <p14:creationId xmlns:p14="http://schemas.microsoft.com/office/powerpoint/2010/main" val="9556328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419</TotalTime>
  <Words>749</Words>
  <Application>Microsoft Office PowerPoint</Application>
  <PresentationFormat>On-screen Show (4:3)</PresentationFormat>
  <Paragraphs>130</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Packet Queuing &amp; Scheduling</vt:lpstr>
      <vt:lpstr>Agenda</vt:lpstr>
      <vt:lpstr>Packet Queuing Vs. Cellification</vt:lpstr>
      <vt:lpstr>Packet Queuing Vs. Cellification</vt:lpstr>
      <vt:lpstr>Packet Queuing &amp; Scheduling: Need</vt:lpstr>
      <vt:lpstr>Packet Queuing &amp; Scheduling: Why?</vt:lpstr>
      <vt:lpstr>Packet Queuing &amp; Scheduling: Most Important Parameters</vt:lpstr>
      <vt:lpstr>Packet Queuing &amp; Scheduling mechanisms: Objective</vt:lpstr>
      <vt:lpstr>Packet Queuing &amp; Scheduling mechanisms: Types</vt:lpstr>
      <vt:lpstr>FQ: Fair Queuing mechanism</vt:lpstr>
      <vt:lpstr>FQ: Fair Queuing mechanism: Issue</vt:lpstr>
      <vt:lpstr>FQ: Fair Queuing mechanism: Limitations</vt:lpstr>
      <vt:lpstr>WFQ: Weighted Fair Queuing mechanism </vt:lpstr>
      <vt:lpstr>WFQ: Weighted Fair Queuing: Advantage &amp; Drawback</vt:lpstr>
      <vt:lpstr>WFQ: Weighted Fair Queuing: Benefits</vt:lpstr>
      <vt:lpstr>WFQ: Weighted Fair Queuing: Limitations</vt:lpstr>
      <vt:lpstr>References</vt:lpstr>
      <vt:lpstr>PowerPoint Presentation</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imtiaz</dc:creator>
  <cp:lastModifiedBy>imtiaz</cp:lastModifiedBy>
  <cp:revision>26</cp:revision>
  <dcterms:created xsi:type="dcterms:W3CDTF">2018-04-26T14:37:03Z</dcterms:created>
  <dcterms:modified xsi:type="dcterms:W3CDTF">2018-04-29T12:11:12Z</dcterms:modified>
</cp:coreProperties>
</file>