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7" r:id="rId2"/>
    <p:sldId id="418" r:id="rId3"/>
    <p:sldId id="413" r:id="rId4"/>
    <p:sldId id="414" r:id="rId5"/>
    <p:sldId id="415" r:id="rId6"/>
    <p:sldId id="416" r:id="rId7"/>
    <p:sldId id="417" r:id="rId8"/>
    <p:sldId id="419" r:id="rId9"/>
    <p:sldId id="420" r:id="rId10"/>
    <p:sldId id="421" r:id="rId11"/>
    <p:sldId id="376" r:id="rId12"/>
    <p:sldId id="377" r:id="rId13"/>
    <p:sldId id="378" r:id="rId14"/>
    <p:sldId id="407" r:id="rId15"/>
    <p:sldId id="379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3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C2C58-AC83-4E2A-AE14-7DBE970AF94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523CB-0EEF-4A82-8986-D16212DE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3D78-C4CC-4950-8D7E-72664B694938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054D-2608-4527-8777-3488E7436364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420-B2E6-4466-B87B-AEDEC9ABEE1A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E9-1F5B-4B74-86B3-E28B97331725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302D-D5B7-4251-A35D-93B20C8B9D7B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CEEB-0479-4E5D-A5A9-4D6133E78639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6B3-9864-430F-BABB-FB9941A60F4A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4CA-80A8-4585-A102-5F77ABAD3B0F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C8-804A-4109-8F31-C6EA472A4E5B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A463-4760-4DC4-A588-C372B091814A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56CC-5476-4FF4-9A62-26E211F4061B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E6E1-C139-4AE1-8EF6-144B2BF0F960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Algorithms: Dr. Akhter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E601-2B83-4083-A65A-92408D386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1">
                    <a:lumMod val="50000"/>
                  </a:schemeClr>
                </a:solidFill>
              </a:rPr>
              <a:t>Analysis of Algorithms</a:t>
            </a:r>
            <a:endParaRPr lang="en-US" sz="48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 algn="r">
              <a:buNone/>
            </a:pPr>
            <a:r>
              <a:rPr lang="en-US" dirty="0" smtClean="0"/>
              <a:t>	</a:t>
            </a:r>
          </a:p>
          <a:p>
            <a:pPr algn="r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0971-512E-44F7-8A39-CE9F034CABF3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sz="3600" smtClean="0"/>
              <a:t>Exercises</a:t>
            </a:r>
            <a:endParaRPr lang="en-US" sz="4000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813"/>
            <a:ext cx="8153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1524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 Evaluate the following without using calculator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3552825" y="2946400"/>
          <a:ext cx="18573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Equation" r:id="rId3" imgW="774360" imgH="901440" progId="Equation.3">
                  <p:embed/>
                </p:oleObj>
              </mc:Choice>
              <mc:Fallback>
                <p:oleObj name="Equation" r:id="rId3" imgW="7743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946400"/>
                        <a:ext cx="1857375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5C2D-76DC-41BC-A611-62A493F7233B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3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Proof By Induction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Claim: S(n) is true for all n ≥ k</a:t>
            </a:r>
          </a:p>
          <a:p>
            <a:r>
              <a:rPr lang="en-US" dirty="0" smtClean="0"/>
              <a:t>Basis:</a:t>
            </a:r>
          </a:p>
          <a:p>
            <a:pPr lvl="1"/>
            <a:r>
              <a:rPr lang="en-US" dirty="0" smtClean="0"/>
              <a:t>Show formula is true when n = k (any constant)</a:t>
            </a:r>
          </a:p>
          <a:p>
            <a:r>
              <a:rPr lang="en-US" dirty="0" smtClean="0"/>
              <a:t>Inductive hypothesis:</a:t>
            </a:r>
          </a:p>
          <a:p>
            <a:pPr lvl="1"/>
            <a:r>
              <a:rPr lang="en-US" dirty="0" smtClean="0"/>
              <a:t>Assume formula is true for an arbitrary n</a:t>
            </a:r>
          </a:p>
          <a:p>
            <a:r>
              <a:rPr lang="en-US" dirty="0" smtClean="0"/>
              <a:t>Step:</a:t>
            </a:r>
          </a:p>
          <a:p>
            <a:pPr lvl="1"/>
            <a:r>
              <a:rPr lang="en-US" dirty="0" smtClean="0"/>
              <a:t>Show that formula is then true for n+1</a:t>
            </a: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3D2B36-C8B9-475A-A623-029AE70CEDB4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F8D537-9C0C-4EE4-A7A3-90FA2179A3A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Example 1: Induction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Prove 1 + 2 + 3 + … + n = n(n+1) / 2</a:t>
            </a:r>
          </a:p>
          <a:p>
            <a:pPr lvl="1"/>
            <a:r>
              <a:rPr lang="en-US" dirty="0" smtClean="0"/>
              <a:t>Basis:</a:t>
            </a:r>
          </a:p>
          <a:p>
            <a:pPr lvl="2"/>
            <a:r>
              <a:rPr lang="en-US" dirty="0" smtClean="0"/>
              <a:t>If n = 3, then  1+2+3 = 3(3+1) / 2</a:t>
            </a:r>
          </a:p>
          <a:p>
            <a:pPr lvl="2">
              <a:buNone/>
            </a:pPr>
            <a:r>
              <a:rPr lang="en-US" dirty="0" smtClean="0"/>
              <a:t>	                                 6 = 12/2</a:t>
            </a:r>
          </a:p>
          <a:p>
            <a:pPr lvl="2">
              <a:buNone/>
            </a:pPr>
            <a:r>
              <a:rPr lang="en-US" dirty="0" smtClean="0"/>
              <a:t>	                                 6 = 6 true</a:t>
            </a:r>
          </a:p>
          <a:p>
            <a:pPr lvl="1"/>
            <a:r>
              <a:rPr lang="en-US" dirty="0" smtClean="0"/>
              <a:t>Inductive hypothesis:</a:t>
            </a:r>
          </a:p>
          <a:p>
            <a:pPr lvl="2"/>
            <a:r>
              <a:rPr lang="en-US" dirty="0" smtClean="0"/>
              <a:t>Assume 1 + 2 + 3 + … + n = n(n+1) / 2</a:t>
            </a:r>
          </a:p>
          <a:p>
            <a:pPr lvl="1"/>
            <a:r>
              <a:rPr lang="en-US" dirty="0" smtClean="0"/>
              <a:t>Step (show true for n+1):</a:t>
            </a:r>
          </a:p>
          <a:p>
            <a:pPr lvl="2">
              <a:buFontTx/>
              <a:buNone/>
            </a:pPr>
            <a:r>
              <a:rPr lang="en-US" dirty="0" smtClean="0"/>
              <a:t>LHS	=1 + 2 + … + n + n+1 </a:t>
            </a:r>
          </a:p>
          <a:p>
            <a:pPr lvl="2">
              <a:buFontTx/>
              <a:buNone/>
            </a:pPr>
            <a:r>
              <a:rPr lang="en-US" dirty="0" smtClean="0"/>
              <a:t>		= (1 + 2 + …+ n) + (n+1)</a:t>
            </a:r>
          </a:p>
          <a:p>
            <a:pPr lvl="2">
              <a:buFontTx/>
              <a:buNone/>
            </a:pPr>
            <a:r>
              <a:rPr lang="en-US" dirty="0" smtClean="0"/>
              <a:t>		= n(n+1)/2 + n+1 </a:t>
            </a:r>
          </a:p>
          <a:p>
            <a:pPr lvl="2">
              <a:buFontTx/>
              <a:buNone/>
            </a:pPr>
            <a:r>
              <a:rPr lang="en-US" dirty="0" smtClean="0"/>
              <a:t>		= [n(n+1) + 2(n+1)]/2 </a:t>
            </a:r>
          </a:p>
          <a:p>
            <a:pPr lvl="2">
              <a:buFontTx/>
              <a:buNone/>
            </a:pPr>
            <a:r>
              <a:rPr lang="en-US" dirty="0" smtClean="0"/>
              <a:t>		= (n+1)(n+2)/2 </a:t>
            </a:r>
          </a:p>
          <a:p>
            <a:pPr lvl="2">
              <a:buFontTx/>
              <a:buNone/>
            </a:pPr>
            <a:r>
              <a:rPr lang="en-US" dirty="0" smtClean="0"/>
              <a:t>		= (n+1)(n+1 + 1) /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D166-4FE7-4FA4-A97B-AC0D34754910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Example 2: Induction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 a</a:t>
            </a:r>
            <a:r>
              <a:rPr lang="en-US" baseline="30000" dirty="0" smtClean="0"/>
              <a:t>0</a:t>
            </a:r>
            <a:r>
              <a:rPr lang="en-US" dirty="0" smtClean="0"/>
              <a:t> + a</a:t>
            </a:r>
            <a:r>
              <a:rPr lang="en-US" baseline="30000" dirty="0" smtClean="0"/>
              <a:t>1</a:t>
            </a:r>
            <a:r>
              <a:rPr lang="en-US" dirty="0" smtClean="0"/>
              <a:t> + … + a</a:t>
            </a:r>
            <a:r>
              <a:rPr lang="en-US" baseline="30000" dirty="0" smtClean="0"/>
              <a:t>n</a:t>
            </a:r>
            <a:r>
              <a:rPr lang="en-US" dirty="0" smtClean="0"/>
              <a:t> = (a</a:t>
            </a:r>
            <a:r>
              <a:rPr lang="en-US" baseline="30000" dirty="0" smtClean="0"/>
              <a:t>n+1</a:t>
            </a:r>
            <a:r>
              <a:rPr lang="en-US" dirty="0" smtClean="0"/>
              <a:t> - 1)/(a - 1) for all a 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Basis: show that a</a:t>
            </a:r>
            <a:r>
              <a:rPr lang="en-US" baseline="30000" dirty="0" smtClean="0"/>
              <a:t>0</a:t>
            </a:r>
            <a:r>
              <a:rPr lang="en-US" dirty="0" smtClean="0"/>
              <a:t> = (a</a:t>
            </a:r>
            <a:r>
              <a:rPr lang="en-US" baseline="30000" dirty="0" smtClean="0"/>
              <a:t>0+1</a:t>
            </a:r>
            <a:r>
              <a:rPr lang="en-US" dirty="0" smtClean="0"/>
              <a:t> - 1)/(a - 1) </a:t>
            </a:r>
          </a:p>
          <a:p>
            <a:pPr lvl="2">
              <a:buFontTx/>
              <a:buNone/>
            </a:pPr>
            <a:r>
              <a:rPr lang="en-US" dirty="0" smtClean="0"/>
              <a:t>a</a:t>
            </a:r>
            <a:r>
              <a:rPr lang="en-US" baseline="30000" dirty="0" smtClean="0"/>
              <a:t>0</a:t>
            </a:r>
            <a:r>
              <a:rPr lang="en-US" dirty="0" smtClean="0"/>
              <a:t> = 1 = (a</a:t>
            </a:r>
            <a:r>
              <a:rPr lang="en-US" baseline="30000" dirty="0" smtClean="0"/>
              <a:t>1</a:t>
            </a:r>
            <a:r>
              <a:rPr lang="en-US" dirty="0" smtClean="0"/>
              <a:t> - 1)/(a - 1)</a:t>
            </a:r>
          </a:p>
          <a:p>
            <a:pPr lvl="1"/>
            <a:r>
              <a:rPr lang="en-US" dirty="0" smtClean="0"/>
              <a:t>Inductive hypothesis: </a:t>
            </a:r>
          </a:p>
          <a:p>
            <a:pPr lvl="2"/>
            <a:r>
              <a:rPr lang="en-US" dirty="0" smtClean="0"/>
              <a:t>Assume a</a:t>
            </a:r>
            <a:r>
              <a:rPr lang="en-US" baseline="30000" dirty="0" smtClean="0"/>
              <a:t>0</a:t>
            </a:r>
            <a:r>
              <a:rPr lang="en-US" dirty="0" smtClean="0"/>
              <a:t> + a</a:t>
            </a:r>
            <a:r>
              <a:rPr lang="en-US" baseline="30000" dirty="0" smtClean="0"/>
              <a:t>1</a:t>
            </a:r>
            <a:r>
              <a:rPr lang="en-US" dirty="0" smtClean="0"/>
              <a:t> + … + a</a:t>
            </a:r>
            <a:r>
              <a:rPr lang="en-US" baseline="30000" dirty="0" smtClean="0"/>
              <a:t>n</a:t>
            </a:r>
            <a:r>
              <a:rPr lang="en-US" dirty="0" smtClean="0"/>
              <a:t> = (a</a:t>
            </a:r>
            <a:r>
              <a:rPr lang="en-US" baseline="30000" dirty="0" smtClean="0"/>
              <a:t>n+1</a:t>
            </a:r>
            <a:r>
              <a:rPr lang="en-US" dirty="0" smtClean="0"/>
              <a:t> - 1)/(a - 1) </a:t>
            </a:r>
          </a:p>
          <a:p>
            <a:pPr lvl="1"/>
            <a:r>
              <a:rPr lang="en-US" dirty="0" smtClean="0"/>
              <a:t>Step (show true for n+1):</a:t>
            </a:r>
          </a:p>
          <a:p>
            <a:pPr lvl="2">
              <a:buFontTx/>
              <a:buNone/>
            </a:pPr>
            <a:r>
              <a:rPr lang="en-US" dirty="0" smtClean="0"/>
              <a:t>a</a:t>
            </a:r>
            <a:r>
              <a:rPr lang="en-US" baseline="30000" dirty="0" smtClean="0"/>
              <a:t>0</a:t>
            </a:r>
            <a:r>
              <a:rPr lang="en-US" dirty="0" smtClean="0"/>
              <a:t> + a</a:t>
            </a:r>
            <a:r>
              <a:rPr lang="en-US" baseline="30000" dirty="0" smtClean="0"/>
              <a:t>1</a:t>
            </a:r>
            <a:r>
              <a:rPr lang="en-US" dirty="0" smtClean="0"/>
              <a:t> + … + a</a:t>
            </a:r>
            <a:r>
              <a:rPr lang="en-US" baseline="30000" dirty="0" smtClean="0"/>
              <a:t>n+1</a:t>
            </a:r>
            <a:r>
              <a:rPr lang="en-US" dirty="0" smtClean="0"/>
              <a:t> = a</a:t>
            </a:r>
            <a:r>
              <a:rPr lang="en-US" baseline="30000" dirty="0" smtClean="0"/>
              <a:t>0</a:t>
            </a:r>
            <a:r>
              <a:rPr lang="en-US" dirty="0" smtClean="0"/>
              <a:t> + a</a:t>
            </a:r>
            <a:r>
              <a:rPr lang="en-US" baseline="30000" dirty="0" smtClean="0"/>
              <a:t>1</a:t>
            </a:r>
            <a:r>
              <a:rPr lang="en-US" dirty="0" smtClean="0"/>
              <a:t> + … + a</a:t>
            </a:r>
            <a:r>
              <a:rPr lang="en-US" baseline="30000" dirty="0" smtClean="0"/>
              <a:t>n</a:t>
            </a:r>
            <a:r>
              <a:rPr lang="en-US" dirty="0" smtClean="0"/>
              <a:t> + a</a:t>
            </a:r>
            <a:r>
              <a:rPr lang="en-US" baseline="30000" dirty="0" smtClean="0"/>
              <a:t>n+1</a:t>
            </a:r>
            <a:endParaRPr lang="en-US" dirty="0" smtClean="0"/>
          </a:p>
          <a:p>
            <a:pPr lvl="2">
              <a:buFontTx/>
              <a:buNone/>
            </a:pPr>
            <a:r>
              <a:rPr lang="en-US" dirty="0" smtClean="0"/>
              <a:t>= (a</a:t>
            </a:r>
            <a:r>
              <a:rPr lang="en-US" baseline="30000" dirty="0" smtClean="0"/>
              <a:t>n+1</a:t>
            </a:r>
            <a:r>
              <a:rPr lang="en-US" dirty="0" smtClean="0"/>
              <a:t> - 1)/(a - 1) + a</a:t>
            </a:r>
            <a:r>
              <a:rPr lang="en-US" baseline="30000" dirty="0" smtClean="0"/>
              <a:t>n+1</a:t>
            </a:r>
            <a:r>
              <a:rPr lang="en-US" dirty="0" smtClean="0"/>
              <a:t> = (a</a:t>
            </a:r>
            <a:r>
              <a:rPr lang="en-US" baseline="30000" dirty="0" smtClean="0"/>
              <a:t>n+1+1</a:t>
            </a:r>
            <a:r>
              <a:rPr lang="en-US" dirty="0" smtClean="0"/>
              <a:t> - 1)/(a - 1)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69078A-7AD1-4AE9-B19B-21804B030A92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D3812C-B905-4B20-9C13-64ADECB0E44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Example 3: Induction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Prove 6 + 7 + 8 + … + (n+9) = (n+4)(n+15) / 2</a:t>
            </a:r>
          </a:p>
          <a:p>
            <a:pPr>
              <a:buNone/>
            </a:pPr>
            <a:r>
              <a:rPr lang="en-US" dirty="0" smtClean="0"/>
              <a:t>      for n&gt;-4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E32-6802-47D8-AE94-0F8C430F575C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Strong Induction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We’ve been using </a:t>
            </a:r>
            <a:r>
              <a:rPr lang="en-US" i="1" dirty="0" smtClean="0">
                <a:solidFill>
                  <a:schemeClr val="accent2"/>
                </a:solidFill>
              </a:rPr>
              <a:t>weak induction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i="1" dirty="0" smtClean="0">
                <a:solidFill>
                  <a:srgbClr val="FF3300"/>
                </a:solidFill>
              </a:rPr>
              <a:t>Strong induction</a:t>
            </a:r>
            <a:r>
              <a:rPr lang="en-US" dirty="0" smtClean="0"/>
              <a:t> also holds</a:t>
            </a:r>
          </a:p>
          <a:p>
            <a:pPr lvl="1"/>
            <a:r>
              <a:rPr lang="en-US" dirty="0" smtClean="0"/>
              <a:t>Basis: show S(0)</a:t>
            </a:r>
          </a:p>
          <a:p>
            <a:pPr lvl="1"/>
            <a:r>
              <a:rPr lang="en-US" dirty="0" smtClean="0"/>
              <a:t>Hypothesis: assume S(k) holds for arbitrary k ≤ n</a:t>
            </a:r>
          </a:p>
          <a:p>
            <a:pPr lvl="1"/>
            <a:r>
              <a:rPr lang="en-US" dirty="0" smtClean="0"/>
              <a:t>Step: Show S(n+1) follows</a:t>
            </a:r>
          </a:p>
          <a:p>
            <a:r>
              <a:rPr lang="en-US" dirty="0" smtClean="0"/>
              <a:t>Another variation:</a:t>
            </a:r>
          </a:p>
          <a:p>
            <a:pPr lvl="1"/>
            <a:r>
              <a:rPr lang="en-US" dirty="0" smtClean="0"/>
              <a:t>Basis: show S(0), S(1)</a:t>
            </a:r>
          </a:p>
          <a:p>
            <a:pPr lvl="1"/>
            <a:r>
              <a:rPr lang="en-US" dirty="0" smtClean="0"/>
              <a:t>Hypothesis: assume S(n) and S(n+1) are true</a:t>
            </a:r>
          </a:p>
          <a:p>
            <a:pPr lvl="1"/>
            <a:r>
              <a:rPr lang="en-US" dirty="0" smtClean="0"/>
              <a:t>Step: show S(n+2) follows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F50D03F-0305-4E6A-9659-29DC48C6BDD1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7EF5B-027B-4E17-84B2-D5054E4732B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Asymptotic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Growth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8016875" cy="4591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>Asymptotic growth</a:t>
            </a:r>
            <a:r>
              <a:rPr lang="en-US" sz="2800">
                <a:latin typeface="Tahoma" pitchFamily="34" charset="0"/>
              </a:rPr>
              <a:t> : </a:t>
            </a:r>
            <a:r>
              <a:rPr lang="en-US" sz="2800" b="1">
                <a:latin typeface="Tahoma" pitchFamily="34" charset="0"/>
              </a:rPr>
              <a:t>The rate of growth of a function </a:t>
            </a:r>
          </a:p>
          <a:p>
            <a:pPr eaLnBrk="0" hangingPunct="0"/>
            <a:endParaRPr lang="en-US" sz="2800" b="1">
              <a:latin typeface="Tahoma" pitchFamily="34" charset="0"/>
            </a:endParaRPr>
          </a:p>
          <a:p>
            <a:pPr eaLnBrk="0" hangingPunct="0"/>
            <a:r>
              <a:rPr lang="en-US" sz="2800" b="1">
                <a:latin typeface="Tahoma" pitchFamily="34" charset="0"/>
              </a:rPr>
              <a:t>Given a particular differentiable function f(n), all other differentiable functions fall into three classes:</a:t>
            </a:r>
          </a:p>
          <a:p>
            <a:pPr eaLnBrk="0" hangingPunct="0"/>
            <a:endParaRPr lang="en-US" sz="2800" b="1">
              <a:latin typeface="Tahoma" pitchFamily="34" charset="0"/>
            </a:endParaRPr>
          </a:p>
          <a:p>
            <a:pPr lvl="2" eaLnBrk="0" hangingPunct="0">
              <a:spcBef>
                <a:spcPts val="600"/>
              </a:spcBef>
            </a:pPr>
            <a:r>
              <a:rPr lang="en-US" sz="2800" b="1">
                <a:latin typeface="Times New Roman" pitchFamily="18" charset="0"/>
              </a:rPr>
              <a:t>.</a:t>
            </a:r>
            <a:r>
              <a:rPr lang="en-US" sz="2800" b="1">
                <a:latin typeface="Tahoma" pitchFamily="34" charset="0"/>
              </a:rPr>
              <a:t>growing with the </a:t>
            </a:r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>same rate</a:t>
            </a:r>
          </a:p>
          <a:p>
            <a:pPr lvl="2" eaLnBrk="0" hangingPunct="0">
              <a:spcBef>
                <a:spcPts val="600"/>
              </a:spcBef>
            </a:pPr>
            <a:r>
              <a:rPr lang="en-US" sz="2800" b="1">
                <a:latin typeface="Times New Roman" pitchFamily="18" charset="0"/>
              </a:rPr>
              <a:t>.</a:t>
            </a:r>
            <a:r>
              <a:rPr lang="en-US" sz="2800" b="1">
                <a:latin typeface="Tahoma" pitchFamily="34" charset="0"/>
              </a:rPr>
              <a:t>growing </a:t>
            </a:r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>faster</a:t>
            </a:r>
          </a:p>
          <a:p>
            <a:pPr lvl="2" eaLnBrk="0" hangingPunct="0">
              <a:spcBef>
                <a:spcPts val="600"/>
              </a:spcBef>
            </a:pPr>
            <a:r>
              <a:rPr lang="en-US" sz="2800" b="1">
                <a:latin typeface="Times New Roman" pitchFamily="18" charset="0"/>
              </a:rPr>
              <a:t>.</a:t>
            </a:r>
            <a:r>
              <a:rPr lang="en-US" sz="2800" b="1">
                <a:latin typeface="Tahoma" pitchFamily="34" charset="0"/>
              </a:rPr>
              <a:t>growing </a:t>
            </a:r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>slower</a:t>
            </a:r>
            <a:endParaRPr 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C12-17DE-4E63-9CF6-E9689248A0B3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8464550" cy="4486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2" eaLnBrk="0" hangingPunct="0"/>
            <a:r>
              <a:rPr lang="en-US" sz="3600" b="1">
                <a:latin typeface="Tahoma" pitchFamily="34" charset="0"/>
              </a:rPr>
              <a:t>f(n) and g(n) have</a:t>
            </a:r>
            <a:r>
              <a:rPr lang="en-US" sz="3600">
                <a:latin typeface="Tahoma" pitchFamily="34" charset="0"/>
              </a:rPr>
              <a:t> </a:t>
            </a:r>
          </a:p>
          <a:p>
            <a:pPr lvl="2" eaLnBrk="0" hangingPunct="0"/>
            <a:r>
              <a:rPr lang="en-US" sz="3600" b="1">
                <a:solidFill>
                  <a:srgbClr val="CC0000"/>
                </a:solidFill>
                <a:latin typeface="Tahoma" pitchFamily="34" charset="0"/>
              </a:rPr>
              <a:t>same  rate of growth</a:t>
            </a:r>
            <a:r>
              <a:rPr lang="en-US" sz="3600">
                <a:latin typeface="Tahoma" pitchFamily="34" charset="0"/>
              </a:rPr>
              <a:t>, if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lvl="2" eaLnBrk="0" hangingPunct="0"/>
            <a:r>
              <a:rPr lang="en-US" sz="3600" b="1">
                <a:latin typeface="Tahoma" pitchFamily="34" charset="0"/>
              </a:rPr>
              <a:t>lim( f(n) / g(n) ) = c,   </a:t>
            </a:r>
          </a:p>
          <a:p>
            <a:pPr lvl="2" eaLnBrk="0" hangingPunct="0"/>
            <a:r>
              <a:rPr lang="en-US" sz="3600" b="1">
                <a:latin typeface="Tahoma" pitchFamily="34" charset="0"/>
              </a:rPr>
              <a:t>0 &lt; c &lt; ∞,    n -&gt; ∞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eaLnBrk="0" hangingPunct="0"/>
            <a:r>
              <a:rPr lang="en-US" sz="3600">
                <a:latin typeface="Tahoma" pitchFamily="34" charset="0"/>
              </a:rPr>
              <a:t>	</a:t>
            </a:r>
            <a:r>
              <a:rPr lang="en-US" sz="3600" b="1">
                <a:latin typeface="Tahoma" pitchFamily="34" charset="0"/>
              </a:rPr>
              <a:t>Notation:    </a:t>
            </a:r>
            <a:r>
              <a:rPr lang="en-US" sz="3600" b="1">
                <a:solidFill>
                  <a:srgbClr val="CC0000"/>
                </a:solidFill>
                <a:latin typeface="Tahoma" pitchFamily="34" charset="0"/>
              </a:rPr>
              <a:t>f(n) = Θ( g(n) )</a:t>
            </a:r>
            <a:r>
              <a:rPr lang="en-US" sz="3600">
                <a:solidFill>
                  <a:srgbClr val="CCFF33"/>
                </a:solidFill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      pronounced "theta"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010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Theta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624C-21E9-49BA-BEF3-2EF29413A7BE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1822450"/>
            <a:ext cx="7850188" cy="4486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2" eaLnBrk="0" hangingPunct="0"/>
            <a:r>
              <a:rPr lang="en-US" sz="3600" b="1">
                <a:latin typeface="Tahoma" pitchFamily="34" charset="0"/>
              </a:rPr>
              <a:t>f(n) grows </a:t>
            </a:r>
            <a:r>
              <a:rPr lang="en-US" sz="3600" b="1">
                <a:solidFill>
                  <a:srgbClr val="CC0000"/>
                </a:solidFill>
                <a:latin typeface="Tahoma" pitchFamily="34" charset="0"/>
              </a:rPr>
              <a:t>slower</a:t>
            </a:r>
            <a:r>
              <a:rPr lang="en-US" sz="3600" b="1">
                <a:latin typeface="Tahoma" pitchFamily="34" charset="0"/>
              </a:rPr>
              <a:t> than  g(n)</a:t>
            </a:r>
            <a:r>
              <a:rPr lang="en-US" sz="3600"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    	(or g(n) grows faster than f(n))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       if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lvl="2" eaLnBrk="0" hangingPunct="0"/>
            <a:r>
              <a:rPr lang="en-US" sz="3600" b="1">
                <a:latin typeface="Tahoma" pitchFamily="34" charset="0"/>
              </a:rPr>
              <a:t>lim( f(n) / g(n) ) = 0,   n </a:t>
            </a:r>
            <a:r>
              <a:rPr lang="en-US" sz="3600" b="1">
                <a:latin typeface="Times New Roman" pitchFamily="18" charset="0"/>
              </a:rPr>
              <a:t>→</a:t>
            </a:r>
            <a:r>
              <a:rPr lang="en-US" sz="3600" b="1">
                <a:latin typeface="Tahoma" pitchFamily="34" charset="0"/>
              </a:rPr>
              <a:t> ∞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eaLnBrk="0" hangingPunct="0"/>
            <a:r>
              <a:rPr lang="en-US" sz="3600">
                <a:latin typeface="Tahoma" pitchFamily="34" charset="0"/>
              </a:rPr>
              <a:t>	</a:t>
            </a:r>
            <a:r>
              <a:rPr lang="en-US" sz="3600" b="1">
                <a:latin typeface="Tahoma" pitchFamily="34" charset="0"/>
              </a:rPr>
              <a:t>Notation: </a:t>
            </a:r>
            <a:r>
              <a:rPr lang="en-US" sz="3600" b="1">
                <a:solidFill>
                  <a:srgbClr val="CC0000"/>
                </a:solidFill>
                <a:latin typeface="Tahoma" pitchFamily="34" charset="0"/>
              </a:rPr>
              <a:t>f(n) = o( g(n) )</a:t>
            </a:r>
            <a:r>
              <a:rPr lang="en-US" sz="3600">
                <a:latin typeface="Tahoma" pitchFamily="34" charset="0"/>
              </a:rPr>
              <a:t>   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      pronounced "little oh"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Little oh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2913-11EE-4AEC-B67B-8C94CB1A9DE0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6"/>
          <p:cNvSpPr txBox="1">
            <a:spLocks noChangeArrowheads="1"/>
          </p:cNvSpPr>
          <p:nvPr/>
        </p:nvSpPr>
        <p:spPr bwMode="auto">
          <a:xfrm>
            <a:off x="517525" y="1295400"/>
            <a:ext cx="8131175" cy="5035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3600">
              <a:latin typeface="Tahoma" pitchFamily="34" charset="0"/>
            </a:endParaRPr>
          </a:p>
          <a:p>
            <a:pPr lvl="2" eaLnBrk="0" hangingPunct="0"/>
            <a:r>
              <a:rPr lang="en-US" sz="3600" b="1">
                <a:latin typeface="Tahoma" pitchFamily="34" charset="0"/>
              </a:rPr>
              <a:t>f(n) grows </a:t>
            </a:r>
            <a:r>
              <a:rPr lang="en-US" sz="3600" b="1">
                <a:solidFill>
                  <a:srgbClr val="CC0000"/>
                </a:solidFill>
                <a:latin typeface="Tahoma" pitchFamily="34" charset="0"/>
              </a:rPr>
              <a:t>faster </a:t>
            </a:r>
            <a:r>
              <a:rPr lang="en-US" sz="3600" b="1">
                <a:latin typeface="Tahoma" pitchFamily="34" charset="0"/>
              </a:rPr>
              <a:t>than  g(n)</a:t>
            </a:r>
            <a:r>
              <a:rPr lang="en-US" sz="3600"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      (or g(n) grows slower than f(n))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       if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lvl="2" eaLnBrk="0" hangingPunct="0"/>
            <a:r>
              <a:rPr lang="en-US" sz="3600" b="1">
                <a:latin typeface="Tahoma" pitchFamily="34" charset="0"/>
              </a:rPr>
              <a:t>lim( f(n) / g(n) ) = ∞,   n -&gt; ∞</a:t>
            </a:r>
          </a:p>
          <a:p>
            <a:pPr eaLnBrk="0" hangingPunct="0"/>
            <a:endParaRPr lang="en-US" sz="3600" b="1">
              <a:latin typeface="Tahoma" pitchFamily="34" charset="0"/>
            </a:endParaRPr>
          </a:p>
          <a:p>
            <a:pPr eaLnBrk="0" hangingPunct="0"/>
            <a:r>
              <a:rPr lang="en-US" sz="3600">
                <a:latin typeface="Tahoma" pitchFamily="34" charset="0"/>
              </a:rPr>
              <a:t>	</a:t>
            </a:r>
            <a:r>
              <a:rPr lang="en-US" sz="3600" b="1">
                <a:latin typeface="Tahoma" pitchFamily="34" charset="0"/>
              </a:rPr>
              <a:t>Notation: </a:t>
            </a:r>
            <a:r>
              <a:rPr lang="en-US" sz="3600" b="1">
                <a:solidFill>
                  <a:srgbClr val="CC0000"/>
                </a:solidFill>
                <a:latin typeface="Tahoma" pitchFamily="34" charset="0"/>
              </a:rPr>
              <a:t>f(n) = ω (g(n))</a:t>
            </a:r>
            <a:r>
              <a:rPr lang="en-US" sz="3600">
                <a:latin typeface="Tahoma" pitchFamily="34" charset="0"/>
              </a:rPr>
              <a:t> 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       pronounced "little omega"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Little omega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6BD5-0CA5-4E9A-8FC6-ED729C6409C4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Properties of Sigma</a:t>
            </a:r>
            <a:endParaRPr lang="en-US" u="sng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685800" y="1752600"/>
          <a:ext cx="1889125" cy="121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Equation" r:id="rId3" imgW="1638000" imgH="1054080" progId="">
                  <p:embed/>
                </p:oleObj>
              </mc:Choice>
              <mc:Fallback>
                <p:oleObj name="Equation" r:id="rId3" imgW="1638000" imgH="105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1889125" cy="1216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5956300" y="1828800"/>
          <a:ext cx="2654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7" name="Equation" r:id="rId5" imgW="2654280" imgH="1054080" progId="">
                  <p:embed/>
                </p:oleObj>
              </mc:Choice>
              <mc:Fallback>
                <p:oleObj name="Equation" r:id="rId5" imgW="2654280" imgH="105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1828800"/>
                        <a:ext cx="26543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635000" y="4114800"/>
          <a:ext cx="4394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8" name="Equation" r:id="rId7" imgW="4394160" imgH="1054080" progId="">
                  <p:embed/>
                </p:oleObj>
              </mc:Choice>
              <mc:Fallback>
                <p:oleObj name="Equation" r:id="rId7" imgW="4394160" imgH="105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114800"/>
                        <a:ext cx="4394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609600" y="5346700"/>
          <a:ext cx="4394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9" name="Equation" r:id="rId9" imgW="4394160" imgH="1054080" progId="">
                  <p:embed/>
                </p:oleObj>
              </mc:Choice>
              <mc:Fallback>
                <p:oleObj name="Equation" r:id="rId9" imgW="4394160" imgH="105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46700"/>
                        <a:ext cx="4394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685800" y="2895600"/>
          <a:ext cx="3200400" cy="11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0" name="Equation" r:id="rId11" imgW="2984400" imgH="1054080" progId="">
                  <p:embed/>
                </p:oleObj>
              </mc:Choice>
              <mc:Fallback>
                <p:oleObj name="Equation" r:id="rId11" imgW="2984400" imgH="105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3200400" cy="113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fld id="{168A10D9-97A6-43BF-A7E6-469A5C1E0B2E}" type="datetime2">
              <a:rPr lang="en-US" smtClean="0"/>
              <a:t>Wednesday, February 14, 2018</a:t>
            </a:fld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20CEF982-F0E1-4F5B-AB11-ADE2E80AA26D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66800" y="1676400"/>
            <a:ext cx="7559675" cy="4562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latin typeface="Tahoma" pitchFamily="34" charset="0"/>
              </a:rPr>
              <a:t>  if       g(n) =</a:t>
            </a:r>
            <a:r>
              <a:rPr lang="en-US" sz="3600" b="1">
                <a:latin typeface="Tahoma" pitchFamily="34" charset="0"/>
              </a:rPr>
              <a:t> o</a:t>
            </a:r>
            <a:r>
              <a:rPr lang="en-US" sz="3600">
                <a:latin typeface="Tahoma" pitchFamily="34" charset="0"/>
              </a:rPr>
              <a:t>( f(n) )  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eaLnBrk="0" hangingPunct="0"/>
            <a:r>
              <a:rPr lang="en-US" sz="3600">
                <a:latin typeface="Tahoma" pitchFamily="34" charset="0"/>
              </a:rPr>
              <a:t>  then   f(n) =</a:t>
            </a:r>
            <a:r>
              <a:rPr lang="en-US" sz="3600" b="1">
                <a:latin typeface="Tahoma" pitchFamily="34" charset="0"/>
              </a:rPr>
              <a:t> ω</a:t>
            </a:r>
            <a:r>
              <a:rPr lang="en-US" sz="3600">
                <a:latin typeface="Tahoma" pitchFamily="34" charset="0"/>
              </a:rPr>
              <a:t>( g(n) )</a:t>
            </a:r>
          </a:p>
          <a:p>
            <a:pPr eaLnBrk="0" hangingPunct="0"/>
            <a:endParaRPr lang="en-US" sz="3600">
              <a:latin typeface="Times New Roman" pitchFamily="18" charset="0"/>
            </a:endParaRPr>
          </a:p>
          <a:p>
            <a:pPr eaLnBrk="0" hangingPunct="0"/>
            <a:r>
              <a:rPr lang="en-US" sz="3600" b="1">
                <a:latin typeface="Tahoma" pitchFamily="34" charset="0"/>
              </a:rPr>
              <a:t>Examples</a:t>
            </a:r>
            <a:r>
              <a:rPr lang="en-US" sz="3600">
                <a:latin typeface="Tahoma" pitchFamily="34" charset="0"/>
              </a:rPr>
              <a:t>:   Compare </a:t>
            </a:r>
            <a:r>
              <a:rPr lang="en-US" sz="3600" b="1" i="1">
                <a:latin typeface="Tahoma" pitchFamily="34" charset="0"/>
              </a:rPr>
              <a:t>n</a:t>
            </a:r>
            <a:r>
              <a:rPr lang="en-US" sz="3600">
                <a:latin typeface="Tahoma" pitchFamily="34" charset="0"/>
              </a:rPr>
              <a:t> and </a:t>
            </a:r>
            <a:r>
              <a:rPr lang="en-US" sz="3600" b="1" i="1">
                <a:latin typeface="Tahoma" pitchFamily="34" charset="0"/>
              </a:rPr>
              <a:t>n</a:t>
            </a:r>
            <a:r>
              <a:rPr lang="en-US" sz="3600" b="1" i="1" baseline="30000">
                <a:latin typeface="Tahoma" pitchFamily="34" charset="0"/>
              </a:rPr>
              <a:t>2</a:t>
            </a:r>
            <a:endParaRPr lang="en-US" sz="3600">
              <a:latin typeface="Tahoma" pitchFamily="34" charset="0"/>
            </a:endParaRP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eaLnBrk="0" hangingPunct="0"/>
            <a:r>
              <a:rPr lang="en-US" sz="3600">
                <a:latin typeface="Tahoma" pitchFamily="34" charset="0"/>
              </a:rPr>
              <a:t>lim( n/n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 ) = 0, n </a:t>
            </a:r>
            <a:r>
              <a:rPr lang="en-US" sz="3600">
                <a:latin typeface="Times New Roman" pitchFamily="18" charset="0"/>
              </a:rPr>
              <a:t>→</a:t>
            </a:r>
            <a:r>
              <a:rPr lang="en-US" sz="3600">
                <a:latin typeface="Tahoma" pitchFamily="34" charset="0"/>
              </a:rPr>
              <a:t> ∞, n = o(n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sz="3600">
                <a:latin typeface="Tahoma" pitchFamily="34" charset="0"/>
              </a:rPr>
              <a:t>lim( 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/n ) = ∞, n </a:t>
            </a:r>
            <a:r>
              <a:rPr lang="en-US" sz="3600">
                <a:latin typeface="Times New Roman" pitchFamily="18" charset="0"/>
              </a:rPr>
              <a:t>→</a:t>
            </a:r>
            <a:r>
              <a:rPr lang="en-US" sz="3600">
                <a:latin typeface="Tahoma" pitchFamily="34" charset="0"/>
              </a:rPr>
              <a:t> ∞, 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 = ω(n)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Little omega and Little oh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551-6730-45E0-B98F-A48081DD18C3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Theta: Relation of Equivalence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69925" y="1752600"/>
            <a:ext cx="8474075" cy="447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latin typeface="Tahoma" pitchFamily="34" charset="0"/>
              </a:rPr>
              <a:t>R: "having the same rate of growth":</a:t>
            </a:r>
          </a:p>
          <a:p>
            <a:pPr eaLnBrk="0" hangingPunct="0"/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relation of equivalence</a:t>
            </a:r>
            <a:r>
              <a:rPr lang="en-US" sz="3200">
                <a:solidFill>
                  <a:srgbClr val="CCFF33"/>
                </a:solidFill>
                <a:latin typeface="Tahoma" pitchFamily="34" charset="0"/>
              </a:rPr>
              <a:t>,</a:t>
            </a:r>
            <a:r>
              <a:rPr lang="en-US" sz="3200"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200">
                <a:latin typeface="Tahoma" pitchFamily="34" charset="0"/>
              </a:rPr>
              <a:t>gives a partition over the set of all differentiable functions - classes of equivalence.</a:t>
            </a:r>
          </a:p>
          <a:p>
            <a:pPr eaLnBrk="0" hangingPunct="0"/>
            <a:endParaRPr lang="en-US" sz="3200" b="1">
              <a:latin typeface="Tahoma" pitchFamily="34" charset="0"/>
            </a:endParaRPr>
          </a:p>
          <a:p>
            <a:pPr eaLnBrk="0" hangingPunct="0"/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Functions in one and the same class are equivalent with respect to their growth.</a:t>
            </a:r>
          </a:p>
          <a:p>
            <a:pPr eaLnBrk="0" hangingPunct="0"/>
            <a:endParaRPr lang="en-US" sz="3200" b="1">
              <a:solidFill>
                <a:srgbClr val="CCFF33"/>
              </a:solidFill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5989-0881-4EC9-818D-247B2320A9CD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Algorithms with Same Complexity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610600" cy="4486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latin typeface="Tahoma" pitchFamily="34" charset="0"/>
              </a:rPr>
              <a:t>Two algorithms have </a:t>
            </a:r>
            <a:r>
              <a:rPr lang="en-US" sz="3600" b="1">
                <a:solidFill>
                  <a:schemeClr val="tx2"/>
                </a:solidFill>
                <a:latin typeface="Tahoma" pitchFamily="34" charset="0"/>
              </a:rPr>
              <a:t>same complexity</a:t>
            </a:r>
            <a:r>
              <a:rPr lang="en-US" sz="3600">
                <a:solidFill>
                  <a:schemeClr val="tx2"/>
                </a:solidFill>
                <a:latin typeface="Tahoma" pitchFamily="34" charset="0"/>
              </a:rPr>
              <a:t>,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if the functions representing the number of operations have </a:t>
            </a:r>
          </a:p>
          <a:p>
            <a:pPr eaLnBrk="0" hangingPunct="0"/>
            <a:r>
              <a:rPr lang="en-US" sz="3600" b="1">
                <a:solidFill>
                  <a:schemeClr val="tx2"/>
                </a:solidFill>
                <a:latin typeface="Tahoma" pitchFamily="34" charset="0"/>
              </a:rPr>
              <a:t>same rate of growth</a:t>
            </a:r>
            <a:r>
              <a:rPr lang="en-US" sz="3600">
                <a:latin typeface="Tahoma" pitchFamily="34" charset="0"/>
              </a:rPr>
              <a:t>. 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eaLnBrk="0" hangingPunct="0"/>
            <a:r>
              <a:rPr lang="en-US" sz="3600">
                <a:latin typeface="Tahoma" pitchFamily="34" charset="0"/>
              </a:rPr>
              <a:t>Among all</a:t>
            </a:r>
            <a:r>
              <a:rPr lang="en-US" sz="3600" b="1">
                <a:latin typeface="Tahoma" pitchFamily="34" charset="0"/>
              </a:rPr>
              <a:t> </a:t>
            </a:r>
            <a:r>
              <a:rPr lang="en-US" sz="3600">
                <a:latin typeface="Tahoma" pitchFamily="34" charset="0"/>
              </a:rPr>
              <a:t>functions with same rate of growth we </a:t>
            </a:r>
            <a:r>
              <a:rPr lang="en-US" sz="3600" b="1">
                <a:solidFill>
                  <a:srgbClr val="CC0000"/>
                </a:solidFill>
                <a:latin typeface="Tahoma" pitchFamily="34" charset="0"/>
              </a:rPr>
              <a:t>choose the simplest</a:t>
            </a:r>
            <a:r>
              <a:rPr lang="en-US" sz="3600">
                <a:latin typeface="Tahoma" pitchFamily="34" charset="0"/>
              </a:rPr>
              <a:t> one to represent the complexity.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8695-E4C3-408D-B9C8-F642F1E68258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Examples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8115300" cy="466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Tahoma" pitchFamily="34" charset="0"/>
              </a:rPr>
              <a:t>Compare </a:t>
            </a:r>
            <a:r>
              <a:rPr lang="en-US" sz="4000" b="1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>
                <a:latin typeface="Tahoma" pitchFamily="34" charset="0"/>
              </a:rPr>
              <a:t> and </a:t>
            </a:r>
            <a:r>
              <a:rPr lang="en-US" sz="4000" b="1" i="1">
                <a:solidFill>
                  <a:srgbClr val="CC0000"/>
                </a:solidFill>
                <a:latin typeface="Tahoma" pitchFamily="34" charset="0"/>
              </a:rPr>
              <a:t>(n+1)/2</a:t>
            </a:r>
            <a:endParaRPr lang="en-US" sz="4000" i="1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endParaRPr lang="en-US" sz="4000">
              <a:solidFill>
                <a:srgbClr val="CCFF33"/>
              </a:solidFill>
              <a:latin typeface="Tahoma" pitchFamily="34" charset="0"/>
            </a:endParaRPr>
          </a:p>
          <a:p>
            <a:pPr eaLnBrk="0" hangingPunct="0"/>
            <a:r>
              <a:rPr lang="en-US" sz="4000">
                <a:latin typeface="Tahoma" pitchFamily="34" charset="0"/>
              </a:rPr>
              <a:t>lim( n / ((n+1)/2 )) = 2,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>
                <a:latin typeface="Tahoma" pitchFamily="34" charset="0"/>
              </a:rPr>
              <a:t>same rate of growth</a:t>
            </a:r>
          </a:p>
          <a:p>
            <a:pPr eaLnBrk="0" hangingPunct="0"/>
            <a:endParaRPr lang="en-US" sz="4000">
              <a:latin typeface="Tahoma" pitchFamily="34" charset="0"/>
            </a:endParaRPr>
          </a:p>
          <a:p>
            <a:pPr eaLnBrk="0" hangingPunct="0"/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(n+1)/2 = </a:t>
            </a: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Θ(n)</a:t>
            </a:r>
            <a:r>
              <a:rPr lang="en-US" sz="4000">
                <a:latin typeface="Tahoma" pitchFamily="34" charset="0"/>
              </a:rPr>
              <a:t>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>
                <a:latin typeface="Tahoma" pitchFamily="34" charset="0"/>
              </a:rPr>
              <a:t>- rate of growth of a linear function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41D0-FFEC-4DA7-9F66-34C998230B7C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Examples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8153400" cy="496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4000">
                <a:latin typeface="Tahoma" pitchFamily="34" charset="0"/>
              </a:rPr>
              <a:t>Compare </a:t>
            </a:r>
            <a:r>
              <a:rPr lang="en-US" sz="4000" b="1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b="1" i="1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4000">
                <a:latin typeface="Tahoma" pitchFamily="34" charset="0"/>
              </a:rPr>
              <a:t>and </a:t>
            </a:r>
            <a:r>
              <a:rPr lang="en-US" sz="4000" b="1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b="1" i="1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b="1" i="1">
                <a:solidFill>
                  <a:srgbClr val="CC0000"/>
                </a:solidFill>
                <a:latin typeface="Tahoma" pitchFamily="34" charset="0"/>
              </a:rPr>
              <a:t>+ 6n</a:t>
            </a:r>
            <a:endParaRPr lang="en-US" sz="4000" i="1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endParaRPr lang="en-US" sz="4000">
              <a:latin typeface="Tahoma" pitchFamily="34" charset="0"/>
            </a:endParaRPr>
          </a:p>
          <a:p>
            <a:pPr eaLnBrk="0" hangingPunct="0">
              <a:spcBef>
                <a:spcPts val="1200"/>
              </a:spcBef>
            </a:pPr>
            <a:r>
              <a:rPr lang="en-US" sz="4000">
                <a:latin typeface="Tahoma" pitchFamily="34" charset="0"/>
              </a:rPr>
              <a:t>lim( n</a:t>
            </a:r>
            <a:r>
              <a:rPr lang="en-US" sz="4000" baseline="30000">
                <a:latin typeface="Tahoma" pitchFamily="34" charset="0"/>
              </a:rPr>
              <a:t>2</a:t>
            </a:r>
            <a:r>
              <a:rPr lang="en-US" sz="4000">
                <a:latin typeface="Tahoma" pitchFamily="34" charset="0"/>
              </a:rPr>
              <a:t> / (n</a:t>
            </a:r>
            <a:r>
              <a:rPr lang="en-US" sz="4000" baseline="30000">
                <a:latin typeface="Tahoma" pitchFamily="34" charset="0"/>
              </a:rPr>
              <a:t>2</a:t>
            </a:r>
            <a:r>
              <a:rPr lang="en-US" sz="4000" i="1">
                <a:latin typeface="Tahoma" pitchFamily="34" charset="0"/>
              </a:rPr>
              <a:t>+ </a:t>
            </a:r>
            <a:r>
              <a:rPr lang="en-US" sz="4000">
                <a:latin typeface="Tahoma" pitchFamily="34" charset="0"/>
              </a:rPr>
              <a:t>6n ) )= 1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>
                <a:latin typeface="Tahoma" pitchFamily="34" charset="0"/>
              </a:rPr>
              <a:t>same rate of growth.</a:t>
            </a:r>
          </a:p>
          <a:p>
            <a:pPr eaLnBrk="0" hangingPunct="0"/>
            <a:endParaRPr lang="en-US" sz="4000">
              <a:latin typeface="Tahoma" pitchFamily="34" charset="0"/>
            </a:endParaRPr>
          </a:p>
          <a:p>
            <a:pPr eaLnBrk="0" hangingPunct="0"/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+6n = </a:t>
            </a: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sz="4000" b="1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)</a:t>
            </a:r>
            <a:r>
              <a:rPr lang="en-US" sz="4000"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rate of growth of a </a:t>
            </a:r>
            <a:r>
              <a:rPr lang="en-US" sz="3600">
                <a:solidFill>
                  <a:srgbClr val="CC0000"/>
                </a:solidFill>
                <a:latin typeface="Tahoma" pitchFamily="34" charset="0"/>
              </a:rPr>
              <a:t>quadratic</a:t>
            </a:r>
            <a:r>
              <a:rPr lang="en-US" sz="3600">
                <a:latin typeface="Tahoma" pitchFamily="34" charset="0"/>
              </a:rPr>
              <a:t> function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3B18-9A3B-4ED2-9BF7-937B2C9DF557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Examples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21675" cy="445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2" eaLnBrk="0" hangingPunct="0"/>
            <a:r>
              <a:rPr lang="en-US" sz="4000">
                <a:latin typeface="Tahoma" pitchFamily="34" charset="0"/>
              </a:rPr>
              <a:t>Compare </a:t>
            </a: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sz="4000" b="1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>
                <a:latin typeface="Tahoma" pitchFamily="34" charset="0"/>
              </a:rPr>
              <a:t> and  </a:t>
            </a: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sz="4000" b="1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b="1" i="1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i="1">
                <a:latin typeface="Tahoma" pitchFamily="34" charset="0"/>
              </a:rPr>
              <a:t> </a:t>
            </a:r>
            <a:endParaRPr lang="en-US" sz="4000">
              <a:latin typeface="Tahoma" pitchFamily="34" charset="0"/>
            </a:endParaRPr>
          </a:p>
          <a:p>
            <a:pPr eaLnBrk="0" hangingPunct="0"/>
            <a:endParaRPr lang="en-US" sz="4000" i="1">
              <a:latin typeface="Tahoma" pitchFamily="34" charset="0"/>
            </a:endParaRPr>
          </a:p>
          <a:p>
            <a:pPr eaLnBrk="0" hangingPunct="0"/>
            <a:r>
              <a:rPr lang="en-US" sz="4000">
                <a:latin typeface="Tahoma" pitchFamily="34" charset="0"/>
              </a:rPr>
              <a:t>      lim( log n / log </a:t>
            </a:r>
            <a:r>
              <a:rPr lang="en-US" sz="4000" i="1">
                <a:latin typeface="Tahoma" pitchFamily="34" charset="0"/>
              </a:rPr>
              <a:t>n</a:t>
            </a:r>
            <a:r>
              <a:rPr lang="en-US" sz="4000" i="1" baseline="30000">
                <a:latin typeface="Tahoma" pitchFamily="34" charset="0"/>
              </a:rPr>
              <a:t>2</a:t>
            </a:r>
            <a:r>
              <a:rPr lang="en-US" sz="4000" i="1">
                <a:latin typeface="Tahoma" pitchFamily="34" charset="0"/>
              </a:rPr>
              <a:t> </a:t>
            </a:r>
            <a:r>
              <a:rPr lang="en-US" sz="4000">
                <a:latin typeface="Tahoma" pitchFamily="34" charset="0"/>
              </a:rPr>
              <a:t>) = 1/2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>
                <a:latin typeface="Tahoma" pitchFamily="34" charset="0"/>
              </a:rPr>
              <a:t>      same rate of growth.</a:t>
            </a:r>
          </a:p>
          <a:p>
            <a:pPr eaLnBrk="0" hangingPunct="0"/>
            <a:endParaRPr lang="en-US" sz="4000">
              <a:latin typeface="Tahoma" pitchFamily="34" charset="0"/>
            </a:endParaRPr>
          </a:p>
          <a:p>
            <a:pPr eaLnBrk="0" hangingPunct="0"/>
            <a:r>
              <a:rPr lang="en-US" sz="4000">
                <a:solidFill>
                  <a:srgbClr val="66FF66"/>
                </a:solidFill>
                <a:latin typeface="Tahoma" pitchFamily="34" charset="0"/>
              </a:rPr>
              <a:t>      </a:t>
            </a:r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sz="4000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i="1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i="1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= </a:t>
            </a: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Θ(log n)</a:t>
            </a:r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                 </a:t>
            </a:r>
            <a:r>
              <a:rPr lang="en-US" sz="3600" b="1">
                <a:latin typeface="Tahoma" pitchFamily="34" charset="0"/>
              </a:rPr>
              <a:t>logarithmic</a:t>
            </a:r>
            <a:r>
              <a:rPr lang="en-US" sz="3600">
                <a:latin typeface="Tahoma" pitchFamily="34" charset="0"/>
              </a:rPr>
              <a:t> rate of growth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96B-6BDB-468B-91DD-88133DF5BD2C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93725" y="236538"/>
            <a:ext cx="5054600" cy="614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900"/>
              </a:spcBef>
            </a:pPr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sz="3200" b="1" baseline="30000">
                <a:solidFill>
                  <a:srgbClr val="CC0000"/>
                </a:solidFill>
                <a:latin typeface="Tahoma" pitchFamily="34" charset="0"/>
              </a:rPr>
              <a:t>3</a:t>
            </a:r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sz="3200" b="1">
                <a:latin typeface="Tahoma" pitchFamily="34" charset="0"/>
              </a:rPr>
              <a:t>	</a:t>
            </a:r>
            <a:r>
              <a:rPr lang="en-US" sz="3200">
                <a:latin typeface="Tahoma" pitchFamily="34" charset="0"/>
              </a:rPr>
              <a:t>n</a:t>
            </a:r>
            <a:r>
              <a:rPr lang="en-US" sz="3200" baseline="30000">
                <a:latin typeface="Tahoma" pitchFamily="34" charset="0"/>
              </a:rPr>
              <a:t>3</a:t>
            </a:r>
            <a:endParaRPr lang="en-US" sz="320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>
                <a:latin typeface="Tahoma" pitchFamily="34" charset="0"/>
              </a:rPr>
              <a:t>		5n</a:t>
            </a:r>
            <a:r>
              <a:rPr lang="en-US" sz="3200" baseline="30000">
                <a:latin typeface="Tahoma" pitchFamily="34" charset="0"/>
              </a:rPr>
              <a:t>3</a:t>
            </a:r>
            <a:r>
              <a:rPr lang="en-US" sz="3200">
                <a:latin typeface="Tahoma" pitchFamily="34" charset="0"/>
              </a:rPr>
              <a:t>+ 4n</a:t>
            </a:r>
          </a:p>
          <a:p>
            <a:pPr eaLnBrk="0" hangingPunct="0">
              <a:spcBef>
                <a:spcPts val="900"/>
              </a:spcBef>
            </a:pPr>
            <a:r>
              <a:rPr lang="en-US" sz="3200">
                <a:latin typeface="Tahoma" pitchFamily="34" charset="0"/>
              </a:rPr>
              <a:t>		105n</a:t>
            </a:r>
            <a:r>
              <a:rPr lang="en-US" sz="3200" baseline="30000">
                <a:latin typeface="Tahoma" pitchFamily="34" charset="0"/>
              </a:rPr>
              <a:t>3</a:t>
            </a:r>
            <a:r>
              <a:rPr lang="en-US" sz="3200">
                <a:latin typeface="Tahoma" pitchFamily="34" charset="0"/>
              </a:rPr>
              <a:t>+ 4n</a:t>
            </a:r>
            <a:r>
              <a:rPr lang="en-US" sz="3200" baseline="30000">
                <a:latin typeface="Tahoma" pitchFamily="34" charset="0"/>
              </a:rPr>
              <a:t>2 </a:t>
            </a:r>
            <a:r>
              <a:rPr lang="en-US" sz="3200" i="1">
                <a:latin typeface="Tahoma" pitchFamily="34" charset="0"/>
              </a:rPr>
              <a:t>+ </a:t>
            </a:r>
            <a:r>
              <a:rPr lang="en-US" sz="3200">
                <a:latin typeface="Tahoma" pitchFamily="34" charset="0"/>
              </a:rPr>
              <a:t>6n</a:t>
            </a:r>
          </a:p>
          <a:p>
            <a:pPr eaLnBrk="0" hangingPunct="0">
              <a:spcBef>
                <a:spcPts val="1200"/>
              </a:spcBef>
            </a:pPr>
            <a:endParaRPr lang="en-US" sz="3200" b="1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sz="3200" b="1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sz="3200" b="1">
                <a:latin typeface="Tahoma" pitchFamily="34" charset="0"/>
              </a:rPr>
              <a:t>	</a:t>
            </a:r>
            <a:r>
              <a:rPr lang="en-US" sz="3200">
                <a:latin typeface="Tahoma" pitchFamily="34" charset="0"/>
              </a:rPr>
              <a:t>n</a:t>
            </a:r>
            <a:r>
              <a:rPr lang="en-US" sz="3200" baseline="30000">
                <a:latin typeface="Tahoma" pitchFamily="34" charset="0"/>
              </a:rPr>
              <a:t>2</a:t>
            </a:r>
            <a:endParaRPr lang="en-US" sz="320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>
                <a:latin typeface="Tahoma" pitchFamily="34" charset="0"/>
              </a:rPr>
              <a:t>		5n</a:t>
            </a:r>
            <a:r>
              <a:rPr lang="en-US" sz="3200" baseline="30000">
                <a:latin typeface="Tahoma" pitchFamily="34" charset="0"/>
              </a:rPr>
              <a:t>2</a:t>
            </a:r>
            <a:r>
              <a:rPr lang="en-US" sz="3200">
                <a:latin typeface="Tahoma" pitchFamily="34" charset="0"/>
              </a:rPr>
              <a:t>+ 4n</a:t>
            </a:r>
            <a:r>
              <a:rPr lang="en-US" sz="3200" baseline="30000">
                <a:latin typeface="Tahoma" pitchFamily="34" charset="0"/>
              </a:rPr>
              <a:t> </a:t>
            </a:r>
            <a:r>
              <a:rPr lang="en-US" sz="3200">
                <a:latin typeface="Tahoma" pitchFamily="34" charset="0"/>
              </a:rPr>
              <a:t>+</a:t>
            </a:r>
            <a:r>
              <a:rPr lang="en-US" sz="3200" i="1">
                <a:latin typeface="Tahoma" pitchFamily="34" charset="0"/>
              </a:rPr>
              <a:t> </a:t>
            </a:r>
            <a:r>
              <a:rPr lang="en-US" sz="3200">
                <a:latin typeface="Tahoma" pitchFamily="34" charset="0"/>
              </a:rPr>
              <a:t>6</a:t>
            </a:r>
          </a:p>
          <a:p>
            <a:pPr eaLnBrk="0" hangingPunct="0">
              <a:spcBef>
                <a:spcPts val="900"/>
              </a:spcBef>
            </a:pPr>
            <a:r>
              <a:rPr lang="en-US" sz="3200">
                <a:latin typeface="Tahoma" pitchFamily="34" charset="0"/>
              </a:rPr>
              <a:t>		n</a:t>
            </a:r>
            <a:r>
              <a:rPr lang="en-US" sz="3200" baseline="30000">
                <a:latin typeface="Tahoma" pitchFamily="34" charset="0"/>
              </a:rPr>
              <a:t>2 </a:t>
            </a:r>
            <a:r>
              <a:rPr lang="en-US" sz="3200">
                <a:latin typeface="Tahoma" pitchFamily="34" charset="0"/>
              </a:rPr>
              <a:t>+</a:t>
            </a:r>
            <a:r>
              <a:rPr lang="en-US" sz="3200" i="1">
                <a:latin typeface="Tahoma" pitchFamily="34" charset="0"/>
              </a:rPr>
              <a:t> </a:t>
            </a:r>
            <a:r>
              <a:rPr lang="en-US" sz="3200">
                <a:latin typeface="Tahoma" pitchFamily="34" charset="0"/>
              </a:rPr>
              <a:t>5</a:t>
            </a:r>
          </a:p>
          <a:p>
            <a:pPr eaLnBrk="0" hangingPunct="0">
              <a:spcBef>
                <a:spcPts val="1200"/>
              </a:spcBef>
            </a:pPr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Θ(log n):</a:t>
            </a:r>
            <a:r>
              <a:rPr lang="en-US" sz="3200" b="1">
                <a:latin typeface="Tahoma" pitchFamily="34" charset="0"/>
              </a:rPr>
              <a:t>	</a:t>
            </a:r>
            <a:r>
              <a:rPr lang="en-US" sz="3200">
                <a:latin typeface="Tahoma" pitchFamily="34" charset="0"/>
              </a:rPr>
              <a:t>log n</a:t>
            </a:r>
          </a:p>
          <a:p>
            <a:pPr eaLnBrk="0" hangingPunct="0">
              <a:spcBef>
                <a:spcPts val="1200"/>
              </a:spcBef>
            </a:pPr>
            <a:r>
              <a:rPr lang="en-US" sz="3200">
                <a:latin typeface="Tahoma" pitchFamily="34" charset="0"/>
              </a:rPr>
              <a:t>			log n</a:t>
            </a:r>
            <a:r>
              <a:rPr lang="en-US" sz="3200" baseline="30000">
                <a:latin typeface="Tahoma" pitchFamily="34" charset="0"/>
              </a:rPr>
              <a:t>2</a:t>
            </a:r>
            <a:endParaRPr lang="en-US" sz="3200" i="1" baseline="30000">
              <a:latin typeface="Tahoma" pitchFamily="34" charset="0"/>
            </a:endParaRPr>
          </a:p>
          <a:p>
            <a:pPr eaLnBrk="0" hangingPunct="0">
              <a:spcBef>
                <a:spcPts val="1200"/>
              </a:spcBef>
            </a:pPr>
            <a:r>
              <a:rPr lang="en-US" sz="3200" i="1" baseline="30000">
                <a:latin typeface="Tahoma" pitchFamily="34" charset="0"/>
              </a:rPr>
              <a:t>			</a:t>
            </a:r>
            <a:r>
              <a:rPr lang="en-US" sz="3200">
                <a:latin typeface="Tahoma" pitchFamily="34" charset="0"/>
              </a:rPr>
              <a:t>log (n + n</a:t>
            </a:r>
            <a:r>
              <a:rPr lang="en-US" sz="3200" baseline="30000">
                <a:latin typeface="Tahoma" pitchFamily="34" charset="0"/>
              </a:rPr>
              <a:t>3</a:t>
            </a:r>
            <a:r>
              <a:rPr lang="en-US" sz="3200">
                <a:latin typeface="Tahoma" pitchFamily="34" charset="0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772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919-0E6E-434E-A046-B8D7879B0A5B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Comparing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same rate of growth:   </a:t>
            </a:r>
            <a:r>
              <a:rPr lang="en-US" b="1">
                <a:solidFill>
                  <a:srgbClr val="CC0000"/>
                </a:solidFill>
              </a:rPr>
              <a:t>g(n) = Θ(f(n))</a:t>
            </a:r>
          </a:p>
          <a:p>
            <a:pPr>
              <a:lnSpc>
                <a:spcPct val="90000"/>
              </a:lnSpc>
            </a:pPr>
            <a:r>
              <a:rPr lang="en-US"/>
              <a:t>different rate of growth: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either     	</a:t>
            </a:r>
            <a:r>
              <a:rPr lang="en-US" b="1">
                <a:solidFill>
                  <a:srgbClr val="CC0000"/>
                </a:solidFill>
              </a:rPr>
              <a:t>g(n) = o (f(n))</a:t>
            </a:r>
            <a:r>
              <a:rPr lang="en-US">
                <a:solidFill>
                  <a:srgbClr val="66FF66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g(n) grows slower than f(n),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and hence </a:t>
            </a:r>
            <a:r>
              <a:rPr lang="en-US" b="1"/>
              <a:t>f(n) = ω(g(n))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or	  	</a:t>
            </a:r>
            <a:r>
              <a:rPr lang="en-US" b="1">
                <a:solidFill>
                  <a:srgbClr val="CC0000"/>
                </a:solidFill>
              </a:rPr>
              <a:t>g(n) = ω (f(n))</a:t>
            </a:r>
            <a:r>
              <a:rPr lang="en-US">
                <a:solidFill>
                  <a:srgbClr val="66FF66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             g(n) grows faster than f(n),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             and hence </a:t>
            </a:r>
            <a:r>
              <a:rPr lang="en-US" b="1"/>
              <a:t>f(n) = o(g(n))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A4BE-8D5E-4496-851A-5AA33C53871A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7788275" cy="466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f(n) = O(g(n))</a:t>
            </a:r>
            <a:r>
              <a:rPr lang="en-US" sz="4000" b="1">
                <a:latin typeface="Tahoma" pitchFamily="34" charset="0"/>
              </a:rPr>
              <a:t>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>
                <a:latin typeface="Tahoma" pitchFamily="34" charset="0"/>
              </a:rPr>
              <a:t>if f(n) grows with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same rate or slower</a:t>
            </a:r>
            <a:r>
              <a:rPr lang="en-US" sz="4000">
                <a:latin typeface="Tahoma" pitchFamily="34" charset="0"/>
              </a:rPr>
              <a:t> than g(n).</a:t>
            </a:r>
          </a:p>
          <a:p>
            <a:pPr eaLnBrk="0" hangingPunct="0"/>
            <a:endParaRPr lang="en-US" sz="4000">
              <a:latin typeface="Tahoma" pitchFamily="34" charset="0"/>
            </a:endParaRPr>
          </a:p>
          <a:p>
            <a:pPr eaLnBrk="0" hangingPunct="0"/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f(n) = Θ(g(n))</a:t>
            </a:r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  or </a:t>
            </a:r>
          </a:p>
          <a:p>
            <a:pPr eaLnBrk="0" hangingPunct="0"/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f(n) = o(g(n))</a:t>
            </a:r>
            <a:r>
              <a:rPr lang="en-US" sz="4000">
                <a:latin typeface="Tahoma" pitchFamily="34" charset="0"/>
              </a:rPr>
              <a:t> </a:t>
            </a:r>
          </a:p>
          <a:p>
            <a:pPr eaLnBrk="0" hangingPunct="0"/>
            <a:endParaRPr lang="en-US" sz="4000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The Big-Oh 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90BB-4FBC-4504-A904-12171715D787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8154988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2" eaLnBrk="0" hangingPunct="0"/>
            <a:r>
              <a:rPr lang="en-US" sz="4000">
                <a:latin typeface="Tahoma" pitchFamily="34" charset="0"/>
              </a:rPr>
              <a:t>n+5  = Θ(n)  = O(n) = O(n</a:t>
            </a:r>
            <a:r>
              <a:rPr lang="en-US" sz="4000" baseline="30000">
                <a:latin typeface="Tahoma" pitchFamily="34" charset="0"/>
              </a:rPr>
              <a:t>2</a:t>
            </a:r>
            <a:r>
              <a:rPr lang="en-US" sz="4000">
                <a:latin typeface="Tahoma" pitchFamily="34" charset="0"/>
              </a:rPr>
              <a:t>) </a:t>
            </a:r>
          </a:p>
          <a:p>
            <a:pPr lvl="2" eaLnBrk="0" hangingPunct="0"/>
            <a:r>
              <a:rPr lang="en-US" sz="4000">
                <a:latin typeface="Tahoma" pitchFamily="34" charset="0"/>
              </a:rPr>
              <a:t>        = O(n</a:t>
            </a:r>
            <a:r>
              <a:rPr lang="en-US" sz="4000" baseline="30000">
                <a:latin typeface="Tahoma" pitchFamily="34" charset="0"/>
              </a:rPr>
              <a:t>3</a:t>
            </a:r>
            <a:r>
              <a:rPr lang="en-US" sz="4000">
                <a:latin typeface="Tahoma" pitchFamily="34" charset="0"/>
              </a:rPr>
              <a:t>) = O(n</a:t>
            </a:r>
            <a:r>
              <a:rPr lang="en-US" sz="4000" baseline="30000">
                <a:latin typeface="Tahoma" pitchFamily="34" charset="0"/>
              </a:rPr>
              <a:t>5</a:t>
            </a:r>
            <a:r>
              <a:rPr lang="en-US" sz="4000">
                <a:latin typeface="Tahoma" pitchFamily="34" charset="0"/>
              </a:rPr>
              <a:t>) </a:t>
            </a:r>
          </a:p>
          <a:p>
            <a:pPr eaLnBrk="0" hangingPunct="0"/>
            <a:endParaRPr lang="en-US" sz="4000">
              <a:latin typeface="Tahoma" pitchFamily="34" charset="0"/>
            </a:endParaRPr>
          </a:p>
          <a:p>
            <a:pPr eaLnBrk="0" hangingPunct="0"/>
            <a:r>
              <a:rPr lang="en-US" sz="4000">
                <a:latin typeface="Tahoma" pitchFamily="34" charset="0"/>
              </a:rPr>
              <a:t>the closest estimation: n+5 = Θ(n)</a:t>
            </a:r>
          </a:p>
          <a:p>
            <a:pPr eaLnBrk="0" hangingPunct="0"/>
            <a:r>
              <a:rPr lang="en-US" sz="4000" b="1">
                <a:latin typeface="Tahoma" pitchFamily="34" charset="0"/>
              </a:rPr>
              <a:t>the general practice is to use </a:t>
            </a:r>
          </a:p>
          <a:p>
            <a:pPr eaLnBrk="0" hangingPunct="0"/>
            <a:r>
              <a:rPr lang="en-US" sz="4000" b="1">
                <a:latin typeface="Tahoma" pitchFamily="34" charset="0"/>
              </a:rPr>
              <a:t>the Big-Oh notation</a:t>
            </a:r>
            <a:r>
              <a:rPr lang="en-US" sz="4000">
                <a:latin typeface="Tahoma" pitchFamily="34" charset="0"/>
              </a:rPr>
              <a:t>:</a:t>
            </a:r>
          </a:p>
          <a:p>
            <a:pPr eaLnBrk="0" hangingPunct="0"/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            n+5 = O(n)</a:t>
            </a:r>
            <a:endParaRPr lang="en-US" sz="24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Example</a:t>
            </a:r>
            <a:br>
              <a:rPr lang="en-US" u="sng" dirty="0">
                <a:solidFill>
                  <a:schemeClr val="tx2">
                    <a:lumMod val="50000"/>
                  </a:schemeClr>
                </a:solidFill>
              </a:rPr>
            </a:br>
            <a:endParaRPr lang="en-US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C49-EEC1-43EE-A51C-A590323E5524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340475"/>
            <a:ext cx="2133600" cy="365125"/>
          </a:xfrm>
        </p:spPr>
        <p:txBody>
          <a:bodyPr/>
          <a:lstStyle/>
          <a:p>
            <a:fld id="{75879FB6-FF73-46AB-B2A2-A3EBD22F06D1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C45E601-2B83-4083-A65A-92408D386F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93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381793" y="1295400"/>
            <a:ext cx="82772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sz="3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>
                <a:solidFill>
                  <a:srgbClr val="CC0000"/>
                </a:solidFill>
              </a:rPr>
              <a:t>Constant Series:</a:t>
            </a:r>
            <a:r>
              <a:rPr lang="en-US" sz="2400" dirty="0"/>
              <a:t> For integers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a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i="1" dirty="0"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,</a:t>
            </a: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C0000"/>
                </a:solidFill>
              </a:rPr>
              <a:t>Linear Series (Arithmetic Series):</a:t>
            </a:r>
            <a:r>
              <a:rPr lang="en-US" sz="2400" dirty="0"/>
              <a:t>  For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0,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CC0000"/>
              </a:solidFill>
            </a:endParaRPr>
          </a:p>
          <a:p>
            <a:r>
              <a:rPr lang="en-US" sz="2400" b="1" dirty="0">
                <a:solidFill>
                  <a:srgbClr val="CC0000"/>
                </a:solidFill>
              </a:rPr>
              <a:t>Quadratic Series: </a:t>
            </a:r>
            <a:r>
              <a:rPr lang="en-US" sz="2400" dirty="0"/>
              <a:t> For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0,</a:t>
            </a:r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                             </a:t>
            </a:r>
            <a:endParaRPr lang="en-US" sz="2000" i="1" dirty="0"/>
          </a:p>
          <a:p>
            <a:pPr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17399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68" y="3657600"/>
            <a:ext cx="3479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68" y="5334000"/>
            <a:ext cx="4152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1609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9975"/>
            <a:ext cx="16097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58" y="5210175"/>
            <a:ext cx="16097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7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46125" y="1676400"/>
            <a:ext cx="8397875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4000" b="1">
                <a:latin typeface="Tahoma" pitchFamily="34" charset="0"/>
              </a:rPr>
              <a:t>The inverse</a:t>
            </a:r>
            <a:r>
              <a:rPr lang="en-US" sz="4000">
                <a:latin typeface="Tahoma" pitchFamily="34" charset="0"/>
              </a:rPr>
              <a:t> of  Big-Oh is </a:t>
            </a:r>
            <a:r>
              <a:rPr lang="en-US" sz="4000" b="1">
                <a:latin typeface="Tahoma" pitchFamily="34" charset="0"/>
              </a:rPr>
              <a:t>Ω</a:t>
            </a:r>
            <a:r>
              <a:rPr lang="en-US" sz="4000">
                <a:latin typeface="Tahoma" pitchFamily="34" charset="0"/>
              </a:rPr>
              <a:t>  </a:t>
            </a:r>
          </a:p>
          <a:p>
            <a:pPr eaLnBrk="0" hangingPunct="0"/>
            <a:endParaRPr lang="en-US" sz="4000">
              <a:latin typeface="Tahoma" pitchFamily="34" charset="0"/>
            </a:endParaRPr>
          </a:p>
          <a:p>
            <a:pPr eaLnBrk="0" hangingPunct="0"/>
            <a:r>
              <a:rPr lang="en-US" sz="4000">
                <a:latin typeface="Tahoma" pitchFamily="34" charset="0"/>
              </a:rPr>
              <a:t>If 		g(n) 	= O(f(n)), </a:t>
            </a:r>
          </a:p>
          <a:p>
            <a:pPr eaLnBrk="0" hangingPunct="0"/>
            <a:r>
              <a:rPr lang="en-US" sz="4000">
                <a:latin typeface="Tahoma" pitchFamily="34" charset="0"/>
              </a:rPr>
              <a:t>then 	f(n)	      = Ω (g(n))</a:t>
            </a:r>
          </a:p>
          <a:p>
            <a:pPr eaLnBrk="0" hangingPunct="0"/>
            <a:endParaRPr lang="en-US" sz="4000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r>
              <a:rPr lang="en-US" sz="4000">
                <a:solidFill>
                  <a:srgbClr val="CC0000"/>
                </a:solidFill>
                <a:latin typeface="Tahoma" pitchFamily="34" charset="0"/>
              </a:rPr>
              <a:t>f(n) grows faster  or with the same rate as g(n):  	 </a:t>
            </a: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f(n) = Ω (g(n))</a:t>
            </a:r>
            <a:endParaRPr lang="en-US" sz="24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The Big-Omega 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67A-8FE4-46C8-A8DF-5FF892A0931B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Rules to manipulate</a:t>
            </a:r>
            <a:br>
              <a:rPr lang="en-US" u="sng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Big-Oh expressions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7848600" cy="496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4000" b="1">
                <a:latin typeface="Tahoma" pitchFamily="34" charset="0"/>
              </a:rPr>
              <a:t>Rule 1:</a:t>
            </a:r>
          </a:p>
          <a:p>
            <a:pPr eaLnBrk="0" hangingPunct="0"/>
            <a:r>
              <a:rPr lang="en-US" sz="4000">
                <a:latin typeface="Tahoma" pitchFamily="34" charset="0"/>
              </a:rPr>
              <a:t>a. If </a:t>
            </a:r>
          </a:p>
          <a:p>
            <a:pPr lvl="3" eaLnBrk="0" hangingPunct="0"/>
            <a:r>
              <a:rPr lang="en-US" sz="4000">
                <a:latin typeface="Tahoma" pitchFamily="34" charset="0"/>
              </a:rPr>
              <a:t>T1(N) = O(f(N))</a:t>
            </a:r>
          </a:p>
          <a:p>
            <a:pPr eaLnBrk="0" hangingPunct="0"/>
            <a:r>
              <a:rPr lang="en-US" sz="4000">
                <a:latin typeface="Tahoma" pitchFamily="34" charset="0"/>
              </a:rPr>
              <a:t>and </a:t>
            </a:r>
          </a:p>
          <a:p>
            <a:pPr lvl="3" eaLnBrk="0" hangingPunct="0"/>
            <a:r>
              <a:rPr lang="en-US" sz="4000">
                <a:latin typeface="Tahoma" pitchFamily="34" charset="0"/>
              </a:rPr>
              <a:t>T2(N) = O(g(N)) </a:t>
            </a:r>
          </a:p>
          <a:p>
            <a:pPr eaLnBrk="0" hangingPunct="0"/>
            <a:r>
              <a:rPr lang="en-US" sz="4000">
                <a:latin typeface="Tahoma" pitchFamily="34" charset="0"/>
              </a:rPr>
              <a:t>then</a:t>
            </a:r>
          </a:p>
          <a:p>
            <a:pPr eaLnBrk="0" hangingPunct="0"/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   T1(N) + T2(N) = 	</a:t>
            </a:r>
          </a:p>
          <a:p>
            <a:pPr eaLnBrk="0" hangingPunct="0"/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   max( O( f (N) ), O( g(N) ) )</a:t>
            </a:r>
            <a:endParaRPr lang="en-US" sz="24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4CFE-B6EF-42F4-879D-2E6BAF0FB88B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Rules to manipulate</a:t>
            </a:r>
            <a:br>
              <a:rPr lang="en-US" u="sng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Big-Oh expressions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93725" y="1600200"/>
            <a:ext cx="8397875" cy="487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4000" b="1">
                <a:latin typeface="Times New Roman" pitchFamily="18" charset="0"/>
              </a:rPr>
              <a:t>b</a:t>
            </a:r>
            <a:r>
              <a:rPr lang="en-US" sz="4000">
                <a:latin typeface="Times New Roman" pitchFamily="18" charset="0"/>
              </a:rPr>
              <a:t>. </a:t>
            </a:r>
            <a:r>
              <a:rPr lang="en-US" sz="4000">
                <a:latin typeface="Tahoma" pitchFamily="34" charset="0"/>
              </a:rPr>
              <a:t>If </a:t>
            </a:r>
          </a:p>
          <a:p>
            <a:pPr lvl="3" eaLnBrk="0" hangingPunct="0"/>
            <a:r>
              <a:rPr lang="en-US" sz="4000">
                <a:latin typeface="Tahoma" pitchFamily="34" charset="0"/>
              </a:rPr>
              <a:t>T1(N) = O( f(N) ) </a:t>
            </a:r>
          </a:p>
          <a:p>
            <a:pPr eaLnBrk="0" hangingPunct="0"/>
            <a:r>
              <a:rPr lang="en-US" sz="4000">
                <a:latin typeface="Tahoma" pitchFamily="34" charset="0"/>
              </a:rPr>
              <a:t>and </a:t>
            </a:r>
          </a:p>
          <a:p>
            <a:pPr lvl="3" eaLnBrk="0" hangingPunct="0"/>
            <a:r>
              <a:rPr lang="en-US" sz="4000">
                <a:latin typeface="Tahoma" pitchFamily="34" charset="0"/>
              </a:rPr>
              <a:t>T2(N) = O( g(N) ) </a:t>
            </a:r>
          </a:p>
          <a:p>
            <a:pPr eaLnBrk="0" hangingPunct="0"/>
            <a:r>
              <a:rPr lang="en-US" sz="4000">
                <a:latin typeface="Tahoma" pitchFamily="34" charset="0"/>
              </a:rPr>
              <a:t>then</a:t>
            </a:r>
          </a:p>
          <a:p>
            <a:pPr eaLnBrk="0" hangingPunct="0">
              <a:spcBef>
                <a:spcPts val="600"/>
              </a:spcBef>
            </a:pPr>
            <a:endParaRPr lang="en-US" sz="4000">
              <a:latin typeface="Tahoma" pitchFamily="34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sz="4000" b="1">
                <a:solidFill>
                  <a:srgbClr val="CC0000"/>
                </a:solidFill>
                <a:latin typeface="Tahoma" pitchFamily="34" charset="0"/>
              </a:rPr>
              <a:t>T1(N) * T2(N) = O( f(N)* g(N) )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C31-969F-490A-BB33-4D658311BAC4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Rules to manipulate</a:t>
            </a:r>
            <a:br>
              <a:rPr lang="en-US" u="sng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Big-Oh expressions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391400" cy="4965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latin typeface="Tahoma" pitchFamily="34" charset="0"/>
              </a:rPr>
              <a:t>Rule 2:</a:t>
            </a:r>
          </a:p>
          <a:p>
            <a:pPr eaLnBrk="0" hangingPunct="0"/>
            <a:endParaRPr lang="en-US" sz="3200" b="1">
              <a:latin typeface="Tahoma" pitchFamily="34" charset="0"/>
            </a:endParaRPr>
          </a:p>
          <a:p>
            <a:pPr eaLnBrk="0" hangingPunct="0"/>
            <a:r>
              <a:rPr lang="en-US" sz="3200">
                <a:latin typeface="Tahoma" pitchFamily="34" charset="0"/>
              </a:rPr>
              <a:t>If T(N) is a polynomial of degree </a:t>
            </a:r>
            <a:r>
              <a:rPr lang="en-US" sz="3200" b="1">
                <a:latin typeface="Tahoma" pitchFamily="34" charset="0"/>
              </a:rPr>
              <a:t>k</a:t>
            </a:r>
            <a:r>
              <a:rPr lang="en-US" sz="3200">
                <a:latin typeface="Tahoma" pitchFamily="34" charset="0"/>
              </a:rPr>
              <a:t>, </a:t>
            </a:r>
          </a:p>
          <a:p>
            <a:pPr eaLnBrk="0" hangingPunct="0"/>
            <a:r>
              <a:rPr lang="en-US" sz="3200">
                <a:latin typeface="Tahoma" pitchFamily="34" charset="0"/>
              </a:rPr>
              <a:t>then </a:t>
            </a:r>
          </a:p>
          <a:p>
            <a:pPr lvl="2" eaLnBrk="0" hangingPunct="0"/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T(N) = Θ( N</a:t>
            </a:r>
            <a:r>
              <a:rPr lang="en-US" sz="3200" b="1" baseline="30000">
                <a:solidFill>
                  <a:srgbClr val="CC0000"/>
                </a:solidFill>
                <a:latin typeface="Tahoma" pitchFamily="34" charset="0"/>
              </a:rPr>
              <a:t>k </a:t>
            </a:r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)</a:t>
            </a:r>
          </a:p>
          <a:p>
            <a:pPr eaLnBrk="0" hangingPunct="0"/>
            <a:endParaRPr lang="en-US" sz="3200" b="1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r>
              <a:rPr lang="en-US" sz="3200" b="1">
                <a:latin typeface="Tahoma" pitchFamily="34" charset="0"/>
              </a:rPr>
              <a:t>Rule 3:</a:t>
            </a:r>
          </a:p>
          <a:p>
            <a:pPr eaLnBrk="0" hangingPunct="0"/>
            <a:endParaRPr lang="en-US" sz="3200">
              <a:latin typeface="Tahoma" pitchFamily="34" charset="0"/>
            </a:endParaRPr>
          </a:p>
          <a:p>
            <a:pPr eaLnBrk="0" hangingPunct="0"/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sz="3200" b="1" baseline="30000">
                <a:solidFill>
                  <a:srgbClr val="CC0000"/>
                </a:solidFill>
                <a:latin typeface="Tahoma" pitchFamily="34" charset="0"/>
              </a:rPr>
              <a:t>k </a:t>
            </a:r>
            <a:r>
              <a:rPr lang="en-US" sz="3200" b="1">
                <a:solidFill>
                  <a:srgbClr val="CC0000"/>
                </a:solidFill>
                <a:latin typeface="Tahoma" pitchFamily="34" charset="0"/>
              </a:rPr>
              <a:t>N = O(N)</a:t>
            </a:r>
            <a:r>
              <a:rPr lang="en-US" sz="3200">
                <a:latin typeface="Tahoma" pitchFamily="34" charset="0"/>
              </a:rPr>
              <a:t> for any constant </a:t>
            </a:r>
            <a:r>
              <a:rPr lang="en-US" sz="3200" b="1">
                <a:latin typeface="Tahoma" pitchFamily="34" charset="0"/>
              </a:rPr>
              <a:t>k</a:t>
            </a:r>
            <a:r>
              <a:rPr lang="en-US" sz="3200">
                <a:latin typeface="Tahoma" pitchFamily="34" charset="0"/>
              </a:rPr>
              <a:t>.</a:t>
            </a:r>
          </a:p>
          <a:p>
            <a:pPr eaLnBrk="0" hangingPunct="0"/>
            <a:endParaRPr lang="en-US" sz="320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4DB3-766A-40E5-99ED-E287067C0F87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Examples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7216775" cy="3752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Tahoma" pitchFamily="34" charset="0"/>
              </a:rPr>
              <a:t>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   + n = O(n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)			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we disregard any lower-order term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eaLnBrk="0" hangingPunct="0"/>
            <a:r>
              <a:rPr lang="en-US" sz="3600">
                <a:latin typeface="Tahoma" pitchFamily="34" charset="0"/>
              </a:rPr>
              <a:t>nlog(n) = O(nlog(n))</a:t>
            </a:r>
          </a:p>
          <a:p>
            <a:pPr eaLnBrk="0" hangingPunct="0"/>
            <a:endParaRPr lang="en-US" sz="3600">
              <a:latin typeface="Tahoma" pitchFamily="34" charset="0"/>
            </a:endParaRPr>
          </a:p>
          <a:p>
            <a:pPr eaLnBrk="0" hangingPunct="0"/>
            <a:r>
              <a:rPr lang="en-US" sz="3600">
                <a:latin typeface="Tahoma" pitchFamily="34" charset="0"/>
              </a:rPr>
              <a:t>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   +</a:t>
            </a:r>
            <a:r>
              <a:rPr lang="en-US"/>
              <a:t> </a:t>
            </a:r>
            <a:r>
              <a:rPr lang="en-US" sz="3600">
                <a:latin typeface="Tahoma" pitchFamily="34" charset="0"/>
              </a:rPr>
              <a:t>nlog(n) = O(n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)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F183-E444-4990-91CE-64B32444FD44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90600" y="1524000"/>
            <a:ext cx="6805613" cy="5035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Tahoma" pitchFamily="34" charset="0"/>
              </a:rPr>
              <a:t>C		constant, we write O(1)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logN		logarithmic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log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N	log-squared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N		linear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NlogN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N</a:t>
            </a:r>
            <a:r>
              <a:rPr lang="en-US" sz="3600" baseline="30000">
                <a:latin typeface="Tahoma" pitchFamily="34" charset="0"/>
              </a:rPr>
              <a:t>2</a:t>
            </a:r>
            <a:r>
              <a:rPr lang="en-US" sz="3600">
                <a:latin typeface="Tahoma" pitchFamily="34" charset="0"/>
              </a:rPr>
              <a:t>		quadratic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N</a:t>
            </a:r>
            <a:r>
              <a:rPr lang="en-US" sz="3600" baseline="30000">
                <a:latin typeface="Tahoma" pitchFamily="34" charset="0"/>
              </a:rPr>
              <a:t>3</a:t>
            </a:r>
            <a:r>
              <a:rPr lang="en-US" sz="3600">
                <a:latin typeface="Tahoma" pitchFamily="34" charset="0"/>
              </a:rPr>
              <a:t>		cubic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2</a:t>
            </a:r>
            <a:r>
              <a:rPr lang="en-US" sz="3600" baseline="30000">
                <a:latin typeface="Tahoma" pitchFamily="34" charset="0"/>
              </a:rPr>
              <a:t>N</a:t>
            </a:r>
            <a:r>
              <a:rPr lang="en-US" sz="3600">
                <a:latin typeface="Tahoma" pitchFamily="34" charset="0"/>
              </a:rPr>
              <a:t>		exponential</a:t>
            </a:r>
          </a:p>
          <a:p>
            <a:pPr eaLnBrk="0" hangingPunct="0"/>
            <a:r>
              <a:rPr lang="en-US" sz="3600">
                <a:latin typeface="Tahoma" pitchFamily="34" charset="0"/>
              </a:rPr>
              <a:t>N!		factorial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Typical  Growth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7AFF-E26E-4B63-9818-4AF0A48F362B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Problems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1524000"/>
            <a:ext cx="8763000" cy="4724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2" eaLnBrk="0" hangingPunct="0"/>
            <a:r>
              <a:rPr lang="en-US" sz="4000" b="1">
                <a:latin typeface="Times New Roman" pitchFamily="18" charset="0"/>
              </a:rPr>
              <a:t>N</a:t>
            </a:r>
            <a:r>
              <a:rPr lang="en-US" sz="4000" b="1" baseline="30000">
                <a:latin typeface="Times New Roman" pitchFamily="18" charset="0"/>
              </a:rPr>
              <a:t>2    </a:t>
            </a:r>
            <a:r>
              <a:rPr lang="en-US" sz="4000" b="1">
                <a:latin typeface="Times New Roman" pitchFamily="18" charset="0"/>
              </a:rPr>
              <a:t>= 	O(N</a:t>
            </a:r>
            <a:r>
              <a:rPr lang="en-US" sz="4000" b="1" baseline="30000">
                <a:latin typeface="Times New Roman" pitchFamily="18" charset="0"/>
              </a:rPr>
              <a:t>2</a:t>
            </a:r>
            <a:r>
              <a:rPr lang="en-US" sz="4000" b="1">
                <a:latin typeface="Times New Roman" pitchFamily="18" charset="0"/>
              </a:rPr>
              <a:t>)		true</a:t>
            </a: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2N  = 	O(N</a:t>
            </a:r>
            <a:r>
              <a:rPr lang="en-US" sz="4000" b="1" baseline="30000">
                <a:latin typeface="Times New Roman" pitchFamily="18" charset="0"/>
              </a:rPr>
              <a:t>2</a:t>
            </a:r>
            <a:r>
              <a:rPr lang="en-US" sz="4000" b="1">
                <a:latin typeface="Times New Roman" pitchFamily="18" charset="0"/>
              </a:rPr>
              <a:t>) 		true</a:t>
            </a: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N    = 	O(N</a:t>
            </a:r>
            <a:r>
              <a:rPr lang="en-US" sz="4000" b="1" baseline="30000">
                <a:latin typeface="Times New Roman" pitchFamily="18" charset="0"/>
              </a:rPr>
              <a:t>2</a:t>
            </a:r>
            <a:r>
              <a:rPr lang="en-US" sz="4000" b="1">
                <a:latin typeface="Times New Roman" pitchFamily="18" charset="0"/>
              </a:rPr>
              <a:t>) 		true</a:t>
            </a:r>
          </a:p>
          <a:p>
            <a:pPr lvl="2" eaLnBrk="0" hangingPunct="0"/>
            <a:endParaRPr lang="en-US" sz="4000" b="1">
              <a:latin typeface="Times New Roman" pitchFamily="18" charset="0"/>
            </a:endParaRP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N</a:t>
            </a:r>
            <a:r>
              <a:rPr lang="en-US" sz="4000" b="1" baseline="30000">
                <a:latin typeface="Times New Roman" pitchFamily="18" charset="0"/>
              </a:rPr>
              <a:t>2    </a:t>
            </a:r>
            <a:r>
              <a:rPr lang="en-US" sz="4000" b="1">
                <a:latin typeface="Times New Roman" pitchFamily="18" charset="0"/>
              </a:rPr>
              <a:t>= 	O(N)			  false</a:t>
            </a: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2N  =     O(N) 		true</a:t>
            </a: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N     =    O(N) 		true</a:t>
            </a:r>
          </a:p>
          <a:p>
            <a:pPr lvl="2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6324-6BA1-4D7E-96DF-459E919F0D9D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Problems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81000" y="1676400"/>
            <a:ext cx="8413750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2" eaLnBrk="0" hangingPunct="0"/>
            <a:r>
              <a:rPr lang="en-US" sz="4000" b="1">
                <a:latin typeface="Times New Roman" pitchFamily="18" charset="0"/>
              </a:rPr>
              <a:t>N</a:t>
            </a:r>
            <a:r>
              <a:rPr lang="en-US" sz="4000" b="1" baseline="30000">
                <a:latin typeface="Times New Roman" pitchFamily="18" charset="0"/>
              </a:rPr>
              <a:t>2      </a:t>
            </a:r>
            <a:r>
              <a:rPr lang="en-US" sz="4000" b="1">
                <a:latin typeface="Times New Roman" pitchFamily="18" charset="0"/>
              </a:rPr>
              <a:t>= Θ (N</a:t>
            </a:r>
            <a:r>
              <a:rPr lang="en-US" sz="4000" b="1" baseline="30000">
                <a:latin typeface="Times New Roman" pitchFamily="18" charset="0"/>
              </a:rPr>
              <a:t>2</a:t>
            </a:r>
            <a:r>
              <a:rPr lang="en-US" sz="4000" b="1">
                <a:latin typeface="Times New Roman" pitchFamily="18" charset="0"/>
              </a:rPr>
              <a:t>)	true</a:t>
            </a: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2N   = Θ (N</a:t>
            </a:r>
            <a:r>
              <a:rPr lang="en-US" sz="4000" b="1" baseline="30000">
                <a:latin typeface="Times New Roman" pitchFamily="18" charset="0"/>
              </a:rPr>
              <a:t>2</a:t>
            </a:r>
            <a:r>
              <a:rPr lang="en-US" sz="4000" b="1">
                <a:latin typeface="Times New Roman" pitchFamily="18" charset="0"/>
              </a:rPr>
              <a:t>) 			false</a:t>
            </a: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N     = Θ (N</a:t>
            </a:r>
            <a:r>
              <a:rPr lang="en-US" sz="4000" b="1" baseline="30000">
                <a:latin typeface="Times New Roman" pitchFamily="18" charset="0"/>
              </a:rPr>
              <a:t>2</a:t>
            </a:r>
            <a:r>
              <a:rPr lang="en-US" sz="4000" b="1">
                <a:latin typeface="Times New Roman" pitchFamily="18" charset="0"/>
              </a:rPr>
              <a:t>) 			false 	</a:t>
            </a:r>
          </a:p>
          <a:p>
            <a:pPr lvl="2" eaLnBrk="0" hangingPunct="0"/>
            <a:endParaRPr lang="en-US" sz="4000" b="1">
              <a:latin typeface="Times New Roman" pitchFamily="18" charset="0"/>
            </a:endParaRP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N</a:t>
            </a:r>
            <a:r>
              <a:rPr lang="en-US" sz="4000" b="1" baseline="30000">
                <a:latin typeface="Times New Roman" pitchFamily="18" charset="0"/>
              </a:rPr>
              <a:t>2    </a:t>
            </a:r>
            <a:r>
              <a:rPr lang="en-US" sz="4000" b="1">
                <a:latin typeface="Times New Roman" pitchFamily="18" charset="0"/>
              </a:rPr>
              <a:t>= Θ (N)				false</a:t>
            </a:r>
          </a:p>
          <a:p>
            <a:pPr lvl="2" eaLnBrk="0" hangingPunct="0"/>
            <a:r>
              <a:rPr lang="en-US" sz="4000" b="1">
                <a:latin typeface="Times New Roman" pitchFamily="18" charset="0"/>
              </a:rPr>
              <a:t>2N  = Θ (N) 		true</a:t>
            </a:r>
          </a:p>
          <a:p>
            <a:pPr eaLnBrk="0" hangingPunct="0"/>
            <a:r>
              <a:rPr lang="en-US" sz="4000" b="1">
                <a:latin typeface="Times New Roman" pitchFamily="18" charset="0"/>
              </a:rPr>
              <a:t>	N    = Θ (N) 		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CB0-8A80-4229-BD58-068391507670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133600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aseline="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8E5C-44A3-428A-B369-C454979FA44A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340475"/>
            <a:ext cx="2133600" cy="365125"/>
          </a:xfrm>
        </p:spPr>
        <p:txBody>
          <a:bodyPr/>
          <a:lstStyle/>
          <a:p>
            <a:fld id="{4BE0460E-A171-4A1A-AF53-77DF372EE266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40475"/>
            <a:ext cx="2133600" cy="365125"/>
          </a:xfrm>
        </p:spPr>
        <p:txBody>
          <a:bodyPr/>
          <a:lstStyle/>
          <a:p>
            <a:fld id="{BC45E601-2B83-4083-A65A-92408D386F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93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381793" y="1295400"/>
            <a:ext cx="82772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sz="3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>
                <a:solidFill>
                  <a:srgbClr val="CC0000"/>
                </a:solidFill>
              </a:rPr>
              <a:t>Constant Series:</a:t>
            </a:r>
            <a:r>
              <a:rPr lang="en-US" sz="2400" dirty="0"/>
              <a:t> For integers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a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i="1" dirty="0"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,</a:t>
            </a: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C0000"/>
                </a:solidFill>
              </a:rPr>
              <a:t>Linear Series (Arithmetic Series):</a:t>
            </a:r>
            <a:r>
              <a:rPr lang="en-US" sz="2400" dirty="0"/>
              <a:t>  For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0,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CC0000"/>
              </a:solidFill>
            </a:endParaRPr>
          </a:p>
          <a:p>
            <a:r>
              <a:rPr lang="en-US" sz="2400" b="1" dirty="0">
                <a:solidFill>
                  <a:srgbClr val="CC0000"/>
                </a:solidFill>
              </a:rPr>
              <a:t>Quadratic Series: </a:t>
            </a:r>
            <a:r>
              <a:rPr lang="en-US" sz="2400" dirty="0"/>
              <a:t> For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0,</a:t>
            </a:r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                             </a:t>
            </a:r>
            <a:endParaRPr lang="en-US" sz="2000" i="1" dirty="0"/>
          </a:p>
          <a:p>
            <a:pPr>
              <a:buFont typeface="Wingdings" pitchFamily="2" charset="2"/>
              <a:buNone/>
            </a:pPr>
            <a:endParaRPr lang="en-US" sz="1400" i="1" baseline="30000" dirty="0">
              <a:solidFill>
                <a:srgbClr val="3DDE2C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17399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68" y="3657600"/>
            <a:ext cx="3479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68" y="5334000"/>
            <a:ext cx="4152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141E-0598-42F6-9E64-C06C29F7E0B4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93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735806" y="12398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sz="3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>
                <a:solidFill>
                  <a:srgbClr val="CC0000"/>
                </a:solidFill>
              </a:rPr>
              <a:t>Cubic Series: </a:t>
            </a:r>
            <a:r>
              <a:rPr lang="en-US" sz="2400"/>
              <a:t>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 b="1">
              <a:solidFill>
                <a:srgbClr val="CC0000"/>
              </a:solidFill>
            </a:endParaRPr>
          </a:p>
          <a:p>
            <a:r>
              <a:rPr lang="en-US" sz="2400" b="1">
                <a:solidFill>
                  <a:srgbClr val="CC0000"/>
                </a:solidFill>
              </a:rPr>
              <a:t>Geometric Series:</a:t>
            </a:r>
            <a:r>
              <a:rPr lang="en-US" sz="2400"/>
              <a:t>  For real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1,</a:t>
            </a:r>
          </a:p>
          <a:p>
            <a:endParaRPr lang="en-US" sz="2400"/>
          </a:p>
          <a:p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For |</a:t>
            </a:r>
            <a:r>
              <a:rPr lang="en-US" sz="2400" i="1"/>
              <a:t>x</a:t>
            </a:r>
            <a:r>
              <a:rPr lang="en-US" sz="2400"/>
              <a:t>| &lt; 1,</a:t>
            </a:r>
          </a:p>
          <a:p>
            <a:pPr>
              <a:buFont typeface="Wingdings" pitchFamily="2" charset="2"/>
              <a:buNone/>
            </a:pPr>
            <a:r>
              <a:rPr lang="en-US" sz="2000" i="1" baseline="-20000">
                <a:solidFill>
                  <a:srgbClr val="3DDE2C"/>
                </a:solidFill>
              </a:rPr>
              <a:t>      </a:t>
            </a:r>
            <a:endParaRPr lang="en-US" sz="1000" i="1" baseline="30000">
              <a:solidFill>
                <a:srgbClr val="3DDE2C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3" y="1797050"/>
            <a:ext cx="4254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93" y="3873500"/>
            <a:ext cx="4330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81" y="5130800"/>
            <a:ext cx="15494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2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367B-0201-4F28-83A4-6612F1C97E00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93" y="22860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Review on Summations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35806" y="1143000"/>
            <a:ext cx="7772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sz="3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endParaRPr lang="en-US" sz="2400"/>
          </a:p>
          <a:p>
            <a:r>
              <a:rPr lang="en-US" sz="2400" b="1">
                <a:solidFill>
                  <a:srgbClr val="CC0000"/>
                </a:solidFill>
              </a:rPr>
              <a:t>Linear-Geometric Series:</a:t>
            </a:r>
            <a:r>
              <a:rPr lang="en-US" sz="2400"/>
              <a:t> 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 real </a:t>
            </a:r>
            <a:r>
              <a:rPr lang="en-US" sz="2400" i="1"/>
              <a:t>c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1,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C0000"/>
                </a:solidFill>
              </a:rPr>
              <a:t>Harmonic Series: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th harmonic number,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I</a:t>
            </a:r>
            <a:r>
              <a:rPr lang="en-US" sz="2400" baseline="30000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    </a:t>
            </a: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</a:rPr>
              <a:t>     </a:t>
            </a:r>
            <a:r>
              <a:rPr lang="en-US" sz="2000" i="1" baseline="-20000">
                <a:solidFill>
                  <a:srgbClr val="3DDE2C"/>
                </a:solidFill>
              </a:rPr>
              <a:t>    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31" y="2409825"/>
            <a:ext cx="7331075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93" y="4376738"/>
            <a:ext cx="26797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06" y="5299075"/>
            <a:ext cx="25273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53050"/>
            <a:ext cx="2362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6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B649-A50A-4678-8BEE-41753DEC3B6F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7338"/>
              </p:ext>
            </p:extLst>
          </p:nvPr>
        </p:nvGraphicFramePr>
        <p:xfrm>
          <a:off x="3962400" y="4038600"/>
          <a:ext cx="1371600" cy="7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6"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038600"/>
                        <a:ext cx="1371600" cy="7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85001"/>
              </p:ext>
            </p:extLst>
          </p:nvPr>
        </p:nvGraphicFramePr>
        <p:xfrm>
          <a:off x="1857375" y="2816225"/>
          <a:ext cx="24257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7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16225"/>
                        <a:ext cx="24257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8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Properties of Logarithms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dirty="0" smtClean="0"/>
              <a:t>Important properties of logarithms are given below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8382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10300"/>
              </p:ext>
            </p:extLst>
          </p:nvPr>
        </p:nvGraphicFramePr>
        <p:xfrm>
          <a:off x="1295400" y="2058988"/>
          <a:ext cx="2346325" cy="441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6" name="Equation" r:id="rId3" imgW="977760" imgH="1841400" progId="Equation.3">
                  <p:embed/>
                </p:oleObj>
              </mc:Choice>
              <mc:Fallback>
                <p:oleObj name="Equation" r:id="rId3" imgW="977760" imgH="18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8988"/>
                        <a:ext cx="2346325" cy="441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30803"/>
              </p:ext>
            </p:extLst>
          </p:nvPr>
        </p:nvGraphicFramePr>
        <p:xfrm>
          <a:off x="3795713" y="2030413"/>
          <a:ext cx="2314575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7" name="Equation" r:id="rId5" imgW="965160" imgH="1803240" progId="Equation.3">
                  <p:embed/>
                </p:oleObj>
              </mc:Choice>
              <mc:Fallback>
                <p:oleObj name="Equation" r:id="rId5" imgW="96516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2030413"/>
                        <a:ext cx="2314575" cy="432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F8DB-7BBA-41E4-81E3-9DF184C1E3A0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3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sz="3600" smtClean="0"/>
              <a:t>Change of base Formula</a:t>
            </a:r>
            <a:endParaRPr lang="en-US" sz="400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813"/>
            <a:ext cx="8153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1752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Let a, b, and x be positive real numbers such that a≠0 and b ≠1. Then  </a:t>
            </a: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2324100" y="2819400"/>
          <a:ext cx="4038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7" name="Equation" r:id="rId3" imgW="1346040" imgH="431640" progId="Equation.3">
                  <p:embed/>
                </p:oleObj>
              </mc:Choice>
              <mc:Fallback>
                <p:oleObj name="Equation" r:id="rId3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19400"/>
                        <a:ext cx="4038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60D-237F-49A3-A752-6C33816CB3D7}" type="datetime2">
              <a:rPr lang="en-US" smtClean="0"/>
              <a:t>Wednesday, February 14,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E601-2B83-4083-A65A-92408D386F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1130</Words>
  <Application>Microsoft Office PowerPoint</Application>
  <PresentationFormat>On-screen Show (4:3)</PresentationFormat>
  <Paragraphs>373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Analysis of Algorithms</vt:lpstr>
      <vt:lpstr>Properties of Sigma</vt:lpstr>
      <vt:lpstr>PowerPoint Presentation</vt:lpstr>
      <vt:lpstr>PowerPoint Presentation</vt:lpstr>
      <vt:lpstr>PowerPoint Presentation</vt:lpstr>
      <vt:lpstr>PowerPoint Presentation</vt:lpstr>
      <vt:lpstr>Solve</vt:lpstr>
      <vt:lpstr>Properties of Logarithms</vt:lpstr>
      <vt:lpstr>Change of base Formula</vt:lpstr>
      <vt:lpstr>Exercises</vt:lpstr>
      <vt:lpstr>Proof By Induction</vt:lpstr>
      <vt:lpstr>Example 1: Induction</vt:lpstr>
      <vt:lpstr>Example 2: Induction</vt:lpstr>
      <vt:lpstr>Example 3: Induction</vt:lpstr>
      <vt:lpstr>Strong Induction</vt:lpstr>
      <vt:lpstr>Asymptotic Growth</vt:lpstr>
      <vt:lpstr>Theta</vt:lpstr>
      <vt:lpstr>Little oh</vt:lpstr>
      <vt:lpstr>Little omega</vt:lpstr>
      <vt:lpstr>Little omega and Little oh</vt:lpstr>
      <vt:lpstr>Theta: Relation of Equivalence</vt:lpstr>
      <vt:lpstr>Algorithms with Same Complexity</vt:lpstr>
      <vt:lpstr>Examples</vt:lpstr>
      <vt:lpstr>Examples</vt:lpstr>
      <vt:lpstr>Examples</vt:lpstr>
      <vt:lpstr>Examples</vt:lpstr>
      <vt:lpstr>Comparing Functions</vt:lpstr>
      <vt:lpstr>The Big-Oh Notation</vt:lpstr>
      <vt:lpstr>Example </vt:lpstr>
      <vt:lpstr>The Big-Omega Notation</vt:lpstr>
      <vt:lpstr>Rules to manipulate Big-Oh expressions</vt:lpstr>
      <vt:lpstr>Rules to manipulate Big-Oh expressions</vt:lpstr>
      <vt:lpstr>Rules to manipulate Big-Oh expressions</vt:lpstr>
      <vt:lpstr>Examples</vt:lpstr>
      <vt:lpstr>Typical  Growth Rates</vt:lpstr>
      <vt:lpstr>Problems</vt:lpstr>
      <vt:lpstr>Problems</vt:lpstr>
      <vt:lpstr>PowerPoint Presentation</vt:lpstr>
    </vt:vector>
  </TitlesOfParts>
  <Company>uok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ArsAil</dc:creator>
  <cp:lastModifiedBy>Akhter Raza Syed</cp:lastModifiedBy>
  <cp:revision>181</cp:revision>
  <dcterms:created xsi:type="dcterms:W3CDTF">2012-10-20T15:25:52Z</dcterms:created>
  <dcterms:modified xsi:type="dcterms:W3CDTF">2018-02-14T06:13:16Z</dcterms:modified>
</cp:coreProperties>
</file>