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82"/>
  </p:notesMasterIdLst>
  <p:handoutMasterIdLst>
    <p:handoutMasterId r:id="rId83"/>
  </p:handoutMasterIdLst>
  <p:sldIdLst>
    <p:sldId id="345" r:id="rId2"/>
    <p:sldId id="377" r:id="rId3"/>
    <p:sldId id="346" r:id="rId4"/>
    <p:sldId id="348" r:id="rId5"/>
    <p:sldId id="349" r:id="rId6"/>
    <p:sldId id="350" r:id="rId7"/>
    <p:sldId id="351" r:id="rId8"/>
    <p:sldId id="352" r:id="rId9"/>
    <p:sldId id="353" r:id="rId10"/>
    <p:sldId id="354" r:id="rId11"/>
    <p:sldId id="355" r:id="rId12"/>
    <p:sldId id="356" r:id="rId13"/>
    <p:sldId id="376"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36" r:id="rId27"/>
    <p:sldId id="295" r:id="rId28"/>
    <p:sldId id="310" r:id="rId29"/>
    <p:sldId id="257" r:id="rId30"/>
    <p:sldId id="313" r:id="rId31"/>
    <p:sldId id="314" r:id="rId32"/>
    <p:sldId id="317" r:id="rId33"/>
    <p:sldId id="316" r:id="rId34"/>
    <p:sldId id="312" r:id="rId35"/>
    <p:sldId id="286" r:id="rId36"/>
    <p:sldId id="305" r:id="rId37"/>
    <p:sldId id="267" r:id="rId38"/>
    <p:sldId id="258" r:id="rId39"/>
    <p:sldId id="266" r:id="rId40"/>
    <p:sldId id="287" r:id="rId41"/>
    <p:sldId id="292" r:id="rId42"/>
    <p:sldId id="293"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259" r:id="rId56"/>
    <p:sldId id="288" r:id="rId57"/>
    <p:sldId id="289" r:id="rId58"/>
    <p:sldId id="268" r:id="rId59"/>
    <p:sldId id="270" r:id="rId60"/>
    <p:sldId id="282" r:id="rId61"/>
    <p:sldId id="273" r:id="rId62"/>
    <p:sldId id="283" r:id="rId63"/>
    <p:sldId id="284" r:id="rId64"/>
    <p:sldId id="285" r:id="rId65"/>
    <p:sldId id="272" r:id="rId66"/>
    <p:sldId id="274" r:id="rId67"/>
    <p:sldId id="275" r:id="rId68"/>
    <p:sldId id="276" r:id="rId69"/>
    <p:sldId id="277" r:id="rId70"/>
    <p:sldId id="278" r:id="rId71"/>
    <p:sldId id="279" r:id="rId72"/>
    <p:sldId id="280" r:id="rId73"/>
    <p:sldId id="281" r:id="rId74"/>
    <p:sldId id="307" r:id="rId75"/>
    <p:sldId id="308" r:id="rId76"/>
    <p:sldId id="309" r:id="rId77"/>
    <p:sldId id="378" r:id="rId78"/>
    <p:sldId id="379" r:id="rId79"/>
    <p:sldId id="380" r:id="rId80"/>
    <p:sldId id="375" r:id="rId8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71" autoAdjust="0"/>
    <p:restoredTop sz="94624" autoAdjust="0"/>
  </p:normalViewPr>
  <p:slideViewPr>
    <p:cSldViewPr>
      <p:cViewPr>
        <p:scale>
          <a:sx n="66" d="100"/>
          <a:sy n="66" d="100"/>
        </p:scale>
        <p:origin x="-1786" y="-45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B654C6D-BDD9-4077-8682-5791BD55B2D0}" type="datetimeFigureOut">
              <a:rPr lang="en-US"/>
              <a:pPr/>
              <a:t>4/23/2018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835B9FF-42F1-48BC-BB27-62928B0CE910}" type="slidenum">
              <a:rPr lang="en-US"/>
              <a:pPr/>
              <a:t>‹#›</a:t>
            </a:fld>
            <a:endParaRPr lang="en-US"/>
          </a:p>
        </p:txBody>
      </p:sp>
    </p:spTree>
    <p:extLst>
      <p:ext uri="{BB962C8B-B14F-4D97-AF65-F5344CB8AC3E}">
        <p14:creationId xmlns:p14="http://schemas.microsoft.com/office/powerpoint/2010/main" val="1253140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D982D571-BA38-44B0-AD1C-47F6EDABD5A0}" type="datetimeFigureOut">
              <a:rPr lang="en-US"/>
              <a:pPr/>
              <a:t>4/23/2018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9094373-11EB-4013-8137-D4F83897E5B2}" type="slidenum">
              <a:rPr lang="en-US"/>
              <a:pPr/>
              <a:t>‹#›</a:t>
            </a:fld>
            <a:endParaRPr lang="en-US"/>
          </a:p>
        </p:txBody>
      </p:sp>
    </p:spTree>
    <p:extLst>
      <p:ext uri="{BB962C8B-B14F-4D97-AF65-F5344CB8AC3E}">
        <p14:creationId xmlns:p14="http://schemas.microsoft.com/office/powerpoint/2010/main" val="6708849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miter lim="800000"/>
            <a:headEnd/>
            <a:tailEnd/>
          </a:ln>
        </p:spPr>
        <p:txBody>
          <a:bodyPr/>
          <a:lstStyle/>
          <a:p>
            <a:fld id="{83E563FB-CE4F-487E-9566-C30B3F794291}" type="slidenum">
              <a:rPr lang="en-US"/>
              <a:pPr/>
              <a:t>30</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miter lim="800000"/>
            <a:headEnd/>
            <a:tailEnd/>
          </a:ln>
        </p:spPr>
        <p:txBody>
          <a:bodyPr/>
          <a:lstStyle/>
          <a:p>
            <a:fld id="{D68FF5FC-D485-4E23-A1C6-80BA1239484A}" type="slidenum">
              <a:rPr lang="en-US"/>
              <a:pPr/>
              <a:t>33</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fld id="{1D282598-C915-4233-9BB5-30E39E73B936}" type="datetimeFigureOut">
              <a:rPr lang="en-US"/>
              <a:pPr/>
              <a:t>4/23/2018</a:t>
            </a:fld>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endParaRPr lang="en-US"/>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a:lvl1pPr>
          </a:lstStyle>
          <a:p>
            <a:fld id="{E15818D6-7D25-4FB7-891D-25FA245DB98A}"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5FF27BB6-6843-4DDA-AAED-96DDAFDDC595}" type="datetimeFigureOut">
              <a:rPr lang="en-US"/>
              <a:pPr/>
              <a:t>4/23/2018</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FDBFD77F-55F1-4CC2-B5F2-D7E5F86F38E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31813A4A-1840-456F-A94F-B2E2F1092084}" type="datetimeFigureOut">
              <a:rPr lang="en-US"/>
              <a:pPr/>
              <a:t>4/23/2018</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48E6988E-9C21-41F7-A920-1B552C63649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a:lstStyle>
            <a:lvl1pPr>
              <a:defRPr/>
            </a:lvl1pPr>
          </a:lstStyle>
          <a:p>
            <a:fld id="{39831D8E-F57F-4349-B596-E2B0E8E43AC7}" type="datetimeFigureOut">
              <a:rPr lang="en-US"/>
              <a:pPr/>
              <a:t>4/23/2018</a:t>
            </a:fld>
            <a:endParaRPr lang="en-US"/>
          </a:p>
        </p:txBody>
      </p:sp>
      <p:sp>
        <p:nvSpPr>
          <p:cNvPr id="5" name="Slide Number Placeholder 8"/>
          <p:cNvSpPr>
            <a:spLocks noGrp="1"/>
          </p:cNvSpPr>
          <p:nvPr>
            <p:ph type="sldNum" sz="quarter" idx="11"/>
          </p:nvPr>
        </p:nvSpPr>
        <p:spPr/>
        <p:txBody>
          <a:bodyPr/>
          <a:lstStyle>
            <a:lvl1pPr>
              <a:defRPr/>
            </a:lvl1pPr>
          </a:lstStyle>
          <a:p>
            <a:fld id="{F37C1A38-0C4E-43A7-96BB-6A472E615B47}" type="slidenum">
              <a:rPr lang="en-US"/>
              <a:pPr/>
              <a:t>‹#›</a:t>
            </a:fld>
            <a:endParaRPr lang="en-US"/>
          </a:p>
        </p:txBody>
      </p:sp>
      <p:sp>
        <p:nvSpPr>
          <p:cNvPr id="6" name="Footer Placeholder 9"/>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fld id="{6519155C-5FAF-49F5-BCBB-6568259AB5AD}" type="datetimeFigureOut">
              <a:rPr lang="en-US"/>
              <a:pPr/>
              <a:t>4/23/2018</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fld id="{0F06B9C2-D755-4F3C-B04B-3BB1C468D0FF}" type="slidenum">
              <a:rPr lang="en-US"/>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12E708D8-ED6A-488A-8A0B-893E3B1A3FE3}" type="datetimeFigureOut">
              <a:rPr lang="en-US"/>
              <a:pPr/>
              <a:t>4/23/2018</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961BBC6E-B2D9-43BF-8CDA-B3C6FB8F345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fld id="{43BD9407-AA43-46F2-9483-43369E78AB46}" type="datetimeFigureOut">
              <a:rPr lang="en-US"/>
              <a:pPr/>
              <a:t>4/23/2018</a:t>
            </a:fld>
            <a:endParaRPr lang="en-US"/>
          </a:p>
        </p:txBody>
      </p:sp>
      <p:sp>
        <p:nvSpPr>
          <p:cNvPr id="8" name="Footer Placeholder 2"/>
          <p:cNvSpPr>
            <a:spLocks noGrp="1"/>
          </p:cNvSpPr>
          <p:nvPr>
            <p:ph type="ftr" sz="quarter" idx="11"/>
          </p:nvPr>
        </p:nvSpPr>
        <p:spPr/>
        <p:txBody>
          <a:bodyPr/>
          <a:lstStyle>
            <a:lvl1pPr>
              <a:defRPr/>
            </a:lvl1pPr>
          </a:lstStyle>
          <a:p>
            <a:endParaRPr lang="en-US"/>
          </a:p>
        </p:txBody>
      </p:sp>
      <p:sp>
        <p:nvSpPr>
          <p:cNvPr id="9" name="Slide Number Placeholder 22"/>
          <p:cNvSpPr>
            <a:spLocks noGrp="1"/>
          </p:cNvSpPr>
          <p:nvPr>
            <p:ph type="sldNum" sz="quarter" idx="12"/>
          </p:nvPr>
        </p:nvSpPr>
        <p:spPr/>
        <p:txBody>
          <a:bodyPr/>
          <a:lstStyle>
            <a:lvl1pPr>
              <a:defRPr/>
            </a:lvl1pPr>
          </a:lstStyle>
          <a:p>
            <a:fld id="{6A87845F-5622-4BA5-98A9-56C69E8B21F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a:lstStyle>
            <a:lvl1pPr>
              <a:defRPr/>
            </a:lvl1pPr>
          </a:lstStyle>
          <a:p>
            <a:fld id="{19951F7D-E621-40B0-9A6D-73CE923301CD}" type="datetimeFigureOut">
              <a:rPr lang="en-US"/>
              <a:pPr/>
              <a:t>4/23/2018</a:t>
            </a:fld>
            <a:endParaRPr lang="en-US"/>
          </a:p>
        </p:txBody>
      </p:sp>
      <p:sp>
        <p:nvSpPr>
          <p:cNvPr id="4" name="Slide Number Placeholder 6"/>
          <p:cNvSpPr>
            <a:spLocks noGrp="1"/>
          </p:cNvSpPr>
          <p:nvPr>
            <p:ph type="sldNum" sz="quarter" idx="11"/>
          </p:nvPr>
        </p:nvSpPr>
        <p:spPr/>
        <p:txBody>
          <a:bodyPr/>
          <a:lstStyle>
            <a:lvl1pPr>
              <a:defRPr/>
            </a:lvl1pPr>
          </a:lstStyle>
          <a:p>
            <a:fld id="{5F9098E5-B4C1-4010-908E-68853C26F31D}" type="slidenum">
              <a:rPr lang="en-US"/>
              <a:pPr/>
              <a:t>‹#›</a:t>
            </a:fld>
            <a:endParaRPr lang="en-US"/>
          </a:p>
        </p:txBody>
      </p:sp>
      <p:sp>
        <p:nvSpPr>
          <p:cNvPr id="5" name="Footer Placeholder 7"/>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C3685E70-559C-441C-988E-60A94DA47760}" type="datetimeFigureOut">
              <a:rPr lang="en-US"/>
              <a:pPr/>
              <a:t>4/23/2018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22"/>
          <p:cNvSpPr>
            <a:spLocks noGrp="1"/>
          </p:cNvSpPr>
          <p:nvPr>
            <p:ph type="sldNum" sz="quarter" idx="12"/>
          </p:nvPr>
        </p:nvSpPr>
        <p:spPr/>
        <p:txBody>
          <a:bodyPr/>
          <a:lstStyle>
            <a:lvl1pPr>
              <a:defRPr/>
            </a:lvl1pPr>
          </a:lstStyle>
          <a:p>
            <a:fld id="{5DA4F2A9-966D-48BC-8721-60683F651F1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Straight Connector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Straight Connector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0" name="Straight Connector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a:lstStyle>
            <a:lvl1pPr>
              <a:defRPr/>
            </a:lvl1pPr>
          </a:lstStyle>
          <a:p>
            <a:fld id="{1418CB47-3568-41F0-ABAA-101F9310DAD0}" type="datetimeFigureOut">
              <a:rPr lang="en-US"/>
              <a:pPr/>
              <a:t>4/23/2018</a:t>
            </a:fld>
            <a:endParaRPr lang="en-US"/>
          </a:p>
        </p:txBody>
      </p:sp>
      <p:sp>
        <p:nvSpPr>
          <p:cNvPr id="13" name="Slide Number Placeholder 21"/>
          <p:cNvSpPr>
            <a:spLocks noGrp="1"/>
          </p:cNvSpPr>
          <p:nvPr>
            <p:ph type="sldNum" sz="quarter" idx="11"/>
          </p:nvPr>
        </p:nvSpPr>
        <p:spPr/>
        <p:txBody>
          <a:bodyPr/>
          <a:lstStyle>
            <a:lvl1pPr>
              <a:defRPr/>
            </a:lvl1pPr>
          </a:lstStyle>
          <a:p>
            <a:fld id="{AE2578C5-5DED-4D34-8CEC-7AF583CD8EAF}" type="slidenum">
              <a:rPr lang="en-US"/>
              <a:pPr/>
              <a:t>‹#›</a:t>
            </a:fld>
            <a:endParaRPr lang="en-US"/>
          </a:p>
        </p:txBody>
      </p:sp>
      <p:sp>
        <p:nvSpPr>
          <p:cNvPr id="14" name="Footer Placeholder 22"/>
          <p:cNvSpPr>
            <a:spLocks noGrp="1"/>
          </p:cNvSpPr>
          <p:nvPr>
            <p:ph type="ftr" sz="quarter" idx="12"/>
          </p:nvPr>
        </p:nvSpPr>
        <p:spPr/>
        <p:txBody>
          <a:bodyPr/>
          <a:lstStyle>
            <a:lvl1pPr>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7" name="Straight Connector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9" name="Straight Connector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Straight Connector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a:lstStyle>
            <a:lvl1pPr>
              <a:defRPr/>
            </a:lvl1pPr>
          </a:lstStyle>
          <a:p>
            <a:fld id="{A578E1D3-17AF-43D0-A016-B277C522C522}" type="datetimeFigureOut">
              <a:rPr lang="en-US"/>
              <a:pPr/>
              <a:t>4/23/2018</a:t>
            </a:fld>
            <a:endParaRPr lang="en-US"/>
          </a:p>
        </p:txBody>
      </p:sp>
      <p:sp>
        <p:nvSpPr>
          <p:cNvPr id="13" name="Slide Number Placeholder 17"/>
          <p:cNvSpPr>
            <a:spLocks noGrp="1"/>
          </p:cNvSpPr>
          <p:nvPr>
            <p:ph type="sldNum" sz="quarter" idx="11"/>
          </p:nvPr>
        </p:nvSpPr>
        <p:spPr/>
        <p:txBody>
          <a:bodyPr/>
          <a:lstStyle>
            <a:lvl1pPr>
              <a:defRPr/>
            </a:lvl1pPr>
          </a:lstStyle>
          <a:p>
            <a:fld id="{3E158A1A-4E7E-43CA-B648-A681B24E4A89}" type="slidenum">
              <a:rPr lang="en-US"/>
              <a:pPr/>
              <a:t>‹#›</a:t>
            </a:fld>
            <a:endParaRPr lang="en-US"/>
          </a:p>
        </p:txBody>
      </p:sp>
      <p:sp>
        <p:nvSpPr>
          <p:cNvPr id="14" name="Footer Placeholder 20"/>
          <p:cNvSpPr>
            <a:spLocks noGrp="1"/>
          </p:cNvSpPr>
          <p:nvPr>
            <p:ph type="ftr" sz="quarter"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tx2"/>
                </a:solidFill>
              </a:defRPr>
            </a:lvl1pPr>
          </a:lstStyle>
          <a:p>
            <a:fld id="{DC01519B-8E09-4C8A-AA67-2A0A57D02E63}" type="datetimeFigureOut">
              <a:rPr lang="en-US"/>
              <a:pPr/>
              <a:t>4/23/2018</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cs typeface="Arial" charset="0"/>
            </a:endParaRPr>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defRPr>
            </a:lvl1pPr>
          </a:lstStyle>
          <a:p>
            <a:fld id="{928A4FC4-85AF-4B8E-B030-2CA9F31D9BC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26" r:id="rId4"/>
    <p:sldLayoutId id="2147483827" r:id="rId5"/>
    <p:sldLayoutId id="2147483834" r:id="rId6"/>
    <p:sldLayoutId id="2147483828" r:id="rId7"/>
    <p:sldLayoutId id="2147483835" r:id="rId8"/>
    <p:sldLayoutId id="2147483836" r:id="rId9"/>
    <p:sldLayoutId id="2147483829" r:id="rId10"/>
    <p:sldLayoutId id="2147483830"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p:txBody>
          <a:bodyPr/>
          <a:lstStyle/>
          <a:p>
            <a:r>
              <a:rPr lang="en-US"/>
              <a:t>Merge Sort</a:t>
            </a:r>
          </a:p>
        </p:txBody>
      </p:sp>
      <p:sp>
        <p:nvSpPr>
          <p:cNvPr id="28675" name="Rectangle 3"/>
          <p:cNvSpPr>
            <a:spLocks noGrp="1" noChangeArrowheads="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43011"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23"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35"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55" name="Line 47"/>
          <p:cNvSpPr>
            <a:spLocks noChangeShapeType="1"/>
          </p:cNvSpPr>
          <p:nvPr/>
        </p:nvSpPr>
        <p:spPr bwMode="auto">
          <a:xfrm flipV="1">
            <a:off x="39624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3056" name="Line 48"/>
          <p:cNvSpPr>
            <a:spLocks noChangeShapeType="1"/>
          </p:cNvSpPr>
          <p:nvPr/>
        </p:nvSpPr>
        <p:spPr bwMode="auto">
          <a:xfrm flipV="1">
            <a:off x="7543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3057" name="Line 49"/>
          <p:cNvSpPr>
            <a:spLocks noChangeShapeType="1"/>
          </p:cNvSpPr>
          <p:nvPr/>
        </p:nvSpPr>
        <p:spPr bwMode="auto">
          <a:xfrm flipV="1">
            <a:off x="65532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3058"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43059"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43060"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44035"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047"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059"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80" name="Line 48"/>
          <p:cNvSpPr>
            <a:spLocks noChangeShapeType="1"/>
          </p:cNvSpPr>
          <p:nvPr/>
        </p:nvSpPr>
        <p:spPr bwMode="auto">
          <a:xfrm flipV="1">
            <a:off x="7543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4081" name="Line 49"/>
          <p:cNvSpPr>
            <a:spLocks noChangeShapeType="1"/>
          </p:cNvSpPr>
          <p:nvPr/>
        </p:nvSpPr>
        <p:spPr bwMode="auto">
          <a:xfrm flipV="1">
            <a:off x="72390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4082"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44083"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44084"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45059"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071"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083"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04" name="Line 48"/>
          <p:cNvSpPr>
            <a:spLocks noChangeShapeType="1"/>
          </p:cNvSpPr>
          <p:nvPr/>
        </p:nvSpPr>
        <p:spPr bwMode="auto">
          <a:xfrm flipV="1">
            <a:off x="72390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5105" name="Text Box 49"/>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45106" name="Text Box 50"/>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45107" name="Text Box 51"/>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8" name="Picture 6" descr="C:\Documents and Settings\Justin\My Documents\img002.bmp"/>
          <p:cNvPicPr>
            <a:picLocks noChangeAspect="1" noChangeArrowheads="1"/>
          </p:cNvPicPr>
          <p:nvPr/>
        </p:nvPicPr>
        <p:blipFill>
          <a:blip r:embed="rId2">
            <a:grayscl/>
          </a:blip>
          <a:srcRect l="14635" t="6575" r="21951" b="53973"/>
          <a:stretch>
            <a:fillRect/>
          </a:stretch>
        </p:blipFill>
        <p:spPr bwMode="auto">
          <a:xfrm>
            <a:off x="1219200" y="0"/>
            <a:ext cx="7315200" cy="6751899"/>
          </a:xfrm>
          <a:prstGeom prst="rect">
            <a:avLst/>
          </a:prstGeom>
          <a:noFill/>
        </p:spPr>
      </p:pic>
      <p:sp>
        <p:nvSpPr>
          <p:cNvPr id="33797" name="Rectangle 5"/>
          <p:cNvSpPr>
            <a:spLocks noGrp="1" noChangeArrowheads="1"/>
          </p:cNvSpPr>
          <p:nvPr>
            <p:ph type="title"/>
          </p:nvPr>
        </p:nvSpPr>
        <p:spPr>
          <a:xfrm>
            <a:off x="0" y="76200"/>
            <a:ext cx="4343400" cy="838200"/>
          </a:xfrm>
        </p:spPr>
        <p:txBody>
          <a:bodyPr/>
          <a:lstStyle/>
          <a:p>
            <a:r>
              <a:rPr lang="en-US" dirty="0"/>
              <a:t>Merging </a:t>
            </a:r>
            <a:r>
              <a:rPr lang="en-US" sz="2000" dirty="0"/>
              <a:t>(cont.)</a:t>
            </a:r>
          </a:p>
        </p:txBody>
      </p:sp>
    </p:spTree>
    <p:extLst>
      <p:ext uri="{BB962C8B-B14F-4D97-AF65-F5344CB8AC3E}">
        <p14:creationId xmlns:p14="http://schemas.microsoft.com/office/powerpoint/2010/main" val="2411796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Merge Sort Algorithm</a:t>
            </a:r>
          </a:p>
        </p:txBody>
      </p:sp>
      <p:sp>
        <p:nvSpPr>
          <p:cNvPr id="50179" name="Rectangle 3"/>
          <p:cNvSpPr>
            <a:spLocks noGrp="1" noChangeArrowheads="1"/>
          </p:cNvSpPr>
          <p:nvPr>
            <p:ph type="body" idx="1"/>
          </p:nvPr>
        </p:nvSpPr>
        <p:spPr/>
        <p:txBody>
          <a:bodyPr/>
          <a:lstStyle/>
          <a:p>
            <a:pPr>
              <a:buFont typeface="Wingdings" pitchFamily="2" charset="2"/>
              <a:buNone/>
            </a:pPr>
            <a:r>
              <a:rPr lang="en-US"/>
              <a:t>Given a list L with a length k:</a:t>
            </a:r>
          </a:p>
          <a:p>
            <a:r>
              <a:rPr lang="en-US"/>
              <a:t>If k == 1 </a:t>
            </a:r>
            <a:r>
              <a:rPr lang="en-US">
                <a:sym typeface="Wingdings" pitchFamily="2" charset="2"/>
              </a:rPr>
              <a:t></a:t>
            </a:r>
            <a:r>
              <a:rPr lang="en-US"/>
              <a:t> the list is sorted</a:t>
            </a:r>
          </a:p>
          <a:p>
            <a:r>
              <a:rPr lang="en-US"/>
              <a:t>Else:</a:t>
            </a:r>
          </a:p>
          <a:p>
            <a:pPr lvl="1"/>
            <a:r>
              <a:rPr lang="en-US"/>
              <a:t>Merge Sort the left side (0 thru k/2)</a:t>
            </a:r>
          </a:p>
          <a:p>
            <a:pPr lvl="1"/>
            <a:r>
              <a:rPr lang="en-US"/>
              <a:t>Merge Sort the right side (k/2+1 thru k)</a:t>
            </a:r>
          </a:p>
          <a:p>
            <a:pPr lvl="1"/>
            <a:r>
              <a:rPr lang="en-US"/>
              <a:t>Merge the right side with the left side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52253" name="Group 29"/>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5734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6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8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58371"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93"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05"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9"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35"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59395"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17"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29"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43"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1"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9"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67"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77"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3"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9"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95"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1"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7"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3"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9"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5632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4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5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8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9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0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3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63" name="Group 143"/>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72" name="Group 152"/>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Divide And Conquer</a:t>
            </a:r>
          </a:p>
        </p:txBody>
      </p:sp>
      <p:sp>
        <p:nvSpPr>
          <p:cNvPr id="48131" name="Rectangle 3"/>
          <p:cNvSpPr>
            <a:spLocks noGrp="1" noChangeArrowheads="1"/>
          </p:cNvSpPr>
          <p:nvPr>
            <p:ph type="body" idx="1"/>
          </p:nvPr>
        </p:nvSpPr>
        <p:spPr/>
        <p:txBody>
          <a:bodyPr/>
          <a:lstStyle/>
          <a:p>
            <a:r>
              <a:rPr lang="en-US" sz="2800"/>
              <a:t>Merging a two lists of one element each is the same as sorting them.</a:t>
            </a:r>
          </a:p>
          <a:p>
            <a:r>
              <a:rPr lang="en-US" sz="2800"/>
              <a:t>Merge sort divides up an unsorted list until the above condition is met and then sorts the divided parts back together in pairs.</a:t>
            </a:r>
          </a:p>
          <a:p>
            <a:r>
              <a:rPr lang="en-US" sz="2800"/>
              <a:t>Specifically this can be done by recursively dividing the unsorted list in half, merge sorting the right side then the left side and then merging the right and left back together.</a:t>
            </a:r>
          </a:p>
        </p:txBody>
      </p:sp>
    </p:spTree>
    <p:extLst>
      <p:ext uri="{BB962C8B-B14F-4D97-AF65-F5344CB8AC3E}">
        <p14:creationId xmlns:p14="http://schemas.microsoft.com/office/powerpoint/2010/main" val="1892752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60419"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41"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53"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67"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75"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83"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91"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1"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7"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3"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9"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25"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1"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7"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43"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1" name="Group 135"/>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7" name="Group 141"/>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563" name="Text Box 147"/>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60567" name="Line 151"/>
          <p:cNvSpPr>
            <a:spLocks noChangeShapeType="1"/>
          </p:cNvSpPr>
          <p:nvPr/>
        </p:nvSpPr>
        <p:spPr bwMode="auto">
          <a:xfrm flipH="1" flipV="1">
            <a:off x="7772400" y="5334000"/>
            <a:ext cx="838200" cy="685800"/>
          </a:xfrm>
          <a:prstGeom prst="line">
            <a:avLst/>
          </a:prstGeom>
          <a:noFill/>
          <a:ln w="9525">
            <a:solidFill>
              <a:schemeClr val="tx1"/>
            </a:solidFill>
            <a:round/>
            <a:headEnd/>
            <a:tailEnd type="triangle" w="med" len="med"/>
          </a:ln>
          <a:effectLst/>
        </p:spPr>
        <p:txBody>
          <a:bodyPr wrap="none"/>
          <a:lstStyle/>
          <a:p>
            <a:endParaRPr lang="en-US"/>
          </a:p>
        </p:txBody>
      </p:sp>
      <p:sp>
        <p:nvSpPr>
          <p:cNvPr id="60568" name="Line 152"/>
          <p:cNvSpPr>
            <a:spLocks noChangeShapeType="1"/>
          </p:cNvSpPr>
          <p:nvPr/>
        </p:nvSpPr>
        <p:spPr bwMode="auto">
          <a:xfrm flipV="1">
            <a:off x="7696200" y="5334000"/>
            <a:ext cx="685800" cy="6858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6144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1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2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5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87" name="Text Box 147"/>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61590" name="Line 150"/>
          <p:cNvSpPr>
            <a:spLocks noChangeShapeType="1"/>
          </p:cNvSpPr>
          <p:nvPr/>
        </p:nvSpPr>
        <p:spPr bwMode="auto">
          <a:xfrm flipH="1" flipV="1">
            <a:off x="7467600" y="3962400"/>
            <a:ext cx="914400" cy="838200"/>
          </a:xfrm>
          <a:prstGeom prst="line">
            <a:avLst/>
          </a:prstGeom>
          <a:noFill/>
          <a:ln w="9525">
            <a:solidFill>
              <a:schemeClr val="tx1"/>
            </a:solidFill>
            <a:round/>
            <a:headEnd/>
            <a:tailEnd type="triangle" w="med" len="med"/>
          </a:ln>
          <a:effectLst/>
        </p:spPr>
        <p:txBody>
          <a:bodyPr wrap="none"/>
          <a:lstStyle/>
          <a:p>
            <a:endParaRPr lang="en-US"/>
          </a:p>
        </p:txBody>
      </p:sp>
      <p:sp>
        <p:nvSpPr>
          <p:cNvPr id="61591" name="Line 151"/>
          <p:cNvSpPr>
            <a:spLocks noChangeShapeType="1"/>
          </p:cNvSpPr>
          <p:nvPr/>
        </p:nvSpPr>
        <p:spPr bwMode="auto">
          <a:xfrm flipV="1">
            <a:off x="6705600" y="3962400"/>
            <a:ext cx="1371600" cy="838200"/>
          </a:xfrm>
          <a:prstGeom prst="line">
            <a:avLst/>
          </a:prstGeom>
          <a:noFill/>
          <a:ln w="9525">
            <a:solidFill>
              <a:schemeClr val="tx1"/>
            </a:solidFill>
            <a:round/>
            <a:headEnd/>
            <a:tailEnd type="triangle" w="med" len="med"/>
          </a:ln>
          <a:effectLst/>
        </p:spPr>
        <p:txBody>
          <a:bodyPr wrap="none"/>
          <a:lstStyle/>
          <a:p>
            <a:endParaRPr lang="en-US"/>
          </a:p>
        </p:txBody>
      </p:sp>
      <p:sp>
        <p:nvSpPr>
          <p:cNvPr id="61592" name="Line 152"/>
          <p:cNvSpPr>
            <a:spLocks noChangeShapeType="1"/>
          </p:cNvSpPr>
          <p:nvPr/>
        </p:nvSpPr>
        <p:spPr bwMode="auto">
          <a:xfrm flipH="1" flipV="1">
            <a:off x="6858000" y="3962400"/>
            <a:ext cx="838200" cy="838200"/>
          </a:xfrm>
          <a:prstGeom prst="line">
            <a:avLst/>
          </a:prstGeom>
          <a:noFill/>
          <a:ln w="9525">
            <a:solidFill>
              <a:schemeClr val="tx1"/>
            </a:solidFill>
            <a:round/>
            <a:headEnd/>
            <a:tailEnd type="triangle" w="med" len="med"/>
          </a:ln>
          <a:effectLst/>
        </p:spPr>
        <p:txBody>
          <a:bodyPr wrap="none"/>
          <a:lstStyle/>
          <a:p>
            <a:endParaRPr lang="en-US"/>
          </a:p>
        </p:txBody>
      </p:sp>
      <p:sp>
        <p:nvSpPr>
          <p:cNvPr id="61594" name="Line 154"/>
          <p:cNvSpPr>
            <a:spLocks noChangeShapeType="1"/>
          </p:cNvSpPr>
          <p:nvPr/>
        </p:nvSpPr>
        <p:spPr bwMode="auto">
          <a:xfrm flipH="1" flipV="1">
            <a:off x="4800600" y="4038600"/>
            <a:ext cx="838200" cy="762000"/>
          </a:xfrm>
          <a:prstGeom prst="line">
            <a:avLst/>
          </a:prstGeom>
          <a:noFill/>
          <a:ln w="9525">
            <a:solidFill>
              <a:schemeClr val="tx1"/>
            </a:solidFill>
            <a:round/>
            <a:headEnd/>
            <a:tailEnd type="triangle" w="med" len="med"/>
          </a:ln>
          <a:effectLst/>
        </p:spPr>
        <p:txBody>
          <a:bodyPr wrap="none"/>
          <a:lstStyle/>
          <a:p>
            <a:endParaRPr lang="en-US"/>
          </a:p>
        </p:txBody>
      </p:sp>
      <p:sp>
        <p:nvSpPr>
          <p:cNvPr id="61595" name="Line 155"/>
          <p:cNvSpPr>
            <a:spLocks noChangeShapeType="1"/>
          </p:cNvSpPr>
          <p:nvPr/>
        </p:nvSpPr>
        <p:spPr bwMode="auto">
          <a:xfrm flipV="1">
            <a:off x="4724400" y="4038600"/>
            <a:ext cx="685800" cy="762000"/>
          </a:xfrm>
          <a:prstGeom prst="line">
            <a:avLst/>
          </a:prstGeom>
          <a:noFill/>
          <a:ln w="9525">
            <a:solidFill>
              <a:schemeClr val="tx1"/>
            </a:solidFill>
            <a:round/>
            <a:headEnd/>
            <a:tailEnd type="triangle" w="med" len="med"/>
          </a:ln>
          <a:effectLst/>
        </p:spPr>
        <p:txBody>
          <a:bodyPr wrap="none"/>
          <a:lstStyle/>
          <a:p>
            <a:endParaRPr lang="en-US"/>
          </a:p>
        </p:txBody>
      </p:sp>
      <p:sp>
        <p:nvSpPr>
          <p:cNvPr id="61596" name="Line 156"/>
          <p:cNvSpPr>
            <a:spLocks noChangeShapeType="1"/>
          </p:cNvSpPr>
          <p:nvPr/>
        </p:nvSpPr>
        <p:spPr bwMode="auto">
          <a:xfrm flipH="1" flipV="1">
            <a:off x="3124200" y="4038600"/>
            <a:ext cx="533400" cy="762000"/>
          </a:xfrm>
          <a:prstGeom prst="line">
            <a:avLst/>
          </a:prstGeom>
          <a:noFill/>
          <a:ln w="9525">
            <a:solidFill>
              <a:schemeClr val="tx1"/>
            </a:solidFill>
            <a:round/>
            <a:headEnd/>
            <a:tailEnd type="triangle" w="med" len="med"/>
          </a:ln>
          <a:effectLst/>
        </p:spPr>
        <p:txBody>
          <a:bodyPr wrap="none"/>
          <a:lstStyle/>
          <a:p>
            <a:endParaRPr lang="en-US"/>
          </a:p>
        </p:txBody>
      </p:sp>
      <p:sp>
        <p:nvSpPr>
          <p:cNvPr id="61597" name="Line 157"/>
          <p:cNvSpPr>
            <a:spLocks noChangeShapeType="1"/>
          </p:cNvSpPr>
          <p:nvPr/>
        </p:nvSpPr>
        <p:spPr bwMode="auto">
          <a:xfrm flipV="1">
            <a:off x="2743200" y="4038600"/>
            <a:ext cx="914400" cy="762000"/>
          </a:xfrm>
          <a:prstGeom prst="line">
            <a:avLst/>
          </a:prstGeom>
          <a:noFill/>
          <a:ln w="9525">
            <a:solidFill>
              <a:schemeClr val="tx1"/>
            </a:solidFill>
            <a:round/>
            <a:headEnd/>
            <a:tailEnd type="triangle" w="med" len="med"/>
          </a:ln>
          <a:effectLst/>
        </p:spPr>
        <p:txBody>
          <a:bodyPr wrap="none"/>
          <a:lstStyle/>
          <a:p>
            <a:endParaRPr lang="en-US"/>
          </a:p>
        </p:txBody>
      </p:sp>
      <p:sp>
        <p:nvSpPr>
          <p:cNvPr id="61598" name="Line 158"/>
          <p:cNvSpPr>
            <a:spLocks noChangeShapeType="1"/>
          </p:cNvSpPr>
          <p:nvPr/>
        </p:nvSpPr>
        <p:spPr bwMode="auto">
          <a:xfrm flipH="1" flipV="1">
            <a:off x="1066800" y="3962400"/>
            <a:ext cx="609600" cy="838200"/>
          </a:xfrm>
          <a:prstGeom prst="line">
            <a:avLst/>
          </a:prstGeom>
          <a:noFill/>
          <a:ln w="9525">
            <a:solidFill>
              <a:schemeClr val="tx1"/>
            </a:solidFill>
            <a:round/>
            <a:headEnd/>
            <a:tailEnd type="triangle" w="med" len="med"/>
          </a:ln>
          <a:effectLst/>
        </p:spPr>
        <p:txBody>
          <a:bodyPr wrap="none"/>
          <a:lstStyle/>
          <a:p>
            <a:endParaRPr lang="en-US"/>
          </a:p>
        </p:txBody>
      </p:sp>
      <p:sp>
        <p:nvSpPr>
          <p:cNvPr id="61599" name="Line 159"/>
          <p:cNvSpPr>
            <a:spLocks noChangeShapeType="1"/>
          </p:cNvSpPr>
          <p:nvPr/>
        </p:nvSpPr>
        <p:spPr bwMode="auto">
          <a:xfrm flipV="1">
            <a:off x="762000" y="3962400"/>
            <a:ext cx="914400" cy="8382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6246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48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0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15"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23"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1" name="Group 67"/>
          <p:cNvGraphicFramePr>
            <a:graphicFrameLocks noGrp="1"/>
          </p:cNvGraphicFramePr>
          <p:nvPr>
            <p:extLst>
              <p:ext uri="{D42A27DB-BD31-4B8C-83A1-F6EECF244321}">
                <p14:modId xmlns:p14="http://schemas.microsoft.com/office/powerpoint/2010/main" val="3131767746"/>
              </p:ext>
            </p:extLst>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35</a:t>
                      </a:r>
                      <a:endParaRPr kumimoji="0" lang="en-US" sz="2800" b="0" i="0" u="none" strike="noStrike" cap="none" normalizeH="0" baseline="0" dirty="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Times New Roman" charset="0"/>
                        </a:rPr>
                        <a:t>58</a:t>
                      </a:r>
                      <a:endParaRPr kumimoji="0" lang="en-US" sz="28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9"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599" name="Text Box 135"/>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62609" name="Line 145"/>
          <p:cNvSpPr>
            <a:spLocks noChangeShapeType="1"/>
          </p:cNvSpPr>
          <p:nvPr/>
        </p:nvSpPr>
        <p:spPr bwMode="auto">
          <a:xfrm flipV="1">
            <a:off x="1143000" y="2667000"/>
            <a:ext cx="533400" cy="762000"/>
          </a:xfrm>
          <a:prstGeom prst="line">
            <a:avLst/>
          </a:prstGeom>
          <a:noFill/>
          <a:ln w="9525">
            <a:solidFill>
              <a:schemeClr val="tx1"/>
            </a:solidFill>
            <a:round/>
            <a:headEnd/>
            <a:tailEnd type="triangle" w="med" len="med"/>
          </a:ln>
          <a:effectLst/>
        </p:spPr>
        <p:txBody>
          <a:bodyPr wrap="none"/>
          <a:lstStyle/>
          <a:p>
            <a:endParaRPr lang="en-US"/>
          </a:p>
        </p:txBody>
      </p:sp>
      <p:sp>
        <p:nvSpPr>
          <p:cNvPr id="62610" name="Line 146"/>
          <p:cNvSpPr>
            <a:spLocks noChangeShapeType="1"/>
          </p:cNvSpPr>
          <p:nvPr/>
        </p:nvSpPr>
        <p:spPr bwMode="auto">
          <a:xfrm flipH="1" flipV="1">
            <a:off x="2286000" y="2667000"/>
            <a:ext cx="762000" cy="762000"/>
          </a:xfrm>
          <a:prstGeom prst="line">
            <a:avLst/>
          </a:prstGeom>
          <a:noFill/>
          <a:ln w="9525">
            <a:solidFill>
              <a:schemeClr val="tx1"/>
            </a:solidFill>
            <a:round/>
            <a:headEnd/>
            <a:tailEnd type="triangle" w="med" len="med"/>
          </a:ln>
          <a:effectLst/>
        </p:spPr>
        <p:txBody>
          <a:bodyPr wrap="none"/>
          <a:lstStyle/>
          <a:p>
            <a:endParaRPr lang="en-US"/>
          </a:p>
        </p:txBody>
      </p:sp>
      <p:sp>
        <p:nvSpPr>
          <p:cNvPr id="62611" name="Line 147"/>
          <p:cNvSpPr>
            <a:spLocks noChangeShapeType="1"/>
          </p:cNvSpPr>
          <p:nvPr/>
        </p:nvSpPr>
        <p:spPr bwMode="auto">
          <a:xfrm flipV="1">
            <a:off x="16764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62612" name="Line 148"/>
          <p:cNvSpPr>
            <a:spLocks noChangeShapeType="1"/>
          </p:cNvSpPr>
          <p:nvPr/>
        </p:nvSpPr>
        <p:spPr bwMode="auto">
          <a:xfrm flipH="1" flipV="1">
            <a:off x="2971800" y="2667000"/>
            <a:ext cx="685800" cy="762000"/>
          </a:xfrm>
          <a:prstGeom prst="line">
            <a:avLst/>
          </a:prstGeom>
          <a:noFill/>
          <a:ln w="9525">
            <a:solidFill>
              <a:schemeClr val="tx1"/>
            </a:solidFill>
            <a:round/>
            <a:headEnd/>
            <a:tailEnd type="triangle" w="med" len="med"/>
          </a:ln>
          <a:effectLst/>
        </p:spPr>
        <p:txBody>
          <a:bodyPr wrap="none"/>
          <a:lstStyle/>
          <a:p>
            <a:endParaRPr lang="en-US"/>
          </a:p>
        </p:txBody>
      </p:sp>
      <p:sp>
        <p:nvSpPr>
          <p:cNvPr id="62613" name="Line 149"/>
          <p:cNvSpPr>
            <a:spLocks noChangeShapeType="1"/>
          </p:cNvSpPr>
          <p:nvPr/>
        </p:nvSpPr>
        <p:spPr bwMode="auto">
          <a:xfrm flipV="1">
            <a:off x="48006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62615" name="Line 151"/>
          <p:cNvSpPr>
            <a:spLocks noChangeShapeType="1"/>
          </p:cNvSpPr>
          <p:nvPr/>
        </p:nvSpPr>
        <p:spPr bwMode="auto">
          <a:xfrm flipH="1" flipV="1">
            <a:off x="48006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62616" name="Line 152"/>
          <p:cNvSpPr>
            <a:spLocks noChangeShapeType="1"/>
          </p:cNvSpPr>
          <p:nvPr/>
        </p:nvSpPr>
        <p:spPr bwMode="auto">
          <a:xfrm flipH="1" flipV="1">
            <a:off x="5486400" y="2667000"/>
            <a:ext cx="1981200" cy="762000"/>
          </a:xfrm>
          <a:prstGeom prst="line">
            <a:avLst/>
          </a:prstGeom>
          <a:noFill/>
          <a:ln w="9525">
            <a:solidFill>
              <a:schemeClr val="tx1"/>
            </a:solidFill>
            <a:round/>
            <a:headEnd/>
            <a:tailEnd type="triangle" w="med" len="med"/>
          </a:ln>
          <a:effectLst/>
        </p:spPr>
        <p:txBody>
          <a:bodyPr wrap="none"/>
          <a:lstStyle/>
          <a:p>
            <a:endParaRPr lang="en-US"/>
          </a:p>
        </p:txBody>
      </p:sp>
      <p:sp>
        <p:nvSpPr>
          <p:cNvPr id="62617" name="Line 153"/>
          <p:cNvSpPr>
            <a:spLocks noChangeShapeType="1"/>
          </p:cNvSpPr>
          <p:nvPr/>
        </p:nvSpPr>
        <p:spPr bwMode="auto">
          <a:xfrm flipV="1">
            <a:off x="5486400" y="2667000"/>
            <a:ext cx="609600" cy="762000"/>
          </a:xfrm>
          <a:prstGeom prst="line">
            <a:avLst/>
          </a:prstGeom>
          <a:noFill/>
          <a:ln w="9525">
            <a:solidFill>
              <a:schemeClr val="tx1"/>
            </a:solidFill>
            <a:round/>
            <a:headEnd/>
            <a:tailEnd type="triangle" w="med" len="med"/>
          </a:ln>
          <a:effectLst/>
        </p:spPr>
        <p:txBody>
          <a:bodyPr wrap="none"/>
          <a:lstStyle/>
          <a:p>
            <a:endParaRPr lang="en-US"/>
          </a:p>
        </p:txBody>
      </p:sp>
      <p:sp>
        <p:nvSpPr>
          <p:cNvPr id="62618" name="Line 154"/>
          <p:cNvSpPr>
            <a:spLocks noChangeShapeType="1"/>
          </p:cNvSpPr>
          <p:nvPr/>
        </p:nvSpPr>
        <p:spPr bwMode="auto">
          <a:xfrm flipH="1" flipV="1">
            <a:off x="7467600" y="2667000"/>
            <a:ext cx="609600" cy="7620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6758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0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2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69" name="Text Box 85"/>
          <p:cNvSpPr txBox="1">
            <a:spLocks noChangeArrowheads="1"/>
          </p:cNvSpPr>
          <p:nvPr/>
        </p:nvSpPr>
        <p:spPr bwMode="auto">
          <a:xfrm>
            <a:off x="609600" y="6019800"/>
            <a:ext cx="4648200" cy="457200"/>
          </a:xfrm>
          <a:prstGeom prst="rect">
            <a:avLst/>
          </a:prstGeom>
          <a:noFill/>
          <a:ln w="9525">
            <a:noFill/>
            <a:miter lim="800000"/>
            <a:headEnd/>
            <a:tailEnd/>
          </a:ln>
          <a:effectLst/>
        </p:spPr>
        <p:txBody>
          <a:bodyPr>
            <a:spAutoFit/>
          </a:bodyPr>
          <a:lstStyle/>
          <a:p>
            <a:pPr>
              <a:spcBef>
                <a:spcPct val="50000"/>
              </a:spcBef>
            </a:pPr>
            <a:r>
              <a:rPr lang="en-US"/>
              <a:t>Merge</a:t>
            </a:r>
          </a:p>
        </p:txBody>
      </p:sp>
      <p:sp>
        <p:nvSpPr>
          <p:cNvPr id="67679" name="Line 95"/>
          <p:cNvSpPr>
            <a:spLocks noChangeShapeType="1"/>
          </p:cNvSpPr>
          <p:nvPr/>
        </p:nvSpPr>
        <p:spPr bwMode="auto">
          <a:xfrm flipV="1">
            <a:off x="2971800" y="1524000"/>
            <a:ext cx="2971800" cy="609600"/>
          </a:xfrm>
          <a:prstGeom prst="line">
            <a:avLst/>
          </a:prstGeom>
          <a:noFill/>
          <a:ln w="9525">
            <a:solidFill>
              <a:schemeClr val="tx1"/>
            </a:solidFill>
            <a:round/>
            <a:headEnd/>
            <a:tailEnd type="triangle" w="med" len="med"/>
          </a:ln>
          <a:effectLst/>
        </p:spPr>
        <p:txBody>
          <a:bodyPr wrap="none"/>
          <a:lstStyle/>
          <a:p>
            <a:endParaRPr lang="en-US"/>
          </a:p>
        </p:txBody>
      </p:sp>
      <p:sp>
        <p:nvSpPr>
          <p:cNvPr id="67680" name="Line 96"/>
          <p:cNvSpPr>
            <a:spLocks noChangeShapeType="1"/>
          </p:cNvSpPr>
          <p:nvPr/>
        </p:nvSpPr>
        <p:spPr bwMode="auto">
          <a:xfrm flipH="1" flipV="1">
            <a:off x="6629400" y="1524000"/>
            <a:ext cx="838200" cy="609600"/>
          </a:xfrm>
          <a:prstGeom prst="line">
            <a:avLst/>
          </a:prstGeom>
          <a:noFill/>
          <a:ln w="9525">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63491"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152400"/>
            <a:ext cx="7772400" cy="1143000"/>
          </a:xfrm>
        </p:spPr>
        <p:txBody>
          <a:bodyPr/>
          <a:lstStyle/>
          <a:p>
            <a:r>
              <a:rPr lang="en-US"/>
              <a:t>Implementing Merge Sort</a:t>
            </a:r>
          </a:p>
        </p:txBody>
      </p:sp>
      <p:sp>
        <p:nvSpPr>
          <p:cNvPr id="64515" name="Rectangle 3"/>
          <p:cNvSpPr>
            <a:spLocks noGrp="1" noChangeArrowheads="1"/>
          </p:cNvSpPr>
          <p:nvPr>
            <p:ph type="body" idx="1"/>
          </p:nvPr>
        </p:nvSpPr>
        <p:spPr>
          <a:xfrm>
            <a:off x="533400" y="1295400"/>
            <a:ext cx="8001000" cy="4876800"/>
          </a:xfrm>
        </p:spPr>
        <p:txBody>
          <a:bodyPr/>
          <a:lstStyle/>
          <a:p>
            <a:r>
              <a:rPr lang="en-US" sz="2800" dirty="0"/>
              <a:t>There are two basic ways to implement merge sort:</a:t>
            </a:r>
          </a:p>
          <a:p>
            <a:pPr lvl="1"/>
            <a:r>
              <a:rPr lang="en-US" sz="2400" dirty="0"/>
              <a:t>In Place: Merging is done with only the input array</a:t>
            </a:r>
          </a:p>
          <a:p>
            <a:pPr lvl="2"/>
            <a:endParaRPr lang="en-US" sz="2000" dirty="0"/>
          </a:p>
          <a:p>
            <a:pPr lvl="1"/>
            <a:r>
              <a:rPr lang="en-US" sz="2400" dirty="0"/>
              <a:t>Double Storage: Merging is done with a temporary array of the same size as the input array</a:t>
            </a:r>
            <a:r>
              <a:rPr lang="en-US" sz="2400" dirty="0" smtClean="0"/>
              <a:t>.</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smtClean="0"/>
              <a:t>Heap Sort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Goals</a:t>
            </a:r>
            <a:endParaRPr lang="en-US" dirty="0"/>
          </a:p>
        </p:txBody>
      </p:sp>
      <p:sp>
        <p:nvSpPr>
          <p:cNvPr id="9219" name="Content Placeholder 2"/>
          <p:cNvSpPr>
            <a:spLocks noGrp="1"/>
          </p:cNvSpPr>
          <p:nvPr>
            <p:ph sz="quarter" idx="1"/>
          </p:nvPr>
        </p:nvSpPr>
        <p:spPr>
          <a:xfrm>
            <a:off x="457200" y="1600200"/>
            <a:ext cx="7467600" cy="4873625"/>
          </a:xfrm>
        </p:spPr>
        <p:txBody>
          <a:bodyPr/>
          <a:lstStyle/>
          <a:p>
            <a:pPr eaLnBrk="1" hangingPunct="1"/>
            <a:r>
              <a:rPr lang="en-US" smtClean="0"/>
              <a:t>To explore the implementation, testing and performance of heap sort algorithm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467600" cy="762000"/>
          </a:xfrm>
        </p:spPr>
        <p:txBody>
          <a:bodyPr/>
          <a:lstStyle/>
          <a:p>
            <a:r>
              <a:rPr lang="en-US" dirty="0"/>
              <a:t>What is a “heap”?</a:t>
            </a:r>
          </a:p>
        </p:txBody>
      </p:sp>
      <p:sp>
        <p:nvSpPr>
          <p:cNvPr id="6147" name="Rectangle 3"/>
          <p:cNvSpPr>
            <a:spLocks noGrp="1" noChangeArrowheads="1"/>
          </p:cNvSpPr>
          <p:nvPr>
            <p:ph type="body" idx="1"/>
          </p:nvPr>
        </p:nvSpPr>
        <p:spPr>
          <a:xfrm>
            <a:off x="457200" y="1371600"/>
            <a:ext cx="7924800" cy="5029200"/>
          </a:xfrm>
        </p:spPr>
        <p:txBody>
          <a:bodyPr/>
          <a:lstStyle/>
          <a:p>
            <a:pPr marL="533400" indent="-533400"/>
            <a:r>
              <a:rPr lang="en-US" sz="3200" dirty="0"/>
              <a:t>Definitions of </a:t>
            </a:r>
            <a:r>
              <a:rPr lang="en-US" sz="3200" dirty="0">
                <a:solidFill>
                  <a:schemeClr val="tx2"/>
                </a:solidFill>
              </a:rPr>
              <a:t>heap</a:t>
            </a:r>
            <a:r>
              <a:rPr lang="en-US" sz="3200" dirty="0"/>
              <a:t>:</a:t>
            </a:r>
          </a:p>
          <a:p>
            <a:pPr marL="914400" lvl="1" indent="-457200" algn="just">
              <a:buFontTx/>
              <a:buAutoNum type="arabicPeriod"/>
            </a:pPr>
            <a:r>
              <a:rPr lang="en-US" sz="2800" dirty="0"/>
              <a:t>A large area of memory from which the programmer can allocate blocks as needed, </a:t>
            </a:r>
            <a:r>
              <a:rPr lang="en-US" sz="2800"/>
              <a:t>and </a:t>
            </a:r>
            <a:r>
              <a:rPr lang="en-US" sz="2800" smtClean="0"/>
              <a:t>de-allocate </a:t>
            </a:r>
            <a:r>
              <a:rPr lang="en-US" sz="2800" dirty="0"/>
              <a:t>them (or allow them to be garbage collected) when no longer needed</a:t>
            </a:r>
          </a:p>
          <a:p>
            <a:pPr marL="914400" lvl="1" indent="-457200" algn="just">
              <a:buFontTx/>
              <a:buAutoNum type="arabicPeriod"/>
            </a:pPr>
            <a:r>
              <a:rPr lang="en-US" sz="2800" dirty="0"/>
              <a:t>A balanced, left-justified binary tree in which no node has a value greater than the value in its parent</a:t>
            </a:r>
            <a:endParaRPr lang="en-US" sz="3200" dirty="0"/>
          </a:p>
          <a:p>
            <a:pPr marL="533400" indent="-533400" algn="just"/>
            <a:r>
              <a:rPr lang="en-US" sz="3200" dirty="0" err="1" smtClean="0"/>
              <a:t>Heapsort</a:t>
            </a:r>
            <a:r>
              <a:rPr lang="en-US" sz="3200" dirty="0" smtClean="0"/>
              <a:t> </a:t>
            </a:r>
            <a:r>
              <a:rPr lang="en-US" sz="3200" dirty="0"/>
              <a:t>uses the second definition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Heap</a:t>
            </a:r>
            <a:endParaRPr lang="en-US" dirty="0"/>
          </a:p>
        </p:txBody>
      </p:sp>
      <p:sp>
        <p:nvSpPr>
          <p:cNvPr id="10243" name="Content Placeholder 2"/>
          <p:cNvSpPr>
            <a:spLocks noGrp="1"/>
          </p:cNvSpPr>
          <p:nvPr>
            <p:ph sz="quarter" idx="1"/>
          </p:nvPr>
        </p:nvSpPr>
        <p:spPr>
          <a:xfrm>
            <a:off x="457200" y="1600200"/>
            <a:ext cx="7467600" cy="4873625"/>
          </a:xfrm>
        </p:spPr>
        <p:txBody>
          <a:bodyPr/>
          <a:lstStyle/>
          <a:p>
            <a:pPr algn="just" eaLnBrk="1" hangingPunct="1">
              <a:lnSpc>
                <a:spcPct val="90000"/>
              </a:lnSpc>
              <a:buFont typeface="Wingdings" pitchFamily="2" charset="2"/>
              <a:buNone/>
            </a:pPr>
            <a:r>
              <a:rPr lang="en-US" sz="2800" dirty="0" smtClean="0"/>
              <a:t>	A heap is a data structure that stores a collection of objects, and has the property that</a:t>
            </a:r>
          </a:p>
          <a:p>
            <a:pPr algn="just" eaLnBrk="1" hangingPunct="1">
              <a:lnSpc>
                <a:spcPct val="90000"/>
              </a:lnSpc>
              <a:buFont typeface="Wingdings" pitchFamily="2" charset="2"/>
              <a:buNone/>
            </a:pPr>
            <a:endParaRPr lang="en-US" sz="2800" dirty="0" smtClean="0"/>
          </a:p>
          <a:p>
            <a:pPr marL="881063" lvl="1" indent="-514350" algn="just" eaLnBrk="1" hangingPunct="1">
              <a:lnSpc>
                <a:spcPct val="90000"/>
              </a:lnSpc>
            </a:pPr>
            <a:r>
              <a:rPr lang="en-US" sz="2200" dirty="0" smtClean="0"/>
              <a:t>Complete Binary tree</a:t>
            </a:r>
          </a:p>
          <a:p>
            <a:pPr marL="881063" lvl="1" indent="-514350" algn="just" eaLnBrk="1" hangingPunct="1">
              <a:lnSpc>
                <a:spcPct val="90000"/>
              </a:lnSpc>
            </a:pPr>
            <a:r>
              <a:rPr lang="en-US" sz="2200" dirty="0" smtClean="0"/>
              <a:t>Node is larger than its every child</a:t>
            </a:r>
          </a:p>
          <a:p>
            <a:pPr eaLnBrk="1" hangingPunct="1">
              <a:lnSpc>
                <a:spcPct val="90000"/>
              </a:lnSpc>
              <a:buFont typeface="Wingdings" pitchFamily="2" charset="2"/>
              <a:buNone/>
            </a:pPr>
            <a:endParaRPr lang="en-US" sz="2800" dirty="0" smtClean="0"/>
          </a:p>
          <a:p>
            <a:pPr algn="just" eaLnBrk="1" hangingPunct="1">
              <a:lnSpc>
                <a:spcPct val="90000"/>
              </a:lnSpc>
              <a:buFont typeface="Wingdings" pitchFamily="2" charset="2"/>
              <a:buNone/>
            </a:pPr>
            <a:r>
              <a:rPr lang="en-US" sz="2800" dirty="0" smtClean="0"/>
              <a:t>	It is implemented as an array where each node in the tree corresponds to an element of the array.</a:t>
            </a:r>
            <a:endParaRPr lang="en-US" dirty="0" smtClean="0"/>
          </a:p>
          <a:p>
            <a:pPr lvl="1"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7" dur="500"/>
                                        <p:tgtEl>
                                          <p:spTgt spid="102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2" dur="500"/>
                                        <p:tgtEl>
                                          <p:spTgt spid="1024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17"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Merging</a:t>
            </a:r>
          </a:p>
        </p:txBody>
      </p:sp>
      <p:sp>
        <p:nvSpPr>
          <p:cNvPr id="31747" name="Rectangle 3"/>
          <p:cNvSpPr>
            <a:spLocks noGrp="1" noChangeArrowheads="1"/>
          </p:cNvSpPr>
          <p:nvPr>
            <p:ph type="body" idx="1"/>
          </p:nvPr>
        </p:nvSpPr>
        <p:spPr>
          <a:xfrm>
            <a:off x="457200" y="1981200"/>
            <a:ext cx="8001000" cy="4114800"/>
          </a:xfrm>
        </p:spPr>
        <p:txBody>
          <a:bodyPr/>
          <a:lstStyle/>
          <a:p>
            <a:r>
              <a:rPr lang="en-US"/>
              <a:t>The key to Merge Sort is merging two sorted lists into one, such that if you have two lists X (x</a:t>
            </a:r>
            <a:r>
              <a:rPr lang="en-US" baseline="-25000"/>
              <a:t>1</a:t>
            </a:r>
            <a:r>
              <a:rPr lang="en-US">
                <a:cs typeface="Times New Roman" charset="0"/>
                <a:sym typeface="Symbol" pitchFamily="18" charset="2"/>
              </a:rPr>
              <a:t></a:t>
            </a:r>
            <a:r>
              <a:rPr lang="en-US"/>
              <a:t>x</a:t>
            </a:r>
            <a:r>
              <a:rPr lang="en-US" baseline="-25000"/>
              <a:t>2</a:t>
            </a:r>
            <a:r>
              <a:rPr lang="en-US">
                <a:cs typeface="Times New Roman" charset="0"/>
                <a:sym typeface="Symbol" pitchFamily="18" charset="2"/>
              </a:rPr>
              <a:t></a:t>
            </a:r>
            <a:r>
              <a:rPr lang="en-US" baseline="30000">
                <a:cs typeface="Times New Roman" charset="0"/>
                <a:sym typeface="Symbol" pitchFamily="18" charset="2"/>
              </a:rPr>
              <a:t>…</a:t>
            </a:r>
            <a:r>
              <a:rPr lang="en-US">
                <a:cs typeface="Times New Roman" charset="0"/>
                <a:sym typeface="Symbol" pitchFamily="18" charset="2"/>
              </a:rPr>
              <a:t>x</a:t>
            </a:r>
            <a:r>
              <a:rPr lang="en-US" baseline="-25000">
                <a:cs typeface="Times New Roman" charset="0"/>
                <a:sym typeface="Symbol" pitchFamily="18" charset="2"/>
              </a:rPr>
              <a:t>m</a:t>
            </a:r>
            <a:r>
              <a:rPr lang="en-US">
                <a:cs typeface="Times New Roman" charset="0"/>
                <a:sym typeface="Symbol" pitchFamily="18" charset="2"/>
              </a:rPr>
              <a:t>) and Y(y</a:t>
            </a:r>
            <a:r>
              <a:rPr lang="en-US" baseline="-25000">
                <a:cs typeface="Times New Roman" charset="0"/>
                <a:sym typeface="Symbol" pitchFamily="18" charset="2"/>
              </a:rPr>
              <a:t>1</a:t>
            </a:r>
            <a:r>
              <a:rPr lang="en-US">
                <a:cs typeface="Times New Roman" charset="0"/>
                <a:sym typeface="Symbol" pitchFamily="18" charset="2"/>
              </a:rPr>
              <a:t>y</a:t>
            </a:r>
            <a:r>
              <a:rPr lang="en-US" baseline="-25000">
                <a:cs typeface="Times New Roman" charset="0"/>
                <a:sym typeface="Symbol" pitchFamily="18" charset="2"/>
              </a:rPr>
              <a:t>2</a:t>
            </a:r>
            <a:r>
              <a:rPr lang="en-US">
                <a:cs typeface="Times New Roman" charset="0"/>
                <a:sym typeface="Symbol" pitchFamily="18" charset="2"/>
              </a:rPr>
              <a:t></a:t>
            </a:r>
            <a:r>
              <a:rPr lang="en-US" baseline="30000">
                <a:cs typeface="Times New Roman" charset="0"/>
                <a:sym typeface="Symbol" pitchFamily="18" charset="2"/>
              </a:rPr>
              <a:t>…</a:t>
            </a:r>
            <a:r>
              <a:rPr lang="en-US">
                <a:cs typeface="Times New Roman" charset="0"/>
                <a:sym typeface="Symbol" pitchFamily="18" charset="2"/>
              </a:rPr>
              <a:t>y</a:t>
            </a:r>
            <a:r>
              <a:rPr lang="en-US" baseline="-25000">
                <a:cs typeface="Times New Roman" charset="0"/>
                <a:sym typeface="Symbol" pitchFamily="18" charset="2"/>
              </a:rPr>
              <a:t>n</a:t>
            </a:r>
            <a:r>
              <a:rPr lang="en-US">
                <a:cs typeface="Times New Roman" charset="0"/>
                <a:sym typeface="Symbol" pitchFamily="18" charset="2"/>
              </a:rPr>
              <a:t>) the resulting list is Z(z</a:t>
            </a:r>
            <a:r>
              <a:rPr lang="en-US" baseline="-25000">
                <a:cs typeface="Times New Roman" charset="0"/>
                <a:sym typeface="Symbol" pitchFamily="18" charset="2"/>
              </a:rPr>
              <a:t>1</a:t>
            </a:r>
            <a:r>
              <a:rPr lang="en-US">
                <a:cs typeface="Times New Roman" charset="0"/>
                <a:sym typeface="Symbol" pitchFamily="18" charset="2"/>
              </a:rPr>
              <a:t>z</a:t>
            </a:r>
            <a:r>
              <a:rPr lang="en-US" baseline="-25000">
                <a:cs typeface="Times New Roman" charset="0"/>
                <a:sym typeface="Symbol" pitchFamily="18" charset="2"/>
              </a:rPr>
              <a:t>2</a:t>
            </a:r>
            <a:r>
              <a:rPr lang="en-US">
                <a:cs typeface="Times New Roman" charset="0"/>
                <a:sym typeface="Symbol" pitchFamily="18" charset="2"/>
              </a:rPr>
              <a:t></a:t>
            </a:r>
            <a:r>
              <a:rPr lang="en-US" baseline="30000">
                <a:cs typeface="Times New Roman" charset="0"/>
                <a:sym typeface="Symbol" pitchFamily="18" charset="2"/>
              </a:rPr>
              <a:t>…</a:t>
            </a:r>
            <a:r>
              <a:rPr lang="en-US">
                <a:cs typeface="Times New Roman" charset="0"/>
                <a:sym typeface="Symbol" pitchFamily="18" charset="2"/>
              </a:rPr>
              <a:t>z</a:t>
            </a:r>
            <a:r>
              <a:rPr lang="en-US" baseline="-25000">
                <a:cs typeface="Times New Roman" charset="0"/>
                <a:sym typeface="Symbol" pitchFamily="18" charset="2"/>
              </a:rPr>
              <a:t>m+n</a:t>
            </a:r>
            <a:r>
              <a:rPr lang="en-US">
                <a:cs typeface="Times New Roman" charset="0"/>
                <a:sym typeface="Symbol" pitchFamily="18" charset="2"/>
              </a:rPr>
              <a:t>)</a:t>
            </a:r>
          </a:p>
          <a:p>
            <a:r>
              <a:rPr lang="en-US">
                <a:cs typeface="Times New Roman" charset="0"/>
                <a:sym typeface="Symbol" pitchFamily="18" charset="2"/>
              </a:rPr>
              <a:t>Example:</a:t>
            </a:r>
          </a:p>
          <a:p>
            <a:pPr>
              <a:buFont typeface="Wingdings" pitchFamily="2" charset="2"/>
              <a:buNone/>
            </a:pPr>
            <a:r>
              <a:rPr lang="en-US">
                <a:cs typeface="Times New Roman" charset="0"/>
                <a:sym typeface="Symbol" pitchFamily="18" charset="2"/>
              </a:rPr>
              <a:t>L</a:t>
            </a:r>
            <a:r>
              <a:rPr lang="en-US" baseline="-25000">
                <a:cs typeface="Times New Roman" charset="0"/>
                <a:sym typeface="Symbol" pitchFamily="18" charset="2"/>
              </a:rPr>
              <a:t>1</a:t>
            </a:r>
            <a:r>
              <a:rPr lang="en-US">
                <a:cs typeface="Times New Roman" charset="0"/>
                <a:sym typeface="Symbol" pitchFamily="18" charset="2"/>
              </a:rPr>
              <a:t> = { 3 8 9 }   L</a:t>
            </a:r>
            <a:r>
              <a:rPr lang="en-US" baseline="-25000">
                <a:cs typeface="Times New Roman" charset="0"/>
                <a:sym typeface="Symbol" pitchFamily="18" charset="2"/>
              </a:rPr>
              <a:t>2</a:t>
            </a:r>
            <a:r>
              <a:rPr lang="en-US">
                <a:cs typeface="Times New Roman" charset="0"/>
                <a:sym typeface="Symbol" pitchFamily="18" charset="2"/>
              </a:rPr>
              <a:t> = { 1 5 7 }</a:t>
            </a:r>
          </a:p>
          <a:p>
            <a:pPr>
              <a:buFont typeface="Wingdings" pitchFamily="2" charset="2"/>
              <a:buNone/>
            </a:pPr>
            <a:r>
              <a:rPr lang="en-US">
                <a:cs typeface="Times New Roman" charset="0"/>
                <a:sym typeface="Symbol" pitchFamily="18" charset="2"/>
              </a:rPr>
              <a:t>merge(L</a:t>
            </a:r>
            <a:r>
              <a:rPr lang="en-US" baseline="-25000">
                <a:cs typeface="Times New Roman" charset="0"/>
                <a:sym typeface="Symbol" pitchFamily="18" charset="2"/>
              </a:rPr>
              <a:t>1</a:t>
            </a:r>
            <a:r>
              <a:rPr lang="en-US">
                <a:cs typeface="Times New Roman" charset="0"/>
                <a:sym typeface="Symbol" pitchFamily="18" charset="2"/>
              </a:rPr>
              <a:t>, L</a:t>
            </a:r>
            <a:r>
              <a:rPr lang="en-US" baseline="-25000">
                <a:cs typeface="Times New Roman" charset="0"/>
                <a:sym typeface="Symbol" pitchFamily="18" charset="2"/>
              </a:rPr>
              <a:t>2</a:t>
            </a:r>
            <a:r>
              <a:rPr lang="en-US">
                <a:cs typeface="Times New Roman" charset="0"/>
                <a:sym typeface="Symbol" pitchFamily="18" charset="2"/>
              </a:rPr>
              <a:t>) = { 1 3 5 7 8 9 }</a:t>
            </a:r>
            <a:endParaRPr lang="en-US" baseline="-25000">
              <a:cs typeface="Times New Roman" charset="0"/>
              <a:sym typeface="Symbol" pitchFamily="18" charset="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Size and depth</a:t>
            </a:r>
          </a:p>
        </p:txBody>
      </p:sp>
      <p:sp>
        <p:nvSpPr>
          <p:cNvPr id="10268" name="Rectangle 28"/>
          <p:cNvSpPr>
            <a:spLocks noGrp="1" noChangeArrowheads="1"/>
          </p:cNvSpPr>
          <p:nvPr>
            <p:ph type="body" idx="1"/>
          </p:nvPr>
        </p:nvSpPr>
        <p:spPr>
          <a:xfrm>
            <a:off x="3887787" y="1066800"/>
            <a:ext cx="4875213" cy="4760913"/>
          </a:xfrm>
        </p:spPr>
        <p:txBody>
          <a:bodyPr/>
          <a:lstStyle/>
          <a:p>
            <a:pPr eaLnBrk="1" hangingPunct="1"/>
            <a:r>
              <a:rPr lang="en-US" dirty="0" smtClean="0"/>
              <a:t>The </a:t>
            </a:r>
            <a:r>
              <a:rPr lang="en-US" dirty="0" smtClean="0">
                <a:solidFill>
                  <a:schemeClr val="tx2"/>
                </a:solidFill>
              </a:rPr>
              <a:t>size</a:t>
            </a:r>
            <a:r>
              <a:rPr lang="en-US" dirty="0" smtClean="0"/>
              <a:t> of a binary tree is the number of nodes in it</a:t>
            </a:r>
          </a:p>
          <a:p>
            <a:pPr lvl="1" eaLnBrk="1" hangingPunct="1"/>
            <a:r>
              <a:rPr lang="en-US" dirty="0" smtClean="0"/>
              <a:t>This tree has size 12</a:t>
            </a:r>
          </a:p>
          <a:p>
            <a:pPr eaLnBrk="1" hangingPunct="1"/>
            <a:r>
              <a:rPr lang="en-US" dirty="0" smtClean="0"/>
              <a:t>The </a:t>
            </a:r>
            <a:r>
              <a:rPr lang="en-US" dirty="0" smtClean="0">
                <a:solidFill>
                  <a:schemeClr val="tx2"/>
                </a:solidFill>
              </a:rPr>
              <a:t>depth</a:t>
            </a:r>
            <a:r>
              <a:rPr lang="en-US" dirty="0" smtClean="0"/>
              <a:t> of a node is its distance from the root</a:t>
            </a:r>
          </a:p>
          <a:p>
            <a:pPr lvl="1" eaLnBrk="1" hangingPunct="1"/>
            <a:r>
              <a:rPr lang="en-US" sz="2000" dirty="0" smtClean="0">
                <a:solidFill>
                  <a:schemeClr val="accent2"/>
                </a:solidFill>
                <a:latin typeface="Consolas" pitchFamily="49" charset="0"/>
              </a:rPr>
              <a:t>a</a:t>
            </a:r>
            <a:r>
              <a:rPr lang="en-US" dirty="0" smtClean="0"/>
              <a:t> is at depth zero</a:t>
            </a:r>
          </a:p>
          <a:p>
            <a:pPr lvl="1" eaLnBrk="1" hangingPunct="1"/>
            <a:r>
              <a:rPr lang="en-US" sz="2000" dirty="0" smtClean="0">
                <a:solidFill>
                  <a:schemeClr val="accent2"/>
                </a:solidFill>
                <a:latin typeface="Consolas" pitchFamily="49" charset="0"/>
              </a:rPr>
              <a:t>e</a:t>
            </a:r>
            <a:r>
              <a:rPr lang="en-US" dirty="0" smtClean="0"/>
              <a:t> is at depth 2</a:t>
            </a:r>
          </a:p>
          <a:p>
            <a:pPr eaLnBrk="1" hangingPunct="1"/>
            <a:r>
              <a:rPr lang="en-US" dirty="0" smtClean="0"/>
              <a:t>The </a:t>
            </a:r>
            <a:r>
              <a:rPr lang="en-US" dirty="0" smtClean="0">
                <a:solidFill>
                  <a:schemeClr val="tx2"/>
                </a:solidFill>
              </a:rPr>
              <a:t>depth</a:t>
            </a:r>
            <a:r>
              <a:rPr lang="en-US" dirty="0" smtClean="0"/>
              <a:t> of a binary tree is the depth of its deepest node</a:t>
            </a:r>
          </a:p>
          <a:p>
            <a:pPr lvl="1" eaLnBrk="1" hangingPunct="1"/>
            <a:r>
              <a:rPr lang="en-US" dirty="0" smtClean="0"/>
              <a:t>This tree has depth 4</a:t>
            </a:r>
          </a:p>
          <a:p>
            <a:pPr lvl="1" eaLnBrk="1" hangingPunct="1"/>
            <a:endParaRPr lang="en-US" dirty="0" smtClean="0"/>
          </a:p>
        </p:txBody>
      </p:sp>
      <p:grpSp>
        <p:nvGrpSpPr>
          <p:cNvPr id="2" name="Group 27"/>
          <p:cNvGrpSpPr>
            <a:grpSpLocks/>
          </p:cNvGrpSpPr>
          <p:nvPr/>
        </p:nvGrpSpPr>
        <p:grpSpPr bwMode="auto">
          <a:xfrm>
            <a:off x="533400" y="1752600"/>
            <a:ext cx="3200400" cy="3733800"/>
            <a:chOff x="144" y="912"/>
            <a:chExt cx="2016" cy="2352"/>
          </a:xfrm>
        </p:grpSpPr>
        <p:sp>
          <p:nvSpPr>
            <p:cNvPr id="37893" name="Text Box 3"/>
            <p:cNvSpPr txBox="1">
              <a:spLocks noChangeArrowheads="1"/>
            </p:cNvSpPr>
            <p:nvPr/>
          </p:nvSpPr>
          <p:spPr bwMode="auto">
            <a:xfrm>
              <a:off x="1008" y="912"/>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a</a:t>
              </a:r>
            </a:p>
          </p:txBody>
        </p:sp>
        <p:sp>
          <p:nvSpPr>
            <p:cNvPr id="37894" name="Text Box 4"/>
            <p:cNvSpPr txBox="1">
              <a:spLocks noChangeArrowheads="1"/>
            </p:cNvSpPr>
            <p:nvPr/>
          </p:nvSpPr>
          <p:spPr bwMode="auto">
            <a:xfrm>
              <a:off x="624" y="1440"/>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b</a:t>
              </a:r>
            </a:p>
          </p:txBody>
        </p:sp>
        <p:sp>
          <p:nvSpPr>
            <p:cNvPr id="37895" name="Text Box 5"/>
            <p:cNvSpPr txBox="1">
              <a:spLocks noChangeArrowheads="1"/>
            </p:cNvSpPr>
            <p:nvPr/>
          </p:nvSpPr>
          <p:spPr bwMode="auto">
            <a:xfrm>
              <a:off x="1392" y="1440"/>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c</a:t>
              </a:r>
            </a:p>
          </p:txBody>
        </p:sp>
        <p:sp>
          <p:nvSpPr>
            <p:cNvPr id="37896" name="Text Box 6"/>
            <p:cNvSpPr txBox="1">
              <a:spLocks noChangeArrowheads="1"/>
            </p:cNvSpPr>
            <p:nvPr/>
          </p:nvSpPr>
          <p:spPr bwMode="auto">
            <a:xfrm>
              <a:off x="384" y="1968"/>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d</a:t>
              </a:r>
            </a:p>
          </p:txBody>
        </p:sp>
        <p:sp>
          <p:nvSpPr>
            <p:cNvPr id="37897" name="Text Box 7"/>
            <p:cNvSpPr txBox="1">
              <a:spLocks noChangeArrowheads="1"/>
            </p:cNvSpPr>
            <p:nvPr/>
          </p:nvSpPr>
          <p:spPr bwMode="auto">
            <a:xfrm>
              <a:off x="912" y="1968"/>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e</a:t>
              </a:r>
            </a:p>
          </p:txBody>
        </p:sp>
        <p:sp>
          <p:nvSpPr>
            <p:cNvPr id="37898" name="Text Box 8"/>
            <p:cNvSpPr txBox="1">
              <a:spLocks noChangeArrowheads="1"/>
            </p:cNvSpPr>
            <p:nvPr/>
          </p:nvSpPr>
          <p:spPr bwMode="auto">
            <a:xfrm>
              <a:off x="1728" y="1968"/>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f</a:t>
              </a:r>
            </a:p>
          </p:txBody>
        </p:sp>
        <p:sp>
          <p:nvSpPr>
            <p:cNvPr id="37899" name="Text Box 9"/>
            <p:cNvSpPr txBox="1">
              <a:spLocks noChangeArrowheads="1"/>
            </p:cNvSpPr>
            <p:nvPr/>
          </p:nvSpPr>
          <p:spPr bwMode="auto">
            <a:xfrm>
              <a:off x="144" y="249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g</a:t>
              </a:r>
            </a:p>
          </p:txBody>
        </p:sp>
        <p:sp>
          <p:nvSpPr>
            <p:cNvPr id="37900" name="Text Box 10"/>
            <p:cNvSpPr txBox="1">
              <a:spLocks noChangeArrowheads="1"/>
            </p:cNvSpPr>
            <p:nvPr/>
          </p:nvSpPr>
          <p:spPr bwMode="auto">
            <a:xfrm>
              <a:off x="672" y="249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h</a:t>
              </a:r>
            </a:p>
          </p:txBody>
        </p:sp>
        <p:sp>
          <p:nvSpPr>
            <p:cNvPr id="37901" name="Text Box 11"/>
            <p:cNvSpPr txBox="1">
              <a:spLocks noChangeArrowheads="1"/>
            </p:cNvSpPr>
            <p:nvPr/>
          </p:nvSpPr>
          <p:spPr bwMode="auto">
            <a:xfrm>
              <a:off x="1152" y="249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i</a:t>
              </a:r>
            </a:p>
          </p:txBody>
        </p:sp>
        <p:sp>
          <p:nvSpPr>
            <p:cNvPr id="37902" name="Text Box 12"/>
            <p:cNvSpPr txBox="1">
              <a:spLocks noChangeArrowheads="1"/>
            </p:cNvSpPr>
            <p:nvPr/>
          </p:nvSpPr>
          <p:spPr bwMode="auto">
            <a:xfrm>
              <a:off x="1536" y="249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j</a:t>
              </a:r>
            </a:p>
          </p:txBody>
        </p:sp>
        <p:sp>
          <p:nvSpPr>
            <p:cNvPr id="37903" name="Text Box 13"/>
            <p:cNvSpPr txBox="1">
              <a:spLocks noChangeArrowheads="1"/>
            </p:cNvSpPr>
            <p:nvPr/>
          </p:nvSpPr>
          <p:spPr bwMode="auto">
            <a:xfrm>
              <a:off x="1920" y="249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k</a:t>
              </a:r>
            </a:p>
          </p:txBody>
        </p:sp>
        <p:sp>
          <p:nvSpPr>
            <p:cNvPr id="37904" name="Text Box 14"/>
            <p:cNvSpPr txBox="1">
              <a:spLocks noChangeArrowheads="1"/>
            </p:cNvSpPr>
            <p:nvPr/>
          </p:nvSpPr>
          <p:spPr bwMode="auto">
            <a:xfrm>
              <a:off x="960" y="297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l</a:t>
              </a:r>
            </a:p>
          </p:txBody>
        </p:sp>
        <p:sp>
          <p:nvSpPr>
            <p:cNvPr id="37905" name="Line 15"/>
            <p:cNvSpPr>
              <a:spLocks noChangeShapeType="1"/>
            </p:cNvSpPr>
            <p:nvPr/>
          </p:nvSpPr>
          <p:spPr bwMode="auto">
            <a:xfrm flipH="1">
              <a:off x="816" y="1200"/>
              <a:ext cx="240" cy="288"/>
            </a:xfrm>
            <a:prstGeom prst="line">
              <a:avLst/>
            </a:prstGeom>
            <a:noFill/>
            <a:ln w="19050">
              <a:solidFill>
                <a:schemeClr val="tx1"/>
              </a:solidFill>
              <a:round/>
              <a:headEnd/>
              <a:tailEnd/>
            </a:ln>
          </p:spPr>
          <p:txBody>
            <a:bodyPr wrap="none"/>
            <a:lstStyle/>
            <a:p>
              <a:endParaRPr lang="en-US"/>
            </a:p>
          </p:txBody>
        </p:sp>
        <p:sp>
          <p:nvSpPr>
            <p:cNvPr id="37906" name="Line 16"/>
            <p:cNvSpPr>
              <a:spLocks noChangeShapeType="1"/>
            </p:cNvSpPr>
            <p:nvPr/>
          </p:nvSpPr>
          <p:spPr bwMode="auto">
            <a:xfrm>
              <a:off x="1152" y="1200"/>
              <a:ext cx="288" cy="288"/>
            </a:xfrm>
            <a:prstGeom prst="line">
              <a:avLst/>
            </a:prstGeom>
            <a:noFill/>
            <a:ln w="19050">
              <a:solidFill>
                <a:schemeClr val="tx1"/>
              </a:solidFill>
              <a:round/>
              <a:headEnd/>
              <a:tailEnd/>
            </a:ln>
          </p:spPr>
          <p:txBody>
            <a:bodyPr wrap="none"/>
            <a:lstStyle/>
            <a:p>
              <a:endParaRPr lang="en-US"/>
            </a:p>
          </p:txBody>
        </p:sp>
        <p:sp>
          <p:nvSpPr>
            <p:cNvPr id="37907" name="Line 17"/>
            <p:cNvSpPr>
              <a:spLocks noChangeShapeType="1"/>
            </p:cNvSpPr>
            <p:nvPr/>
          </p:nvSpPr>
          <p:spPr bwMode="auto">
            <a:xfrm flipH="1">
              <a:off x="528" y="1680"/>
              <a:ext cx="192" cy="336"/>
            </a:xfrm>
            <a:prstGeom prst="line">
              <a:avLst/>
            </a:prstGeom>
            <a:noFill/>
            <a:ln w="19050">
              <a:solidFill>
                <a:schemeClr val="tx1"/>
              </a:solidFill>
              <a:round/>
              <a:headEnd/>
              <a:tailEnd/>
            </a:ln>
          </p:spPr>
          <p:txBody>
            <a:bodyPr wrap="none"/>
            <a:lstStyle/>
            <a:p>
              <a:endParaRPr lang="en-US"/>
            </a:p>
          </p:txBody>
        </p:sp>
        <p:sp>
          <p:nvSpPr>
            <p:cNvPr id="37908" name="Line 18"/>
            <p:cNvSpPr>
              <a:spLocks noChangeShapeType="1"/>
            </p:cNvSpPr>
            <p:nvPr/>
          </p:nvSpPr>
          <p:spPr bwMode="auto">
            <a:xfrm>
              <a:off x="768" y="1680"/>
              <a:ext cx="192" cy="384"/>
            </a:xfrm>
            <a:prstGeom prst="line">
              <a:avLst/>
            </a:prstGeom>
            <a:noFill/>
            <a:ln w="19050">
              <a:solidFill>
                <a:schemeClr val="tx1"/>
              </a:solidFill>
              <a:round/>
              <a:headEnd/>
              <a:tailEnd/>
            </a:ln>
          </p:spPr>
          <p:txBody>
            <a:bodyPr wrap="none"/>
            <a:lstStyle/>
            <a:p>
              <a:endParaRPr lang="en-US"/>
            </a:p>
          </p:txBody>
        </p:sp>
        <p:sp>
          <p:nvSpPr>
            <p:cNvPr id="37909" name="Line 19"/>
            <p:cNvSpPr>
              <a:spLocks noChangeShapeType="1"/>
            </p:cNvSpPr>
            <p:nvPr/>
          </p:nvSpPr>
          <p:spPr bwMode="auto">
            <a:xfrm>
              <a:off x="1584" y="1680"/>
              <a:ext cx="192" cy="336"/>
            </a:xfrm>
            <a:prstGeom prst="line">
              <a:avLst/>
            </a:prstGeom>
            <a:noFill/>
            <a:ln w="19050">
              <a:solidFill>
                <a:schemeClr val="tx1"/>
              </a:solidFill>
              <a:round/>
              <a:headEnd/>
              <a:tailEnd/>
            </a:ln>
          </p:spPr>
          <p:txBody>
            <a:bodyPr wrap="none"/>
            <a:lstStyle/>
            <a:p>
              <a:endParaRPr lang="en-US"/>
            </a:p>
          </p:txBody>
        </p:sp>
        <p:sp>
          <p:nvSpPr>
            <p:cNvPr id="37910" name="Line 20"/>
            <p:cNvSpPr>
              <a:spLocks noChangeShapeType="1"/>
            </p:cNvSpPr>
            <p:nvPr/>
          </p:nvSpPr>
          <p:spPr bwMode="auto">
            <a:xfrm flipH="1">
              <a:off x="288" y="2208"/>
              <a:ext cx="192" cy="336"/>
            </a:xfrm>
            <a:prstGeom prst="line">
              <a:avLst/>
            </a:prstGeom>
            <a:noFill/>
            <a:ln w="19050">
              <a:solidFill>
                <a:schemeClr val="tx1"/>
              </a:solidFill>
              <a:round/>
              <a:headEnd/>
              <a:tailEnd/>
            </a:ln>
          </p:spPr>
          <p:txBody>
            <a:bodyPr wrap="none"/>
            <a:lstStyle/>
            <a:p>
              <a:endParaRPr lang="en-US"/>
            </a:p>
          </p:txBody>
        </p:sp>
        <p:sp>
          <p:nvSpPr>
            <p:cNvPr id="37911" name="Line 22"/>
            <p:cNvSpPr>
              <a:spLocks noChangeShapeType="1"/>
            </p:cNvSpPr>
            <p:nvPr/>
          </p:nvSpPr>
          <p:spPr bwMode="auto">
            <a:xfrm flipH="1">
              <a:off x="816" y="2208"/>
              <a:ext cx="192" cy="336"/>
            </a:xfrm>
            <a:prstGeom prst="line">
              <a:avLst/>
            </a:prstGeom>
            <a:noFill/>
            <a:ln w="19050">
              <a:solidFill>
                <a:schemeClr val="tx1"/>
              </a:solidFill>
              <a:round/>
              <a:headEnd/>
              <a:tailEnd/>
            </a:ln>
          </p:spPr>
          <p:txBody>
            <a:bodyPr wrap="none"/>
            <a:lstStyle/>
            <a:p>
              <a:endParaRPr lang="en-US"/>
            </a:p>
          </p:txBody>
        </p:sp>
        <p:sp>
          <p:nvSpPr>
            <p:cNvPr id="37912" name="Line 23"/>
            <p:cNvSpPr>
              <a:spLocks noChangeShapeType="1"/>
            </p:cNvSpPr>
            <p:nvPr/>
          </p:nvSpPr>
          <p:spPr bwMode="auto">
            <a:xfrm>
              <a:off x="1056" y="2208"/>
              <a:ext cx="144" cy="288"/>
            </a:xfrm>
            <a:prstGeom prst="line">
              <a:avLst/>
            </a:prstGeom>
            <a:noFill/>
            <a:ln w="19050">
              <a:solidFill>
                <a:schemeClr val="tx1"/>
              </a:solidFill>
              <a:round/>
              <a:headEnd/>
              <a:tailEnd/>
            </a:ln>
          </p:spPr>
          <p:txBody>
            <a:bodyPr wrap="none"/>
            <a:lstStyle/>
            <a:p>
              <a:endParaRPr lang="en-US"/>
            </a:p>
          </p:txBody>
        </p:sp>
        <p:sp>
          <p:nvSpPr>
            <p:cNvPr id="37913" name="Line 24"/>
            <p:cNvSpPr>
              <a:spLocks noChangeShapeType="1"/>
            </p:cNvSpPr>
            <p:nvPr/>
          </p:nvSpPr>
          <p:spPr bwMode="auto">
            <a:xfrm flipH="1">
              <a:off x="1056" y="2784"/>
              <a:ext cx="144" cy="240"/>
            </a:xfrm>
            <a:prstGeom prst="line">
              <a:avLst/>
            </a:prstGeom>
            <a:noFill/>
            <a:ln w="19050">
              <a:solidFill>
                <a:schemeClr val="tx1"/>
              </a:solidFill>
              <a:round/>
              <a:headEnd/>
              <a:tailEnd/>
            </a:ln>
          </p:spPr>
          <p:txBody>
            <a:bodyPr wrap="none"/>
            <a:lstStyle/>
            <a:p>
              <a:endParaRPr lang="en-US"/>
            </a:p>
          </p:txBody>
        </p:sp>
        <p:sp>
          <p:nvSpPr>
            <p:cNvPr id="37914" name="Line 25"/>
            <p:cNvSpPr>
              <a:spLocks noChangeShapeType="1"/>
            </p:cNvSpPr>
            <p:nvPr/>
          </p:nvSpPr>
          <p:spPr bwMode="auto">
            <a:xfrm flipH="1">
              <a:off x="1632" y="2208"/>
              <a:ext cx="144" cy="336"/>
            </a:xfrm>
            <a:prstGeom prst="line">
              <a:avLst/>
            </a:prstGeom>
            <a:noFill/>
            <a:ln w="19050">
              <a:solidFill>
                <a:schemeClr val="tx1"/>
              </a:solidFill>
              <a:round/>
              <a:headEnd/>
              <a:tailEnd/>
            </a:ln>
          </p:spPr>
          <p:txBody>
            <a:bodyPr wrap="none"/>
            <a:lstStyle/>
            <a:p>
              <a:endParaRPr lang="en-US"/>
            </a:p>
          </p:txBody>
        </p:sp>
        <p:sp>
          <p:nvSpPr>
            <p:cNvPr id="37915" name="Line 26"/>
            <p:cNvSpPr>
              <a:spLocks noChangeShapeType="1"/>
            </p:cNvSpPr>
            <p:nvPr/>
          </p:nvSpPr>
          <p:spPr bwMode="auto">
            <a:xfrm>
              <a:off x="1824" y="2208"/>
              <a:ext cx="192" cy="336"/>
            </a:xfrm>
            <a:prstGeom prst="line">
              <a:avLst/>
            </a:prstGeom>
            <a:noFill/>
            <a:ln w="19050">
              <a:solidFill>
                <a:schemeClr val="tx1"/>
              </a:solidFill>
              <a:round/>
              <a:headEnd/>
              <a:tailEn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68">
                                            <p:txEl>
                                              <p:pRg st="0" end="0"/>
                                            </p:txEl>
                                          </p:spTgt>
                                        </p:tgtEl>
                                        <p:attrNameLst>
                                          <p:attrName>style.visibility</p:attrName>
                                        </p:attrNameLst>
                                      </p:cBhvr>
                                      <p:to>
                                        <p:strVal val="visible"/>
                                      </p:to>
                                    </p:set>
                                    <p:animEffect transition="in" filter="wipe(left)">
                                      <p:cBhvr>
                                        <p:cTn id="12" dur="500"/>
                                        <p:tgtEl>
                                          <p:spTgt spid="102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68">
                                            <p:txEl>
                                              <p:pRg st="1" end="1"/>
                                            </p:txEl>
                                          </p:spTgt>
                                        </p:tgtEl>
                                        <p:attrNameLst>
                                          <p:attrName>style.visibility</p:attrName>
                                        </p:attrNameLst>
                                      </p:cBhvr>
                                      <p:to>
                                        <p:strVal val="visible"/>
                                      </p:to>
                                    </p:set>
                                    <p:animEffect transition="in" filter="wipe(left)">
                                      <p:cBhvr>
                                        <p:cTn id="17" dur="500"/>
                                        <p:tgtEl>
                                          <p:spTgt spid="1026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68">
                                            <p:txEl>
                                              <p:pRg st="2" end="2"/>
                                            </p:txEl>
                                          </p:spTgt>
                                        </p:tgtEl>
                                        <p:attrNameLst>
                                          <p:attrName>style.visibility</p:attrName>
                                        </p:attrNameLst>
                                      </p:cBhvr>
                                      <p:to>
                                        <p:strVal val="visible"/>
                                      </p:to>
                                    </p:set>
                                    <p:animEffect transition="in" filter="wipe(left)">
                                      <p:cBhvr>
                                        <p:cTn id="22" dur="500"/>
                                        <p:tgtEl>
                                          <p:spTgt spid="1026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68">
                                            <p:txEl>
                                              <p:pRg st="3" end="3"/>
                                            </p:txEl>
                                          </p:spTgt>
                                        </p:tgtEl>
                                        <p:attrNameLst>
                                          <p:attrName>style.visibility</p:attrName>
                                        </p:attrNameLst>
                                      </p:cBhvr>
                                      <p:to>
                                        <p:strVal val="visible"/>
                                      </p:to>
                                    </p:set>
                                    <p:animEffect transition="in" filter="wipe(left)">
                                      <p:cBhvr>
                                        <p:cTn id="27" dur="500"/>
                                        <p:tgtEl>
                                          <p:spTgt spid="1026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68">
                                            <p:txEl>
                                              <p:pRg st="4" end="4"/>
                                            </p:txEl>
                                          </p:spTgt>
                                        </p:tgtEl>
                                        <p:attrNameLst>
                                          <p:attrName>style.visibility</p:attrName>
                                        </p:attrNameLst>
                                      </p:cBhvr>
                                      <p:to>
                                        <p:strVal val="visible"/>
                                      </p:to>
                                    </p:set>
                                    <p:animEffect transition="in" filter="wipe(left)">
                                      <p:cBhvr>
                                        <p:cTn id="32" dur="500"/>
                                        <p:tgtEl>
                                          <p:spTgt spid="1026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68">
                                            <p:txEl>
                                              <p:pRg st="5" end="5"/>
                                            </p:txEl>
                                          </p:spTgt>
                                        </p:tgtEl>
                                        <p:attrNameLst>
                                          <p:attrName>style.visibility</p:attrName>
                                        </p:attrNameLst>
                                      </p:cBhvr>
                                      <p:to>
                                        <p:strVal val="visible"/>
                                      </p:to>
                                    </p:set>
                                    <p:animEffect transition="in" filter="wipe(left)">
                                      <p:cBhvr>
                                        <p:cTn id="37" dur="500"/>
                                        <p:tgtEl>
                                          <p:spTgt spid="10268">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68">
                                            <p:txEl>
                                              <p:pRg st="6" end="6"/>
                                            </p:txEl>
                                          </p:spTgt>
                                        </p:tgtEl>
                                        <p:attrNameLst>
                                          <p:attrName>style.visibility</p:attrName>
                                        </p:attrNameLst>
                                      </p:cBhvr>
                                      <p:to>
                                        <p:strVal val="visible"/>
                                      </p:to>
                                    </p:set>
                                    <p:animEffect transition="in" filter="wipe(left)">
                                      <p:cBhvr>
                                        <p:cTn id="42" dur="500"/>
                                        <p:tgtEl>
                                          <p:spTgt spid="102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8" grpId="0" build="p" bldLvl="4"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Balanced binary trees</a:t>
            </a:r>
          </a:p>
        </p:txBody>
      </p:sp>
      <p:sp>
        <p:nvSpPr>
          <p:cNvPr id="7171" name="Rectangle 3"/>
          <p:cNvSpPr>
            <a:spLocks noGrp="1" noChangeArrowheads="1"/>
          </p:cNvSpPr>
          <p:nvPr>
            <p:ph type="body" idx="1"/>
          </p:nvPr>
        </p:nvSpPr>
        <p:spPr>
          <a:xfrm>
            <a:off x="685800" y="1447800"/>
            <a:ext cx="7772400" cy="2438400"/>
          </a:xfrm>
        </p:spPr>
        <p:txBody>
          <a:bodyPr/>
          <a:lstStyle/>
          <a:p>
            <a:r>
              <a:rPr lang="en-US" dirty="0"/>
              <a:t>Recall:</a:t>
            </a:r>
          </a:p>
          <a:p>
            <a:pPr lvl="1"/>
            <a:r>
              <a:rPr lang="en-US" dirty="0"/>
              <a:t>The </a:t>
            </a:r>
            <a:r>
              <a:rPr lang="en-US" dirty="0">
                <a:solidFill>
                  <a:schemeClr val="tx2"/>
                </a:solidFill>
              </a:rPr>
              <a:t>depth of a node</a:t>
            </a:r>
            <a:r>
              <a:rPr lang="en-US" dirty="0"/>
              <a:t> is its distance from the root</a:t>
            </a:r>
          </a:p>
          <a:p>
            <a:pPr lvl="1"/>
            <a:r>
              <a:rPr lang="en-US" dirty="0"/>
              <a:t>The </a:t>
            </a:r>
            <a:r>
              <a:rPr lang="en-US" dirty="0">
                <a:solidFill>
                  <a:schemeClr val="tx2"/>
                </a:solidFill>
              </a:rPr>
              <a:t>depth of a tree</a:t>
            </a:r>
            <a:r>
              <a:rPr lang="en-US" dirty="0"/>
              <a:t> is the depth of the deepest node</a:t>
            </a:r>
          </a:p>
          <a:p>
            <a:r>
              <a:rPr lang="en-US" dirty="0"/>
              <a:t>A binary tree of depth n is balanced if all the nodes at depths 0 through n-2 have two children</a:t>
            </a:r>
          </a:p>
        </p:txBody>
      </p:sp>
      <p:grpSp>
        <p:nvGrpSpPr>
          <p:cNvPr id="2" name="Group 101"/>
          <p:cNvGrpSpPr>
            <a:grpSpLocks/>
          </p:cNvGrpSpPr>
          <p:nvPr/>
        </p:nvGrpSpPr>
        <p:grpSpPr bwMode="auto">
          <a:xfrm>
            <a:off x="838200" y="4191000"/>
            <a:ext cx="2438400" cy="1600200"/>
            <a:chOff x="384" y="2640"/>
            <a:chExt cx="1536" cy="1008"/>
          </a:xfrm>
        </p:grpSpPr>
        <p:sp>
          <p:nvSpPr>
            <p:cNvPr id="7172" name="Text Box 4"/>
            <p:cNvSpPr txBox="1">
              <a:spLocks noChangeArrowheads="1"/>
            </p:cNvSpPr>
            <p:nvPr/>
          </p:nvSpPr>
          <p:spPr bwMode="auto">
            <a:xfrm>
              <a:off x="720" y="3360"/>
              <a:ext cx="864" cy="288"/>
            </a:xfrm>
            <a:prstGeom prst="rect">
              <a:avLst/>
            </a:prstGeom>
            <a:noFill/>
            <a:ln w="9525">
              <a:noFill/>
              <a:miter lim="800000"/>
              <a:headEnd/>
              <a:tailEnd/>
            </a:ln>
            <a:effectLst/>
          </p:spPr>
          <p:txBody>
            <a:bodyPr>
              <a:spAutoFit/>
            </a:bodyPr>
            <a:lstStyle/>
            <a:p>
              <a:pPr>
                <a:spcBef>
                  <a:spcPct val="50000"/>
                </a:spcBef>
              </a:pPr>
              <a:r>
                <a:rPr lang="en-US"/>
                <a:t>Balanced</a:t>
              </a:r>
            </a:p>
          </p:txBody>
        </p:sp>
        <p:sp>
          <p:nvSpPr>
            <p:cNvPr id="7175" name="Oval 7"/>
            <p:cNvSpPr>
              <a:spLocks noChangeArrowheads="1"/>
            </p:cNvSpPr>
            <p:nvPr/>
          </p:nvSpPr>
          <p:spPr bwMode="auto">
            <a:xfrm>
              <a:off x="719" y="2877"/>
              <a:ext cx="98" cy="98"/>
            </a:xfrm>
            <a:prstGeom prst="ellipse">
              <a:avLst/>
            </a:prstGeom>
            <a:noFill/>
            <a:ln w="15875">
              <a:solidFill>
                <a:schemeClr val="tx1"/>
              </a:solidFill>
              <a:round/>
              <a:headEnd/>
              <a:tailEnd/>
            </a:ln>
            <a:effectLst/>
          </p:spPr>
          <p:txBody>
            <a:bodyPr wrap="none" anchor="ctr"/>
            <a:lstStyle/>
            <a:p>
              <a:endParaRPr lang="en-US"/>
            </a:p>
          </p:txBody>
        </p:sp>
        <p:sp>
          <p:nvSpPr>
            <p:cNvPr id="7176" name="Oval 8"/>
            <p:cNvSpPr>
              <a:spLocks noChangeArrowheads="1"/>
            </p:cNvSpPr>
            <p:nvPr/>
          </p:nvSpPr>
          <p:spPr bwMode="auto">
            <a:xfrm>
              <a:off x="528" y="3068"/>
              <a:ext cx="98" cy="98"/>
            </a:xfrm>
            <a:prstGeom prst="ellipse">
              <a:avLst/>
            </a:prstGeom>
            <a:noFill/>
            <a:ln w="15875">
              <a:solidFill>
                <a:schemeClr val="tx1"/>
              </a:solidFill>
              <a:round/>
              <a:headEnd/>
              <a:tailEnd/>
            </a:ln>
            <a:effectLst/>
          </p:spPr>
          <p:txBody>
            <a:bodyPr wrap="none" anchor="ctr"/>
            <a:lstStyle/>
            <a:p>
              <a:endParaRPr lang="en-US"/>
            </a:p>
          </p:txBody>
        </p:sp>
        <p:sp>
          <p:nvSpPr>
            <p:cNvPr id="7177" name="Oval 9"/>
            <p:cNvSpPr>
              <a:spLocks noChangeArrowheads="1"/>
            </p:cNvSpPr>
            <p:nvPr/>
          </p:nvSpPr>
          <p:spPr bwMode="auto">
            <a:xfrm>
              <a:off x="910" y="3070"/>
              <a:ext cx="98" cy="98"/>
            </a:xfrm>
            <a:prstGeom prst="ellipse">
              <a:avLst/>
            </a:prstGeom>
            <a:noFill/>
            <a:ln w="15875">
              <a:solidFill>
                <a:schemeClr val="tx1"/>
              </a:solidFill>
              <a:round/>
              <a:headEnd/>
              <a:tailEnd/>
            </a:ln>
            <a:effectLst/>
          </p:spPr>
          <p:txBody>
            <a:bodyPr wrap="none" anchor="ctr"/>
            <a:lstStyle/>
            <a:p>
              <a:endParaRPr lang="en-US"/>
            </a:p>
          </p:txBody>
        </p:sp>
        <p:sp>
          <p:nvSpPr>
            <p:cNvPr id="7178" name="Oval 10"/>
            <p:cNvSpPr>
              <a:spLocks noChangeArrowheads="1"/>
            </p:cNvSpPr>
            <p:nvPr/>
          </p:nvSpPr>
          <p:spPr bwMode="auto">
            <a:xfrm>
              <a:off x="624" y="3260"/>
              <a:ext cx="98" cy="98"/>
            </a:xfrm>
            <a:prstGeom prst="ellipse">
              <a:avLst/>
            </a:prstGeom>
            <a:noFill/>
            <a:ln w="15875">
              <a:solidFill>
                <a:schemeClr val="tx1"/>
              </a:solidFill>
              <a:round/>
              <a:headEnd/>
              <a:tailEnd/>
            </a:ln>
            <a:effectLst/>
          </p:spPr>
          <p:txBody>
            <a:bodyPr wrap="none" anchor="ctr"/>
            <a:lstStyle/>
            <a:p>
              <a:endParaRPr lang="en-US"/>
            </a:p>
          </p:txBody>
        </p:sp>
        <p:sp>
          <p:nvSpPr>
            <p:cNvPr id="7179" name="Oval 11"/>
            <p:cNvSpPr>
              <a:spLocks noChangeArrowheads="1"/>
            </p:cNvSpPr>
            <p:nvPr/>
          </p:nvSpPr>
          <p:spPr bwMode="auto">
            <a:xfrm>
              <a:off x="768"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0" name="Oval 12"/>
            <p:cNvSpPr>
              <a:spLocks noChangeArrowheads="1"/>
            </p:cNvSpPr>
            <p:nvPr/>
          </p:nvSpPr>
          <p:spPr bwMode="auto">
            <a:xfrm>
              <a:off x="1006"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1" name="Oval 13"/>
            <p:cNvSpPr>
              <a:spLocks noChangeArrowheads="1"/>
            </p:cNvSpPr>
            <p:nvPr/>
          </p:nvSpPr>
          <p:spPr bwMode="auto">
            <a:xfrm>
              <a:off x="384"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3" name="Line 15"/>
            <p:cNvSpPr>
              <a:spLocks noChangeShapeType="1"/>
            </p:cNvSpPr>
            <p:nvPr/>
          </p:nvSpPr>
          <p:spPr bwMode="auto">
            <a:xfrm flipV="1">
              <a:off x="432" y="3166"/>
              <a:ext cx="96" cy="96"/>
            </a:xfrm>
            <a:prstGeom prst="line">
              <a:avLst/>
            </a:prstGeom>
            <a:noFill/>
            <a:ln w="15875">
              <a:solidFill>
                <a:schemeClr val="tx1"/>
              </a:solidFill>
              <a:round/>
              <a:headEnd/>
              <a:tailEnd/>
            </a:ln>
            <a:effectLst/>
          </p:spPr>
          <p:txBody>
            <a:bodyPr/>
            <a:lstStyle/>
            <a:p>
              <a:endParaRPr lang="en-US"/>
            </a:p>
          </p:txBody>
        </p:sp>
        <p:sp>
          <p:nvSpPr>
            <p:cNvPr id="7184" name="Line 16"/>
            <p:cNvSpPr>
              <a:spLocks noChangeShapeType="1"/>
            </p:cNvSpPr>
            <p:nvPr/>
          </p:nvSpPr>
          <p:spPr bwMode="auto">
            <a:xfrm flipV="1">
              <a:off x="624" y="2974"/>
              <a:ext cx="96" cy="96"/>
            </a:xfrm>
            <a:prstGeom prst="line">
              <a:avLst/>
            </a:prstGeom>
            <a:noFill/>
            <a:ln w="15875">
              <a:solidFill>
                <a:schemeClr val="tx1"/>
              </a:solidFill>
              <a:round/>
              <a:headEnd/>
              <a:tailEnd/>
            </a:ln>
            <a:effectLst/>
          </p:spPr>
          <p:txBody>
            <a:bodyPr/>
            <a:lstStyle/>
            <a:p>
              <a:endParaRPr lang="en-US"/>
            </a:p>
          </p:txBody>
        </p:sp>
        <p:sp>
          <p:nvSpPr>
            <p:cNvPr id="7185" name="Line 17"/>
            <p:cNvSpPr>
              <a:spLocks noChangeShapeType="1"/>
            </p:cNvSpPr>
            <p:nvPr/>
          </p:nvSpPr>
          <p:spPr bwMode="auto">
            <a:xfrm flipV="1">
              <a:off x="816" y="3166"/>
              <a:ext cx="96" cy="96"/>
            </a:xfrm>
            <a:prstGeom prst="line">
              <a:avLst/>
            </a:prstGeom>
            <a:noFill/>
            <a:ln w="15875">
              <a:solidFill>
                <a:schemeClr val="tx1"/>
              </a:solidFill>
              <a:round/>
              <a:headEnd/>
              <a:tailEnd/>
            </a:ln>
            <a:effectLst/>
          </p:spPr>
          <p:txBody>
            <a:bodyPr/>
            <a:lstStyle/>
            <a:p>
              <a:endParaRPr lang="en-US"/>
            </a:p>
          </p:txBody>
        </p:sp>
        <p:sp>
          <p:nvSpPr>
            <p:cNvPr id="7186" name="Line 18"/>
            <p:cNvSpPr>
              <a:spLocks noChangeShapeType="1"/>
            </p:cNvSpPr>
            <p:nvPr/>
          </p:nvSpPr>
          <p:spPr bwMode="auto">
            <a:xfrm flipH="1" flipV="1">
              <a:off x="624" y="3166"/>
              <a:ext cx="48" cy="96"/>
            </a:xfrm>
            <a:prstGeom prst="line">
              <a:avLst/>
            </a:prstGeom>
            <a:noFill/>
            <a:ln w="15875">
              <a:solidFill>
                <a:schemeClr val="tx1"/>
              </a:solidFill>
              <a:round/>
              <a:headEnd/>
              <a:tailEnd/>
            </a:ln>
            <a:effectLst/>
          </p:spPr>
          <p:txBody>
            <a:bodyPr/>
            <a:lstStyle/>
            <a:p>
              <a:endParaRPr lang="en-US"/>
            </a:p>
          </p:txBody>
        </p:sp>
        <p:sp>
          <p:nvSpPr>
            <p:cNvPr id="7187" name="Line 19"/>
            <p:cNvSpPr>
              <a:spLocks noChangeShapeType="1"/>
            </p:cNvSpPr>
            <p:nvPr/>
          </p:nvSpPr>
          <p:spPr bwMode="auto">
            <a:xfrm flipH="1" flipV="1">
              <a:off x="816" y="2974"/>
              <a:ext cx="96" cy="96"/>
            </a:xfrm>
            <a:prstGeom prst="line">
              <a:avLst/>
            </a:prstGeom>
            <a:noFill/>
            <a:ln w="15875">
              <a:solidFill>
                <a:schemeClr val="tx1"/>
              </a:solidFill>
              <a:round/>
              <a:headEnd/>
              <a:tailEnd/>
            </a:ln>
            <a:effectLst/>
          </p:spPr>
          <p:txBody>
            <a:bodyPr/>
            <a:lstStyle/>
            <a:p>
              <a:endParaRPr lang="en-US"/>
            </a:p>
          </p:txBody>
        </p:sp>
        <p:sp>
          <p:nvSpPr>
            <p:cNvPr id="7188" name="Line 20"/>
            <p:cNvSpPr>
              <a:spLocks noChangeShapeType="1"/>
            </p:cNvSpPr>
            <p:nvPr/>
          </p:nvSpPr>
          <p:spPr bwMode="auto">
            <a:xfrm flipH="1" flipV="1">
              <a:off x="1008" y="3166"/>
              <a:ext cx="48" cy="96"/>
            </a:xfrm>
            <a:prstGeom prst="line">
              <a:avLst/>
            </a:prstGeom>
            <a:noFill/>
            <a:ln w="15875">
              <a:solidFill>
                <a:schemeClr val="tx1"/>
              </a:solidFill>
              <a:round/>
              <a:headEnd/>
              <a:tailEnd/>
            </a:ln>
            <a:effectLst/>
          </p:spPr>
          <p:txBody>
            <a:bodyPr/>
            <a:lstStyle/>
            <a:p>
              <a:endParaRPr lang="en-US"/>
            </a:p>
          </p:txBody>
        </p:sp>
        <p:sp>
          <p:nvSpPr>
            <p:cNvPr id="7193" name="Oval 25"/>
            <p:cNvSpPr>
              <a:spLocks noChangeArrowheads="1"/>
            </p:cNvSpPr>
            <p:nvPr/>
          </p:nvSpPr>
          <p:spPr bwMode="auto">
            <a:xfrm>
              <a:off x="1535" y="2880"/>
              <a:ext cx="98" cy="98"/>
            </a:xfrm>
            <a:prstGeom prst="ellipse">
              <a:avLst/>
            </a:prstGeom>
            <a:noFill/>
            <a:ln w="15875">
              <a:solidFill>
                <a:schemeClr val="tx1"/>
              </a:solidFill>
              <a:round/>
              <a:headEnd/>
              <a:tailEnd/>
            </a:ln>
            <a:effectLst/>
          </p:spPr>
          <p:txBody>
            <a:bodyPr wrap="none" anchor="ctr"/>
            <a:lstStyle/>
            <a:p>
              <a:endParaRPr lang="en-US"/>
            </a:p>
          </p:txBody>
        </p:sp>
        <p:sp>
          <p:nvSpPr>
            <p:cNvPr id="7194" name="Oval 26"/>
            <p:cNvSpPr>
              <a:spLocks noChangeArrowheads="1"/>
            </p:cNvSpPr>
            <p:nvPr/>
          </p:nvSpPr>
          <p:spPr bwMode="auto">
            <a:xfrm>
              <a:off x="1344" y="3071"/>
              <a:ext cx="98" cy="98"/>
            </a:xfrm>
            <a:prstGeom prst="ellipse">
              <a:avLst/>
            </a:prstGeom>
            <a:noFill/>
            <a:ln w="15875">
              <a:solidFill>
                <a:schemeClr val="tx1"/>
              </a:solidFill>
              <a:round/>
              <a:headEnd/>
              <a:tailEnd/>
            </a:ln>
            <a:effectLst/>
          </p:spPr>
          <p:txBody>
            <a:bodyPr wrap="none" anchor="ctr"/>
            <a:lstStyle/>
            <a:p>
              <a:endParaRPr lang="en-US"/>
            </a:p>
          </p:txBody>
        </p:sp>
        <p:sp>
          <p:nvSpPr>
            <p:cNvPr id="7195" name="Oval 27"/>
            <p:cNvSpPr>
              <a:spLocks noChangeArrowheads="1"/>
            </p:cNvSpPr>
            <p:nvPr/>
          </p:nvSpPr>
          <p:spPr bwMode="auto">
            <a:xfrm>
              <a:off x="1726" y="3073"/>
              <a:ext cx="98" cy="98"/>
            </a:xfrm>
            <a:prstGeom prst="ellipse">
              <a:avLst/>
            </a:prstGeom>
            <a:noFill/>
            <a:ln w="15875">
              <a:solidFill>
                <a:schemeClr val="tx1"/>
              </a:solidFill>
              <a:round/>
              <a:headEnd/>
              <a:tailEnd/>
            </a:ln>
            <a:effectLst/>
          </p:spPr>
          <p:txBody>
            <a:bodyPr wrap="none" anchor="ctr"/>
            <a:lstStyle/>
            <a:p>
              <a:endParaRPr lang="en-US"/>
            </a:p>
          </p:txBody>
        </p:sp>
        <p:sp>
          <p:nvSpPr>
            <p:cNvPr id="7196" name="Oval 28"/>
            <p:cNvSpPr>
              <a:spLocks noChangeArrowheads="1"/>
            </p:cNvSpPr>
            <p:nvPr/>
          </p:nvSpPr>
          <p:spPr bwMode="auto">
            <a:xfrm>
              <a:off x="1440" y="3263"/>
              <a:ext cx="98" cy="98"/>
            </a:xfrm>
            <a:prstGeom prst="ellipse">
              <a:avLst/>
            </a:prstGeom>
            <a:noFill/>
            <a:ln w="15875">
              <a:solidFill>
                <a:schemeClr val="tx1"/>
              </a:solidFill>
              <a:round/>
              <a:headEnd/>
              <a:tailEnd/>
            </a:ln>
            <a:effectLst/>
          </p:spPr>
          <p:txBody>
            <a:bodyPr wrap="none" anchor="ctr"/>
            <a:lstStyle/>
            <a:p>
              <a:endParaRPr lang="en-US"/>
            </a:p>
          </p:txBody>
        </p:sp>
        <p:sp>
          <p:nvSpPr>
            <p:cNvPr id="7197" name="Oval 29"/>
            <p:cNvSpPr>
              <a:spLocks noChangeArrowheads="1"/>
            </p:cNvSpPr>
            <p:nvPr/>
          </p:nvSpPr>
          <p:spPr bwMode="auto">
            <a:xfrm>
              <a:off x="1584" y="3265"/>
              <a:ext cx="98" cy="98"/>
            </a:xfrm>
            <a:prstGeom prst="ellipse">
              <a:avLst/>
            </a:prstGeom>
            <a:noFill/>
            <a:ln w="15875">
              <a:solidFill>
                <a:schemeClr val="tx1"/>
              </a:solidFill>
              <a:round/>
              <a:headEnd/>
              <a:tailEnd/>
            </a:ln>
            <a:effectLst/>
          </p:spPr>
          <p:txBody>
            <a:bodyPr wrap="none" anchor="ctr"/>
            <a:lstStyle/>
            <a:p>
              <a:endParaRPr lang="en-US"/>
            </a:p>
          </p:txBody>
        </p:sp>
        <p:sp>
          <p:nvSpPr>
            <p:cNvPr id="7198" name="Oval 30"/>
            <p:cNvSpPr>
              <a:spLocks noChangeArrowheads="1"/>
            </p:cNvSpPr>
            <p:nvPr/>
          </p:nvSpPr>
          <p:spPr bwMode="auto">
            <a:xfrm>
              <a:off x="1822" y="3265"/>
              <a:ext cx="98" cy="98"/>
            </a:xfrm>
            <a:prstGeom prst="ellipse">
              <a:avLst/>
            </a:prstGeom>
            <a:noFill/>
            <a:ln w="15875">
              <a:solidFill>
                <a:schemeClr val="tx1"/>
              </a:solidFill>
              <a:round/>
              <a:headEnd/>
              <a:tailEnd/>
            </a:ln>
            <a:effectLst/>
          </p:spPr>
          <p:txBody>
            <a:bodyPr wrap="none" anchor="ctr"/>
            <a:lstStyle/>
            <a:p>
              <a:endParaRPr lang="en-US"/>
            </a:p>
          </p:txBody>
        </p:sp>
        <p:sp>
          <p:nvSpPr>
            <p:cNvPr id="7199" name="Oval 31"/>
            <p:cNvSpPr>
              <a:spLocks noChangeArrowheads="1"/>
            </p:cNvSpPr>
            <p:nvPr/>
          </p:nvSpPr>
          <p:spPr bwMode="auto">
            <a:xfrm>
              <a:off x="1200" y="3265"/>
              <a:ext cx="98" cy="98"/>
            </a:xfrm>
            <a:prstGeom prst="ellipse">
              <a:avLst/>
            </a:prstGeom>
            <a:noFill/>
            <a:ln w="15875">
              <a:solidFill>
                <a:schemeClr val="tx1"/>
              </a:solidFill>
              <a:round/>
              <a:headEnd/>
              <a:tailEnd/>
            </a:ln>
            <a:effectLst/>
          </p:spPr>
          <p:txBody>
            <a:bodyPr wrap="none" anchor="ctr"/>
            <a:lstStyle/>
            <a:p>
              <a:endParaRPr lang="en-US"/>
            </a:p>
          </p:txBody>
        </p:sp>
        <p:sp>
          <p:nvSpPr>
            <p:cNvPr id="7200" name="Line 32"/>
            <p:cNvSpPr>
              <a:spLocks noChangeShapeType="1"/>
            </p:cNvSpPr>
            <p:nvPr/>
          </p:nvSpPr>
          <p:spPr bwMode="auto">
            <a:xfrm flipV="1">
              <a:off x="1248" y="3169"/>
              <a:ext cx="96" cy="96"/>
            </a:xfrm>
            <a:prstGeom prst="line">
              <a:avLst/>
            </a:prstGeom>
            <a:noFill/>
            <a:ln w="15875">
              <a:solidFill>
                <a:schemeClr val="tx1"/>
              </a:solidFill>
              <a:round/>
              <a:headEnd/>
              <a:tailEnd/>
            </a:ln>
            <a:effectLst/>
          </p:spPr>
          <p:txBody>
            <a:bodyPr/>
            <a:lstStyle/>
            <a:p>
              <a:endParaRPr lang="en-US"/>
            </a:p>
          </p:txBody>
        </p:sp>
        <p:sp>
          <p:nvSpPr>
            <p:cNvPr id="7201" name="Line 33"/>
            <p:cNvSpPr>
              <a:spLocks noChangeShapeType="1"/>
            </p:cNvSpPr>
            <p:nvPr/>
          </p:nvSpPr>
          <p:spPr bwMode="auto">
            <a:xfrm flipV="1">
              <a:off x="1440" y="2977"/>
              <a:ext cx="96" cy="96"/>
            </a:xfrm>
            <a:prstGeom prst="line">
              <a:avLst/>
            </a:prstGeom>
            <a:noFill/>
            <a:ln w="15875">
              <a:solidFill>
                <a:schemeClr val="tx1"/>
              </a:solidFill>
              <a:round/>
              <a:headEnd/>
              <a:tailEnd/>
            </a:ln>
            <a:effectLst/>
          </p:spPr>
          <p:txBody>
            <a:bodyPr/>
            <a:lstStyle/>
            <a:p>
              <a:endParaRPr lang="en-US"/>
            </a:p>
          </p:txBody>
        </p:sp>
        <p:sp>
          <p:nvSpPr>
            <p:cNvPr id="7202" name="Line 34"/>
            <p:cNvSpPr>
              <a:spLocks noChangeShapeType="1"/>
            </p:cNvSpPr>
            <p:nvPr/>
          </p:nvSpPr>
          <p:spPr bwMode="auto">
            <a:xfrm flipV="1">
              <a:off x="1632" y="3169"/>
              <a:ext cx="96" cy="96"/>
            </a:xfrm>
            <a:prstGeom prst="line">
              <a:avLst/>
            </a:prstGeom>
            <a:noFill/>
            <a:ln w="15875">
              <a:solidFill>
                <a:schemeClr val="tx1"/>
              </a:solidFill>
              <a:round/>
              <a:headEnd/>
              <a:tailEnd/>
            </a:ln>
            <a:effectLst/>
          </p:spPr>
          <p:txBody>
            <a:bodyPr/>
            <a:lstStyle/>
            <a:p>
              <a:endParaRPr lang="en-US"/>
            </a:p>
          </p:txBody>
        </p:sp>
        <p:sp>
          <p:nvSpPr>
            <p:cNvPr id="7203" name="Line 35"/>
            <p:cNvSpPr>
              <a:spLocks noChangeShapeType="1"/>
            </p:cNvSpPr>
            <p:nvPr/>
          </p:nvSpPr>
          <p:spPr bwMode="auto">
            <a:xfrm flipH="1" flipV="1">
              <a:off x="1440" y="3169"/>
              <a:ext cx="48" cy="96"/>
            </a:xfrm>
            <a:prstGeom prst="line">
              <a:avLst/>
            </a:prstGeom>
            <a:noFill/>
            <a:ln w="15875">
              <a:solidFill>
                <a:schemeClr val="tx1"/>
              </a:solidFill>
              <a:round/>
              <a:headEnd/>
              <a:tailEnd/>
            </a:ln>
            <a:effectLst/>
          </p:spPr>
          <p:txBody>
            <a:bodyPr/>
            <a:lstStyle/>
            <a:p>
              <a:endParaRPr lang="en-US"/>
            </a:p>
          </p:txBody>
        </p:sp>
        <p:sp>
          <p:nvSpPr>
            <p:cNvPr id="7204" name="Line 36"/>
            <p:cNvSpPr>
              <a:spLocks noChangeShapeType="1"/>
            </p:cNvSpPr>
            <p:nvPr/>
          </p:nvSpPr>
          <p:spPr bwMode="auto">
            <a:xfrm flipH="1" flipV="1">
              <a:off x="1632" y="2977"/>
              <a:ext cx="96" cy="96"/>
            </a:xfrm>
            <a:prstGeom prst="line">
              <a:avLst/>
            </a:prstGeom>
            <a:noFill/>
            <a:ln w="15875">
              <a:solidFill>
                <a:schemeClr val="tx1"/>
              </a:solidFill>
              <a:round/>
              <a:headEnd/>
              <a:tailEnd/>
            </a:ln>
            <a:effectLst/>
          </p:spPr>
          <p:txBody>
            <a:bodyPr/>
            <a:lstStyle/>
            <a:p>
              <a:endParaRPr lang="en-US"/>
            </a:p>
          </p:txBody>
        </p:sp>
        <p:sp>
          <p:nvSpPr>
            <p:cNvPr id="7205" name="Line 37"/>
            <p:cNvSpPr>
              <a:spLocks noChangeShapeType="1"/>
            </p:cNvSpPr>
            <p:nvPr/>
          </p:nvSpPr>
          <p:spPr bwMode="auto">
            <a:xfrm flipH="1" flipV="1">
              <a:off x="1824" y="3169"/>
              <a:ext cx="48" cy="96"/>
            </a:xfrm>
            <a:prstGeom prst="line">
              <a:avLst/>
            </a:prstGeom>
            <a:noFill/>
            <a:ln w="15875">
              <a:solidFill>
                <a:schemeClr val="tx1"/>
              </a:solidFill>
              <a:round/>
              <a:headEnd/>
              <a:tailEnd/>
            </a:ln>
            <a:effectLst/>
          </p:spPr>
          <p:txBody>
            <a:bodyPr/>
            <a:lstStyle/>
            <a:p>
              <a:endParaRPr lang="en-US"/>
            </a:p>
          </p:txBody>
        </p:sp>
        <p:sp>
          <p:nvSpPr>
            <p:cNvPr id="7206" name="Oval 38"/>
            <p:cNvSpPr>
              <a:spLocks noChangeArrowheads="1"/>
            </p:cNvSpPr>
            <p:nvPr/>
          </p:nvSpPr>
          <p:spPr bwMode="auto">
            <a:xfrm>
              <a:off x="1104" y="2640"/>
              <a:ext cx="98" cy="98"/>
            </a:xfrm>
            <a:prstGeom prst="ellipse">
              <a:avLst/>
            </a:prstGeom>
            <a:noFill/>
            <a:ln w="15875">
              <a:solidFill>
                <a:schemeClr val="tx1"/>
              </a:solidFill>
              <a:round/>
              <a:headEnd/>
              <a:tailEnd/>
            </a:ln>
            <a:effectLst/>
          </p:spPr>
          <p:txBody>
            <a:bodyPr wrap="none" anchor="ctr"/>
            <a:lstStyle/>
            <a:p>
              <a:endParaRPr lang="en-US"/>
            </a:p>
          </p:txBody>
        </p:sp>
        <p:sp>
          <p:nvSpPr>
            <p:cNvPr id="7207" name="Line 39"/>
            <p:cNvSpPr>
              <a:spLocks noChangeShapeType="1"/>
            </p:cNvSpPr>
            <p:nvPr/>
          </p:nvSpPr>
          <p:spPr bwMode="auto">
            <a:xfrm flipV="1">
              <a:off x="816" y="2736"/>
              <a:ext cx="288" cy="144"/>
            </a:xfrm>
            <a:prstGeom prst="line">
              <a:avLst/>
            </a:prstGeom>
            <a:noFill/>
            <a:ln w="15875">
              <a:solidFill>
                <a:schemeClr val="tx1"/>
              </a:solidFill>
              <a:round/>
              <a:headEnd/>
              <a:tailEnd/>
            </a:ln>
            <a:effectLst/>
          </p:spPr>
          <p:txBody>
            <a:bodyPr/>
            <a:lstStyle/>
            <a:p>
              <a:endParaRPr lang="en-US"/>
            </a:p>
          </p:txBody>
        </p:sp>
        <p:sp>
          <p:nvSpPr>
            <p:cNvPr id="7208" name="Line 40"/>
            <p:cNvSpPr>
              <a:spLocks noChangeShapeType="1"/>
            </p:cNvSpPr>
            <p:nvPr/>
          </p:nvSpPr>
          <p:spPr bwMode="auto">
            <a:xfrm flipH="1" flipV="1">
              <a:off x="1200" y="2736"/>
              <a:ext cx="336" cy="144"/>
            </a:xfrm>
            <a:prstGeom prst="line">
              <a:avLst/>
            </a:prstGeom>
            <a:noFill/>
            <a:ln w="15875">
              <a:solidFill>
                <a:schemeClr val="tx1"/>
              </a:solidFill>
              <a:round/>
              <a:headEnd/>
              <a:tailEnd/>
            </a:ln>
            <a:effectLst/>
          </p:spPr>
          <p:txBody>
            <a:bodyPr/>
            <a:lstStyle/>
            <a:p>
              <a:endParaRPr lang="en-US"/>
            </a:p>
          </p:txBody>
        </p:sp>
      </p:grpSp>
      <p:grpSp>
        <p:nvGrpSpPr>
          <p:cNvPr id="3" name="Group 102"/>
          <p:cNvGrpSpPr>
            <a:grpSpLocks/>
          </p:cNvGrpSpPr>
          <p:nvPr/>
        </p:nvGrpSpPr>
        <p:grpSpPr bwMode="auto">
          <a:xfrm>
            <a:off x="3657600" y="4191000"/>
            <a:ext cx="2286000" cy="1600200"/>
            <a:chOff x="2208" y="2640"/>
            <a:chExt cx="1440" cy="1008"/>
          </a:xfrm>
        </p:grpSpPr>
        <p:sp>
          <p:nvSpPr>
            <p:cNvPr id="7174" name="Text Box 6"/>
            <p:cNvSpPr txBox="1">
              <a:spLocks noChangeArrowheads="1"/>
            </p:cNvSpPr>
            <p:nvPr/>
          </p:nvSpPr>
          <p:spPr bwMode="auto">
            <a:xfrm>
              <a:off x="2592" y="3360"/>
              <a:ext cx="912" cy="288"/>
            </a:xfrm>
            <a:prstGeom prst="rect">
              <a:avLst/>
            </a:prstGeom>
            <a:noFill/>
            <a:ln w="9525">
              <a:noFill/>
              <a:miter lim="800000"/>
              <a:headEnd/>
              <a:tailEnd/>
            </a:ln>
            <a:effectLst/>
          </p:spPr>
          <p:txBody>
            <a:bodyPr>
              <a:spAutoFit/>
            </a:bodyPr>
            <a:lstStyle/>
            <a:p>
              <a:pPr>
                <a:spcBef>
                  <a:spcPct val="50000"/>
                </a:spcBef>
              </a:pPr>
              <a:r>
                <a:rPr lang="en-US"/>
                <a:t>Balanced</a:t>
              </a:r>
            </a:p>
          </p:txBody>
        </p:sp>
        <p:sp>
          <p:nvSpPr>
            <p:cNvPr id="7211" name="Oval 43"/>
            <p:cNvSpPr>
              <a:spLocks noChangeArrowheads="1"/>
            </p:cNvSpPr>
            <p:nvPr/>
          </p:nvSpPr>
          <p:spPr bwMode="auto">
            <a:xfrm>
              <a:off x="2543" y="2877"/>
              <a:ext cx="98" cy="98"/>
            </a:xfrm>
            <a:prstGeom prst="ellipse">
              <a:avLst/>
            </a:prstGeom>
            <a:noFill/>
            <a:ln w="15875">
              <a:solidFill>
                <a:schemeClr val="tx1"/>
              </a:solidFill>
              <a:round/>
              <a:headEnd/>
              <a:tailEnd/>
            </a:ln>
            <a:effectLst/>
          </p:spPr>
          <p:txBody>
            <a:bodyPr wrap="none" anchor="ctr"/>
            <a:lstStyle/>
            <a:p>
              <a:endParaRPr lang="en-US"/>
            </a:p>
          </p:txBody>
        </p:sp>
        <p:sp>
          <p:nvSpPr>
            <p:cNvPr id="7212" name="Oval 44"/>
            <p:cNvSpPr>
              <a:spLocks noChangeArrowheads="1"/>
            </p:cNvSpPr>
            <p:nvPr/>
          </p:nvSpPr>
          <p:spPr bwMode="auto">
            <a:xfrm>
              <a:off x="2352" y="3068"/>
              <a:ext cx="98" cy="98"/>
            </a:xfrm>
            <a:prstGeom prst="ellipse">
              <a:avLst/>
            </a:prstGeom>
            <a:noFill/>
            <a:ln w="15875">
              <a:solidFill>
                <a:schemeClr val="tx1"/>
              </a:solidFill>
              <a:round/>
              <a:headEnd/>
              <a:tailEnd/>
            </a:ln>
            <a:effectLst/>
          </p:spPr>
          <p:txBody>
            <a:bodyPr wrap="none" anchor="ctr"/>
            <a:lstStyle/>
            <a:p>
              <a:endParaRPr lang="en-US"/>
            </a:p>
          </p:txBody>
        </p:sp>
        <p:sp>
          <p:nvSpPr>
            <p:cNvPr id="7213" name="Oval 45"/>
            <p:cNvSpPr>
              <a:spLocks noChangeArrowheads="1"/>
            </p:cNvSpPr>
            <p:nvPr/>
          </p:nvSpPr>
          <p:spPr bwMode="auto">
            <a:xfrm>
              <a:off x="2734" y="3070"/>
              <a:ext cx="98" cy="98"/>
            </a:xfrm>
            <a:prstGeom prst="ellipse">
              <a:avLst/>
            </a:prstGeom>
            <a:noFill/>
            <a:ln w="15875">
              <a:solidFill>
                <a:schemeClr val="tx1"/>
              </a:solidFill>
              <a:round/>
              <a:headEnd/>
              <a:tailEnd/>
            </a:ln>
            <a:effectLst/>
          </p:spPr>
          <p:txBody>
            <a:bodyPr wrap="none" anchor="ctr"/>
            <a:lstStyle/>
            <a:p>
              <a:endParaRPr lang="en-US"/>
            </a:p>
          </p:txBody>
        </p:sp>
        <p:sp>
          <p:nvSpPr>
            <p:cNvPr id="7215" name="Oval 47"/>
            <p:cNvSpPr>
              <a:spLocks noChangeArrowheads="1"/>
            </p:cNvSpPr>
            <p:nvPr/>
          </p:nvSpPr>
          <p:spPr bwMode="auto">
            <a:xfrm>
              <a:off x="2592"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6" name="Oval 48"/>
            <p:cNvSpPr>
              <a:spLocks noChangeArrowheads="1"/>
            </p:cNvSpPr>
            <p:nvPr/>
          </p:nvSpPr>
          <p:spPr bwMode="auto">
            <a:xfrm>
              <a:off x="2830"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7" name="Oval 49"/>
            <p:cNvSpPr>
              <a:spLocks noChangeArrowheads="1"/>
            </p:cNvSpPr>
            <p:nvPr/>
          </p:nvSpPr>
          <p:spPr bwMode="auto">
            <a:xfrm>
              <a:off x="2208"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8" name="Line 50"/>
            <p:cNvSpPr>
              <a:spLocks noChangeShapeType="1"/>
            </p:cNvSpPr>
            <p:nvPr/>
          </p:nvSpPr>
          <p:spPr bwMode="auto">
            <a:xfrm flipV="1">
              <a:off x="2256" y="3166"/>
              <a:ext cx="96" cy="96"/>
            </a:xfrm>
            <a:prstGeom prst="line">
              <a:avLst/>
            </a:prstGeom>
            <a:noFill/>
            <a:ln w="15875">
              <a:solidFill>
                <a:schemeClr val="tx1"/>
              </a:solidFill>
              <a:round/>
              <a:headEnd/>
              <a:tailEnd/>
            </a:ln>
            <a:effectLst/>
          </p:spPr>
          <p:txBody>
            <a:bodyPr/>
            <a:lstStyle/>
            <a:p>
              <a:endParaRPr lang="en-US"/>
            </a:p>
          </p:txBody>
        </p:sp>
        <p:sp>
          <p:nvSpPr>
            <p:cNvPr id="7219" name="Line 51"/>
            <p:cNvSpPr>
              <a:spLocks noChangeShapeType="1"/>
            </p:cNvSpPr>
            <p:nvPr/>
          </p:nvSpPr>
          <p:spPr bwMode="auto">
            <a:xfrm flipV="1">
              <a:off x="2448" y="2974"/>
              <a:ext cx="96" cy="96"/>
            </a:xfrm>
            <a:prstGeom prst="line">
              <a:avLst/>
            </a:prstGeom>
            <a:noFill/>
            <a:ln w="15875">
              <a:solidFill>
                <a:schemeClr val="tx1"/>
              </a:solidFill>
              <a:round/>
              <a:headEnd/>
              <a:tailEnd/>
            </a:ln>
            <a:effectLst/>
          </p:spPr>
          <p:txBody>
            <a:bodyPr/>
            <a:lstStyle/>
            <a:p>
              <a:endParaRPr lang="en-US"/>
            </a:p>
          </p:txBody>
        </p:sp>
        <p:sp>
          <p:nvSpPr>
            <p:cNvPr id="7220" name="Line 52"/>
            <p:cNvSpPr>
              <a:spLocks noChangeShapeType="1"/>
            </p:cNvSpPr>
            <p:nvPr/>
          </p:nvSpPr>
          <p:spPr bwMode="auto">
            <a:xfrm flipV="1">
              <a:off x="2640" y="3166"/>
              <a:ext cx="96" cy="96"/>
            </a:xfrm>
            <a:prstGeom prst="line">
              <a:avLst/>
            </a:prstGeom>
            <a:noFill/>
            <a:ln w="15875">
              <a:solidFill>
                <a:schemeClr val="tx1"/>
              </a:solidFill>
              <a:round/>
              <a:headEnd/>
              <a:tailEnd/>
            </a:ln>
            <a:effectLst/>
          </p:spPr>
          <p:txBody>
            <a:bodyPr/>
            <a:lstStyle/>
            <a:p>
              <a:endParaRPr lang="en-US"/>
            </a:p>
          </p:txBody>
        </p:sp>
        <p:sp>
          <p:nvSpPr>
            <p:cNvPr id="7222" name="Line 54"/>
            <p:cNvSpPr>
              <a:spLocks noChangeShapeType="1"/>
            </p:cNvSpPr>
            <p:nvPr/>
          </p:nvSpPr>
          <p:spPr bwMode="auto">
            <a:xfrm flipH="1" flipV="1">
              <a:off x="2640" y="2974"/>
              <a:ext cx="96" cy="96"/>
            </a:xfrm>
            <a:prstGeom prst="line">
              <a:avLst/>
            </a:prstGeom>
            <a:noFill/>
            <a:ln w="15875">
              <a:solidFill>
                <a:schemeClr val="tx1"/>
              </a:solidFill>
              <a:round/>
              <a:headEnd/>
              <a:tailEnd/>
            </a:ln>
            <a:effectLst/>
          </p:spPr>
          <p:txBody>
            <a:bodyPr/>
            <a:lstStyle/>
            <a:p>
              <a:endParaRPr lang="en-US"/>
            </a:p>
          </p:txBody>
        </p:sp>
        <p:sp>
          <p:nvSpPr>
            <p:cNvPr id="7223" name="Line 55"/>
            <p:cNvSpPr>
              <a:spLocks noChangeShapeType="1"/>
            </p:cNvSpPr>
            <p:nvPr/>
          </p:nvSpPr>
          <p:spPr bwMode="auto">
            <a:xfrm flipH="1" flipV="1">
              <a:off x="2832" y="3166"/>
              <a:ext cx="48" cy="96"/>
            </a:xfrm>
            <a:prstGeom prst="line">
              <a:avLst/>
            </a:prstGeom>
            <a:noFill/>
            <a:ln w="15875">
              <a:solidFill>
                <a:schemeClr val="tx1"/>
              </a:solidFill>
              <a:round/>
              <a:headEnd/>
              <a:tailEnd/>
            </a:ln>
            <a:effectLst/>
          </p:spPr>
          <p:txBody>
            <a:bodyPr/>
            <a:lstStyle/>
            <a:p>
              <a:endParaRPr lang="en-US"/>
            </a:p>
          </p:txBody>
        </p:sp>
        <p:sp>
          <p:nvSpPr>
            <p:cNvPr id="7224" name="Oval 56"/>
            <p:cNvSpPr>
              <a:spLocks noChangeArrowheads="1"/>
            </p:cNvSpPr>
            <p:nvPr/>
          </p:nvSpPr>
          <p:spPr bwMode="auto">
            <a:xfrm>
              <a:off x="3359" y="2880"/>
              <a:ext cx="98" cy="98"/>
            </a:xfrm>
            <a:prstGeom prst="ellipse">
              <a:avLst/>
            </a:prstGeom>
            <a:noFill/>
            <a:ln w="15875">
              <a:solidFill>
                <a:schemeClr val="tx1"/>
              </a:solidFill>
              <a:round/>
              <a:headEnd/>
              <a:tailEnd/>
            </a:ln>
            <a:effectLst/>
          </p:spPr>
          <p:txBody>
            <a:bodyPr wrap="none" anchor="ctr"/>
            <a:lstStyle/>
            <a:p>
              <a:endParaRPr lang="en-US"/>
            </a:p>
          </p:txBody>
        </p:sp>
        <p:sp>
          <p:nvSpPr>
            <p:cNvPr id="7225" name="Oval 57"/>
            <p:cNvSpPr>
              <a:spLocks noChangeArrowheads="1"/>
            </p:cNvSpPr>
            <p:nvPr/>
          </p:nvSpPr>
          <p:spPr bwMode="auto">
            <a:xfrm>
              <a:off x="3168" y="3071"/>
              <a:ext cx="98" cy="98"/>
            </a:xfrm>
            <a:prstGeom prst="ellipse">
              <a:avLst/>
            </a:prstGeom>
            <a:noFill/>
            <a:ln w="15875">
              <a:solidFill>
                <a:schemeClr val="tx1"/>
              </a:solidFill>
              <a:round/>
              <a:headEnd/>
              <a:tailEnd/>
            </a:ln>
            <a:effectLst/>
          </p:spPr>
          <p:txBody>
            <a:bodyPr wrap="none" anchor="ctr"/>
            <a:lstStyle/>
            <a:p>
              <a:endParaRPr lang="en-US"/>
            </a:p>
          </p:txBody>
        </p:sp>
        <p:sp>
          <p:nvSpPr>
            <p:cNvPr id="7226" name="Oval 58"/>
            <p:cNvSpPr>
              <a:spLocks noChangeArrowheads="1"/>
            </p:cNvSpPr>
            <p:nvPr/>
          </p:nvSpPr>
          <p:spPr bwMode="auto">
            <a:xfrm>
              <a:off x="3550" y="3073"/>
              <a:ext cx="98" cy="98"/>
            </a:xfrm>
            <a:prstGeom prst="ellipse">
              <a:avLst/>
            </a:prstGeom>
            <a:noFill/>
            <a:ln w="15875">
              <a:solidFill>
                <a:schemeClr val="tx1"/>
              </a:solidFill>
              <a:round/>
              <a:headEnd/>
              <a:tailEnd/>
            </a:ln>
            <a:effectLst/>
          </p:spPr>
          <p:txBody>
            <a:bodyPr wrap="none" anchor="ctr"/>
            <a:lstStyle/>
            <a:p>
              <a:endParaRPr lang="en-US"/>
            </a:p>
          </p:txBody>
        </p:sp>
        <p:sp>
          <p:nvSpPr>
            <p:cNvPr id="7227" name="Oval 59"/>
            <p:cNvSpPr>
              <a:spLocks noChangeArrowheads="1"/>
            </p:cNvSpPr>
            <p:nvPr/>
          </p:nvSpPr>
          <p:spPr bwMode="auto">
            <a:xfrm>
              <a:off x="3264" y="3263"/>
              <a:ext cx="98" cy="98"/>
            </a:xfrm>
            <a:prstGeom prst="ellipse">
              <a:avLst/>
            </a:prstGeom>
            <a:noFill/>
            <a:ln w="15875">
              <a:solidFill>
                <a:schemeClr val="tx1"/>
              </a:solidFill>
              <a:round/>
              <a:headEnd/>
              <a:tailEnd/>
            </a:ln>
            <a:effectLst/>
          </p:spPr>
          <p:txBody>
            <a:bodyPr wrap="none" anchor="ctr"/>
            <a:lstStyle/>
            <a:p>
              <a:endParaRPr lang="en-US"/>
            </a:p>
          </p:txBody>
        </p:sp>
        <p:sp>
          <p:nvSpPr>
            <p:cNvPr id="7232" name="Line 64"/>
            <p:cNvSpPr>
              <a:spLocks noChangeShapeType="1"/>
            </p:cNvSpPr>
            <p:nvPr/>
          </p:nvSpPr>
          <p:spPr bwMode="auto">
            <a:xfrm flipV="1">
              <a:off x="3264" y="2977"/>
              <a:ext cx="96" cy="96"/>
            </a:xfrm>
            <a:prstGeom prst="line">
              <a:avLst/>
            </a:prstGeom>
            <a:noFill/>
            <a:ln w="15875">
              <a:solidFill>
                <a:schemeClr val="tx1"/>
              </a:solidFill>
              <a:round/>
              <a:headEnd/>
              <a:tailEnd/>
            </a:ln>
            <a:effectLst/>
          </p:spPr>
          <p:txBody>
            <a:bodyPr/>
            <a:lstStyle/>
            <a:p>
              <a:endParaRPr lang="en-US"/>
            </a:p>
          </p:txBody>
        </p:sp>
        <p:sp>
          <p:nvSpPr>
            <p:cNvPr id="7234" name="Line 66"/>
            <p:cNvSpPr>
              <a:spLocks noChangeShapeType="1"/>
            </p:cNvSpPr>
            <p:nvPr/>
          </p:nvSpPr>
          <p:spPr bwMode="auto">
            <a:xfrm flipH="1" flipV="1">
              <a:off x="3264" y="3169"/>
              <a:ext cx="48" cy="96"/>
            </a:xfrm>
            <a:prstGeom prst="line">
              <a:avLst/>
            </a:prstGeom>
            <a:noFill/>
            <a:ln w="15875">
              <a:solidFill>
                <a:schemeClr val="tx1"/>
              </a:solidFill>
              <a:round/>
              <a:headEnd/>
              <a:tailEnd/>
            </a:ln>
            <a:effectLst/>
          </p:spPr>
          <p:txBody>
            <a:bodyPr/>
            <a:lstStyle/>
            <a:p>
              <a:endParaRPr lang="en-US"/>
            </a:p>
          </p:txBody>
        </p:sp>
        <p:sp>
          <p:nvSpPr>
            <p:cNvPr id="7235" name="Line 67"/>
            <p:cNvSpPr>
              <a:spLocks noChangeShapeType="1"/>
            </p:cNvSpPr>
            <p:nvPr/>
          </p:nvSpPr>
          <p:spPr bwMode="auto">
            <a:xfrm flipH="1" flipV="1">
              <a:off x="3456" y="2977"/>
              <a:ext cx="96" cy="96"/>
            </a:xfrm>
            <a:prstGeom prst="line">
              <a:avLst/>
            </a:prstGeom>
            <a:noFill/>
            <a:ln w="15875">
              <a:solidFill>
                <a:schemeClr val="tx1"/>
              </a:solidFill>
              <a:round/>
              <a:headEnd/>
              <a:tailEnd/>
            </a:ln>
            <a:effectLst/>
          </p:spPr>
          <p:txBody>
            <a:bodyPr/>
            <a:lstStyle/>
            <a:p>
              <a:endParaRPr lang="en-US"/>
            </a:p>
          </p:txBody>
        </p:sp>
        <p:sp>
          <p:nvSpPr>
            <p:cNvPr id="7237" name="Oval 69"/>
            <p:cNvSpPr>
              <a:spLocks noChangeArrowheads="1"/>
            </p:cNvSpPr>
            <p:nvPr/>
          </p:nvSpPr>
          <p:spPr bwMode="auto">
            <a:xfrm>
              <a:off x="2928" y="2640"/>
              <a:ext cx="98" cy="98"/>
            </a:xfrm>
            <a:prstGeom prst="ellipse">
              <a:avLst/>
            </a:prstGeom>
            <a:noFill/>
            <a:ln w="15875">
              <a:solidFill>
                <a:schemeClr val="tx1"/>
              </a:solidFill>
              <a:round/>
              <a:headEnd/>
              <a:tailEnd/>
            </a:ln>
            <a:effectLst/>
          </p:spPr>
          <p:txBody>
            <a:bodyPr wrap="none" anchor="ctr"/>
            <a:lstStyle/>
            <a:p>
              <a:endParaRPr lang="en-US"/>
            </a:p>
          </p:txBody>
        </p:sp>
        <p:sp>
          <p:nvSpPr>
            <p:cNvPr id="7238" name="Line 70"/>
            <p:cNvSpPr>
              <a:spLocks noChangeShapeType="1"/>
            </p:cNvSpPr>
            <p:nvPr/>
          </p:nvSpPr>
          <p:spPr bwMode="auto">
            <a:xfrm flipV="1">
              <a:off x="2640" y="2736"/>
              <a:ext cx="288" cy="144"/>
            </a:xfrm>
            <a:prstGeom prst="line">
              <a:avLst/>
            </a:prstGeom>
            <a:noFill/>
            <a:ln w="15875">
              <a:solidFill>
                <a:schemeClr val="tx1"/>
              </a:solidFill>
              <a:round/>
              <a:headEnd/>
              <a:tailEnd/>
            </a:ln>
            <a:effectLst/>
          </p:spPr>
          <p:txBody>
            <a:bodyPr/>
            <a:lstStyle/>
            <a:p>
              <a:endParaRPr lang="en-US"/>
            </a:p>
          </p:txBody>
        </p:sp>
        <p:sp>
          <p:nvSpPr>
            <p:cNvPr id="7239" name="Line 71"/>
            <p:cNvSpPr>
              <a:spLocks noChangeShapeType="1"/>
            </p:cNvSpPr>
            <p:nvPr/>
          </p:nvSpPr>
          <p:spPr bwMode="auto">
            <a:xfrm flipH="1" flipV="1">
              <a:off x="3024" y="2736"/>
              <a:ext cx="336" cy="144"/>
            </a:xfrm>
            <a:prstGeom prst="line">
              <a:avLst/>
            </a:prstGeom>
            <a:noFill/>
            <a:ln w="15875">
              <a:solidFill>
                <a:schemeClr val="tx1"/>
              </a:solidFill>
              <a:round/>
              <a:headEnd/>
              <a:tailEnd/>
            </a:ln>
            <a:effectLst/>
          </p:spPr>
          <p:txBody>
            <a:bodyPr/>
            <a:lstStyle/>
            <a:p>
              <a:endParaRPr lang="en-US"/>
            </a:p>
          </p:txBody>
        </p:sp>
      </p:grpSp>
      <p:grpSp>
        <p:nvGrpSpPr>
          <p:cNvPr id="4" name="Group 103"/>
          <p:cNvGrpSpPr>
            <a:grpSpLocks/>
          </p:cNvGrpSpPr>
          <p:nvPr/>
        </p:nvGrpSpPr>
        <p:grpSpPr bwMode="auto">
          <a:xfrm>
            <a:off x="6323013" y="4191000"/>
            <a:ext cx="2058987" cy="1600200"/>
            <a:chOff x="3887" y="2640"/>
            <a:chExt cx="1297" cy="1008"/>
          </a:xfrm>
        </p:grpSpPr>
        <p:sp>
          <p:nvSpPr>
            <p:cNvPr id="7173" name="Text Box 5"/>
            <p:cNvSpPr txBox="1">
              <a:spLocks noChangeArrowheads="1"/>
            </p:cNvSpPr>
            <p:nvPr/>
          </p:nvSpPr>
          <p:spPr bwMode="auto">
            <a:xfrm>
              <a:off x="3984" y="3360"/>
              <a:ext cx="1200" cy="288"/>
            </a:xfrm>
            <a:prstGeom prst="rect">
              <a:avLst/>
            </a:prstGeom>
            <a:noFill/>
            <a:ln w="9525">
              <a:noFill/>
              <a:miter lim="800000"/>
              <a:headEnd/>
              <a:tailEnd/>
            </a:ln>
            <a:effectLst/>
          </p:spPr>
          <p:txBody>
            <a:bodyPr>
              <a:spAutoFit/>
            </a:bodyPr>
            <a:lstStyle/>
            <a:p>
              <a:pPr>
                <a:spcBef>
                  <a:spcPct val="50000"/>
                </a:spcBef>
              </a:pPr>
              <a:r>
                <a:rPr lang="en-US"/>
                <a:t>Not balanced</a:t>
              </a:r>
            </a:p>
          </p:txBody>
        </p:sp>
        <p:sp>
          <p:nvSpPr>
            <p:cNvPr id="7240" name="Oval 72"/>
            <p:cNvSpPr>
              <a:spLocks noChangeArrowheads="1"/>
            </p:cNvSpPr>
            <p:nvPr/>
          </p:nvSpPr>
          <p:spPr bwMode="auto">
            <a:xfrm>
              <a:off x="4222" y="2877"/>
              <a:ext cx="98" cy="98"/>
            </a:xfrm>
            <a:prstGeom prst="ellipse">
              <a:avLst/>
            </a:prstGeom>
            <a:noFill/>
            <a:ln w="15875">
              <a:solidFill>
                <a:schemeClr val="tx1"/>
              </a:solidFill>
              <a:round/>
              <a:headEnd/>
              <a:tailEnd/>
            </a:ln>
            <a:effectLst/>
          </p:spPr>
          <p:txBody>
            <a:bodyPr wrap="none" anchor="ctr"/>
            <a:lstStyle/>
            <a:p>
              <a:endParaRPr lang="en-US"/>
            </a:p>
          </p:txBody>
        </p:sp>
        <p:sp>
          <p:nvSpPr>
            <p:cNvPr id="7241" name="Oval 73"/>
            <p:cNvSpPr>
              <a:spLocks noChangeArrowheads="1"/>
            </p:cNvSpPr>
            <p:nvPr/>
          </p:nvSpPr>
          <p:spPr bwMode="auto">
            <a:xfrm>
              <a:off x="4031" y="3068"/>
              <a:ext cx="98" cy="98"/>
            </a:xfrm>
            <a:prstGeom prst="ellipse">
              <a:avLst/>
            </a:prstGeom>
            <a:noFill/>
            <a:ln w="15875">
              <a:solidFill>
                <a:schemeClr val="tx1"/>
              </a:solidFill>
              <a:round/>
              <a:headEnd/>
              <a:tailEnd/>
            </a:ln>
            <a:effectLst/>
          </p:spPr>
          <p:txBody>
            <a:bodyPr wrap="none" anchor="ctr"/>
            <a:lstStyle/>
            <a:p>
              <a:endParaRPr lang="en-US"/>
            </a:p>
          </p:txBody>
        </p:sp>
        <p:sp>
          <p:nvSpPr>
            <p:cNvPr id="7242" name="Oval 74"/>
            <p:cNvSpPr>
              <a:spLocks noChangeArrowheads="1"/>
            </p:cNvSpPr>
            <p:nvPr/>
          </p:nvSpPr>
          <p:spPr bwMode="auto">
            <a:xfrm>
              <a:off x="4413" y="3070"/>
              <a:ext cx="98" cy="98"/>
            </a:xfrm>
            <a:prstGeom prst="ellipse">
              <a:avLst/>
            </a:prstGeom>
            <a:noFill/>
            <a:ln w="15875">
              <a:solidFill>
                <a:schemeClr val="tx1"/>
              </a:solidFill>
              <a:round/>
              <a:headEnd/>
              <a:tailEnd/>
            </a:ln>
            <a:effectLst/>
          </p:spPr>
          <p:txBody>
            <a:bodyPr wrap="none" anchor="ctr"/>
            <a:lstStyle/>
            <a:p>
              <a:endParaRPr lang="en-US"/>
            </a:p>
          </p:txBody>
        </p:sp>
        <p:sp>
          <p:nvSpPr>
            <p:cNvPr id="7243" name="Oval 75"/>
            <p:cNvSpPr>
              <a:spLocks noChangeArrowheads="1"/>
            </p:cNvSpPr>
            <p:nvPr/>
          </p:nvSpPr>
          <p:spPr bwMode="auto">
            <a:xfrm>
              <a:off x="4127" y="3260"/>
              <a:ext cx="98" cy="98"/>
            </a:xfrm>
            <a:prstGeom prst="ellipse">
              <a:avLst/>
            </a:prstGeom>
            <a:noFill/>
            <a:ln w="15875">
              <a:solidFill>
                <a:schemeClr val="tx1"/>
              </a:solidFill>
              <a:round/>
              <a:headEnd/>
              <a:tailEnd/>
            </a:ln>
            <a:effectLst/>
          </p:spPr>
          <p:txBody>
            <a:bodyPr wrap="none" anchor="ctr"/>
            <a:lstStyle/>
            <a:p>
              <a:endParaRPr lang="en-US"/>
            </a:p>
          </p:txBody>
        </p:sp>
        <p:sp>
          <p:nvSpPr>
            <p:cNvPr id="7244" name="Oval 76"/>
            <p:cNvSpPr>
              <a:spLocks noChangeArrowheads="1"/>
            </p:cNvSpPr>
            <p:nvPr/>
          </p:nvSpPr>
          <p:spPr bwMode="auto">
            <a:xfrm>
              <a:off x="4271"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5" name="Oval 77"/>
            <p:cNvSpPr>
              <a:spLocks noChangeArrowheads="1"/>
            </p:cNvSpPr>
            <p:nvPr/>
          </p:nvSpPr>
          <p:spPr bwMode="auto">
            <a:xfrm>
              <a:off x="4509"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6" name="Oval 78"/>
            <p:cNvSpPr>
              <a:spLocks noChangeArrowheads="1"/>
            </p:cNvSpPr>
            <p:nvPr/>
          </p:nvSpPr>
          <p:spPr bwMode="auto">
            <a:xfrm>
              <a:off x="3887"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7" name="Line 79"/>
            <p:cNvSpPr>
              <a:spLocks noChangeShapeType="1"/>
            </p:cNvSpPr>
            <p:nvPr/>
          </p:nvSpPr>
          <p:spPr bwMode="auto">
            <a:xfrm flipV="1">
              <a:off x="3935" y="3166"/>
              <a:ext cx="96" cy="96"/>
            </a:xfrm>
            <a:prstGeom prst="line">
              <a:avLst/>
            </a:prstGeom>
            <a:noFill/>
            <a:ln w="15875">
              <a:solidFill>
                <a:schemeClr val="tx1"/>
              </a:solidFill>
              <a:round/>
              <a:headEnd/>
              <a:tailEnd/>
            </a:ln>
            <a:effectLst/>
          </p:spPr>
          <p:txBody>
            <a:bodyPr/>
            <a:lstStyle/>
            <a:p>
              <a:endParaRPr lang="en-US"/>
            </a:p>
          </p:txBody>
        </p:sp>
        <p:sp>
          <p:nvSpPr>
            <p:cNvPr id="7248" name="Line 80"/>
            <p:cNvSpPr>
              <a:spLocks noChangeShapeType="1"/>
            </p:cNvSpPr>
            <p:nvPr/>
          </p:nvSpPr>
          <p:spPr bwMode="auto">
            <a:xfrm flipV="1">
              <a:off x="4127" y="2974"/>
              <a:ext cx="96" cy="96"/>
            </a:xfrm>
            <a:prstGeom prst="line">
              <a:avLst/>
            </a:prstGeom>
            <a:noFill/>
            <a:ln w="15875">
              <a:solidFill>
                <a:schemeClr val="tx1"/>
              </a:solidFill>
              <a:round/>
              <a:headEnd/>
              <a:tailEnd/>
            </a:ln>
            <a:effectLst/>
          </p:spPr>
          <p:txBody>
            <a:bodyPr/>
            <a:lstStyle/>
            <a:p>
              <a:endParaRPr lang="en-US"/>
            </a:p>
          </p:txBody>
        </p:sp>
        <p:sp>
          <p:nvSpPr>
            <p:cNvPr id="7249" name="Line 81"/>
            <p:cNvSpPr>
              <a:spLocks noChangeShapeType="1"/>
            </p:cNvSpPr>
            <p:nvPr/>
          </p:nvSpPr>
          <p:spPr bwMode="auto">
            <a:xfrm flipV="1">
              <a:off x="4319" y="3166"/>
              <a:ext cx="96" cy="96"/>
            </a:xfrm>
            <a:prstGeom prst="line">
              <a:avLst/>
            </a:prstGeom>
            <a:noFill/>
            <a:ln w="15875">
              <a:solidFill>
                <a:schemeClr val="tx1"/>
              </a:solidFill>
              <a:round/>
              <a:headEnd/>
              <a:tailEnd/>
            </a:ln>
            <a:effectLst/>
          </p:spPr>
          <p:txBody>
            <a:bodyPr/>
            <a:lstStyle/>
            <a:p>
              <a:endParaRPr lang="en-US"/>
            </a:p>
          </p:txBody>
        </p:sp>
        <p:sp>
          <p:nvSpPr>
            <p:cNvPr id="7250" name="Line 82"/>
            <p:cNvSpPr>
              <a:spLocks noChangeShapeType="1"/>
            </p:cNvSpPr>
            <p:nvPr/>
          </p:nvSpPr>
          <p:spPr bwMode="auto">
            <a:xfrm flipH="1" flipV="1">
              <a:off x="4127" y="3166"/>
              <a:ext cx="48" cy="96"/>
            </a:xfrm>
            <a:prstGeom prst="line">
              <a:avLst/>
            </a:prstGeom>
            <a:noFill/>
            <a:ln w="15875">
              <a:solidFill>
                <a:schemeClr val="tx1"/>
              </a:solidFill>
              <a:round/>
              <a:headEnd/>
              <a:tailEnd/>
            </a:ln>
            <a:effectLst/>
          </p:spPr>
          <p:txBody>
            <a:bodyPr/>
            <a:lstStyle/>
            <a:p>
              <a:endParaRPr lang="en-US"/>
            </a:p>
          </p:txBody>
        </p:sp>
        <p:sp>
          <p:nvSpPr>
            <p:cNvPr id="7251" name="Line 83"/>
            <p:cNvSpPr>
              <a:spLocks noChangeShapeType="1"/>
            </p:cNvSpPr>
            <p:nvPr/>
          </p:nvSpPr>
          <p:spPr bwMode="auto">
            <a:xfrm flipH="1" flipV="1">
              <a:off x="4319" y="2974"/>
              <a:ext cx="96" cy="96"/>
            </a:xfrm>
            <a:prstGeom prst="line">
              <a:avLst/>
            </a:prstGeom>
            <a:noFill/>
            <a:ln w="15875">
              <a:solidFill>
                <a:schemeClr val="tx1"/>
              </a:solidFill>
              <a:round/>
              <a:headEnd/>
              <a:tailEnd/>
            </a:ln>
            <a:effectLst/>
          </p:spPr>
          <p:txBody>
            <a:bodyPr/>
            <a:lstStyle/>
            <a:p>
              <a:endParaRPr lang="en-US"/>
            </a:p>
          </p:txBody>
        </p:sp>
        <p:sp>
          <p:nvSpPr>
            <p:cNvPr id="7252" name="Line 84"/>
            <p:cNvSpPr>
              <a:spLocks noChangeShapeType="1"/>
            </p:cNvSpPr>
            <p:nvPr/>
          </p:nvSpPr>
          <p:spPr bwMode="auto">
            <a:xfrm flipH="1" flipV="1">
              <a:off x="4511" y="3166"/>
              <a:ext cx="48" cy="96"/>
            </a:xfrm>
            <a:prstGeom prst="line">
              <a:avLst/>
            </a:prstGeom>
            <a:noFill/>
            <a:ln w="15875">
              <a:solidFill>
                <a:schemeClr val="tx1"/>
              </a:solidFill>
              <a:round/>
              <a:headEnd/>
              <a:tailEnd/>
            </a:ln>
            <a:effectLst/>
          </p:spPr>
          <p:txBody>
            <a:bodyPr/>
            <a:lstStyle/>
            <a:p>
              <a:endParaRPr lang="en-US"/>
            </a:p>
          </p:txBody>
        </p:sp>
        <p:sp>
          <p:nvSpPr>
            <p:cNvPr id="7253" name="Oval 85"/>
            <p:cNvSpPr>
              <a:spLocks noChangeArrowheads="1"/>
            </p:cNvSpPr>
            <p:nvPr/>
          </p:nvSpPr>
          <p:spPr bwMode="auto">
            <a:xfrm>
              <a:off x="5038" y="2880"/>
              <a:ext cx="98" cy="98"/>
            </a:xfrm>
            <a:prstGeom prst="ellipse">
              <a:avLst/>
            </a:prstGeom>
            <a:noFill/>
            <a:ln w="15875">
              <a:solidFill>
                <a:schemeClr val="tx1"/>
              </a:solidFill>
              <a:round/>
              <a:headEnd/>
              <a:tailEnd/>
            </a:ln>
            <a:effectLst/>
          </p:spPr>
          <p:txBody>
            <a:bodyPr wrap="none" anchor="ctr"/>
            <a:lstStyle/>
            <a:p>
              <a:endParaRPr lang="en-US"/>
            </a:p>
          </p:txBody>
        </p:sp>
        <p:sp>
          <p:nvSpPr>
            <p:cNvPr id="7254" name="Oval 86"/>
            <p:cNvSpPr>
              <a:spLocks noChangeArrowheads="1"/>
            </p:cNvSpPr>
            <p:nvPr/>
          </p:nvSpPr>
          <p:spPr bwMode="auto">
            <a:xfrm>
              <a:off x="4847" y="3071"/>
              <a:ext cx="98" cy="98"/>
            </a:xfrm>
            <a:prstGeom prst="ellipse">
              <a:avLst/>
            </a:prstGeom>
            <a:noFill/>
            <a:ln w="15875">
              <a:solidFill>
                <a:schemeClr val="tx1"/>
              </a:solidFill>
              <a:round/>
              <a:headEnd/>
              <a:tailEnd/>
            </a:ln>
            <a:effectLst/>
          </p:spPr>
          <p:txBody>
            <a:bodyPr wrap="none" anchor="ctr"/>
            <a:lstStyle/>
            <a:p>
              <a:endParaRPr lang="en-US"/>
            </a:p>
          </p:txBody>
        </p:sp>
        <p:sp>
          <p:nvSpPr>
            <p:cNvPr id="7256" name="Oval 88"/>
            <p:cNvSpPr>
              <a:spLocks noChangeArrowheads="1"/>
            </p:cNvSpPr>
            <p:nvPr/>
          </p:nvSpPr>
          <p:spPr bwMode="auto">
            <a:xfrm>
              <a:off x="4943" y="3263"/>
              <a:ext cx="98" cy="98"/>
            </a:xfrm>
            <a:prstGeom prst="ellipse">
              <a:avLst/>
            </a:prstGeom>
            <a:noFill/>
            <a:ln w="15875">
              <a:solidFill>
                <a:schemeClr val="tx1"/>
              </a:solidFill>
              <a:round/>
              <a:headEnd/>
              <a:tailEnd/>
            </a:ln>
            <a:effectLst/>
          </p:spPr>
          <p:txBody>
            <a:bodyPr wrap="none" anchor="ctr"/>
            <a:lstStyle/>
            <a:p>
              <a:endParaRPr lang="en-US"/>
            </a:p>
          </p:txBody>
        </p:sp>
        <p:sp>
          <p:nvSpPr>
            <p:cNvPr id="7259" name="Oval 91"/>
            <p:cNvSpPr>
              <a:spLocks noChangeArrowheads="1"/>
            </p:cNvSpPr>
            <p:nvPr/>
          </p:nvSpPr>
          <p:spPr bwMode="auto">
            <a:xfrm>
              <a:off x="4703" y="3265"/>
              <a:ext cx="98" cy="98"/>
            </a:xfrm>
            <a:prstGeom prst="ellipse">
              <a:avLst/>
            </a:prstGeom>
            <a:noFill/>
            <a:ln w="15875">
              <a:solidFill>
                <a:schemeClr val="tx1"/>
              </a:solidFill>
              <a:round/>
              <a:headEnd/>
              <a:tailEnd/>
            </a:ln>
            <a:effectLst/>
          </p:spPr>
          <p:txBody>
            <a:bodyPr wrap="none" anchor="ctr"/>
            <a:lstStyle/>
            <a:p>
              <a:endParaRPr lang="en-US"/>
            </a:p>
          </p:txBody>
        </p:sp>
        <p:sp>
          <p:nvSpPr>
            <p:cNvPr id="7260" name="Line 92"/>
            <p:cNvSpPr>
              <a:spLocks noChangeShapeType="1"/>
            </p:cNvSpPr>
            <p:nvPr/>
          </p:nvSpPr>
          <p:spPr bwMode="auto">
            <a:xfrm flipV="1">
              <a:off x="4751" y="3169"/>
              <a:ext cx="96" cy="96"/>
            </a:xfrm>
            <a:prstGeom prst="line">
              <a:avLst/>
            </a:prstGeom>
            <a:noFill/>
            <a:ln w="15875">
              <a:solidFill>
                <a:schemeClr val="tx1"/>
              </a:solidFill>
              <a:round/>
              <a:headEnd/>
              <a:tailEnd/>
            </a:ln>
            <a:effectLst/>
          </p:spPr>
          <p:txBody>
            <a:bodyPr/>
            <a:lstStyle/>
            <a:p>
              <a:endParaRPr lang="en-US"/>
            </a:p>
          </p:txBody>
        </p:sp>
        <p:sp>
          <p:nvSpPr>
            <p:cNvPr id="7261" name="Line 93"/>
            <p:cNvSpPr>
              <a:spLocks noChangeShapeType="1"/>
            </p:cNvSpPr>
            <p:nvPr/>
          </p:nvSpPr>
          <p:spPr bwMode="auto">
            <a:xfrm flipV="1">
              <a:off x="4943" y="2977"/>
              <a:ext cx="96" cy="96"/>
            </a:xfrm>
            <a:prstGeom prst="line">
              <a:avLst/>
            </a:prstGeom>
            <a:noFill/>
            <a:ln w="15875">
              <a:solidFill>
                <a:schemeClr val="tx1"/>
              </a:solidFill>
              <a:round/>
              <a:headEnd/>
              <a:tailEnd/>
            </a:ln>
            <a:effectLst/>
          </p:spPr>
          <p:txBody>
            <a:bodyPr/>
            <a:lstStyle/>
            <a:p>
              <a:endParaRPr lang="en-US"/>
            </a:p>
          </p:txBody>
        </p:sp>
        <p:sp>
          <p:nvSpPr>
            <p:cNvPr id="7263" name="Line 95"/>
            <p:cNvSpPr>
              <a:spLocks noChangeShapeType="1"/>
            </p:cNvSpPr>
            <p:nvPr/>
          </p:nvSpPr>
          <p:spPr bwMode="auto">
            <a:xfrm flipH="1" flipV="1">
              <a:off x="4943" y="3169"/>
              <a:ext cx="48" cy="96"/>
            </a:xfrm>
            <a:prstGeom prst="line">
              <a:avLst/>
            </a:prstGeom>
            <a:noFill/>
            <a:ln w="15875">
              <a:solidFill>
                <a:schemeClr val="tx1"/>
              </a:solidFill>
              <a:round/>
              <a:headEnd/>
              <a:tailEnd/>
            </a:ln>
            <a:effectLst/>
          </p:spPr>
          <p:txBody>
            <a:bodyPr/>
            <a:lstStyle/>
            <a:p>
              <a:endParaRPr lang="en-US"/>
            </a:p>
          </p:txBody>
        </p:sp>
        <p:sp>
          <p:nvSpPr>
            <p:cNvPr id="7266" name="Oval 98"/>
            <p:cNvSpPr>
              <a:spLocks noChangeArrowheads="1"/>
            </p:cNvSpPr>
            <p:nvPr/>
          </p:nvSpPr>
          <p:spPr bwMode="auto">
            <a:xfrm>
              <a:off x="4607" y="2640"/>
              <a:ext cx="98" cy="98"/>
            </a:xfrm>
            <a:prstGeom prst="ellipse">
              <a:avLst/>
            </a:prstGeom>
            <a:noFill/>
            <a:ln w="15875">
              <a:solidFill>
                <a:schemeClr val="tx1"/>
              </a:solidFill>
              <a:round/>
              <a:headEnd/>
              <a:tailEnd/>
            </a:ln>
            <a:effectLst/>
          </p:spPr>
          <p:txBody>
            <a:bodyPr wrap="none" anchor="ctr"/>
            <a:lstStyle/>
            <a:p>
              <a:endParaRPr lang="en-US"/>
            </a:p>
          </p:txBody>
        </p:sp>
        <p:sp>
          <p:nvSpPr>
            <p:cNvPr id="7267" name="Line 99"/>
            <p:cNvSpPr>
              <a:spLocks noChangeShapeType="1"/>
            </p:cNvSpPr>
            <p:nvPr/>
          </p:nvSpPr>
          <p:spPr bwMode="auto">
            <a:xfrm flipV="1">
              <a:off x="4319" y="2736"/>
              <a:ext cx="288" cy="144"/>
            </a:xfrm>
            <a:prstGeom prst="line">
              <a:avLst/>
            </a:prstGeom>
            <a:noFill/>
            <a:ln w="15875">
              <a:solidFill>
                <a:schemeClr val="tx1"/>
              </a:solidFill>
              <a:round/>
              <a:headEnd/>
              <a:tailEnd/>
            </a:ln>
            <a:effectLst/>
          </p:spPr>
          <p:txBody>
            <a:bodyPr/>
            <a:lstStyle/>
            <a:p>
              <a:endParaRPr lang="en-US"/>
            </a:p>
          </p:txBody>
        </p:sp>
        <p:sp>
          <p:nvSpPr>
            <p:cNvPr id="7268" name="Line 100"/>
            <p:cNvSpPr>
              <a:spLocks noChangeShapeType="1"/>
            </p:cNvSpPr>
            <p:nvPr/>
          </p:nvSpPr>
          <p:spPr bwMode="auto">
            <a:xfrm flipH="1" flipV="1">
              <a:off x="4703" y="2736"/>
              <a:ext cx="336" cy="144"/>
            </a:xfrm>
            <a:prstGeom prst="line">
              <a:avLst/>
            </a:prstGeom>
            <a:noFill/>
            <a:ln w="15875">
              <a:solidFill>
                <a:schemeClr val="tx1"/>
              </a:solidFill>
              <a:round/>
              <a:headEnd/>
              <a:tailEnd/>
            </a:ln>
            <a:effectLst/>
          </p:spPr>
          <p:txBody>
            <a:bodyPr/>
            <a:lstStyle/>
            <a:p>
              <a:endParaRPr lang="en-US"/>
            </a:p>
          </p:txBody>
        </p:sp>
      </p:grpSp>
      <p:grpSp>
        <p:nvGrpSpPr>
          <p:cNvPr id="5" name="Group 107"/>
          <p:cNvGrpSpPr>
            <a:grpSpLocks/>
          </p:cNvGrpSpPr>
          <p:nvPr/>
        </p:nvGrpSpPr>
        <p:grpSpPr bwMode="auto">
          <a:xfrm>
            <a:off x="457200" y="4419600"/>
            <a:ext cx="990600" cy="1006475"/>
            <a:chOff x="288" y="2784"/>
            <a:chExt cx="624" cy="634"/>
          </a:xfrm>
        </p:grpSpPr>
        <p:sp>
          <p:nvSpPr>
            <p:cNvPr id="7272" name="Text Box 104"/>
            <p:cNvSpPr txBox="1">
              <a:spLocks noChangeArrowheads="1"/>
            </p:cNvSpPr>
            <p:nvPr/>
          </p:nvSpPr>
          <p:spPr bwMode="auto">
            <a:xfrm>
              <a:off x="480" y="2784"/>
              <a:ext cx="432" cy="250"/>
            </a:xfrm>
            <a:prstGeom prst="rect">
              <a:avLst/>
            </a:prstGeom>
            <a:noFill/>
            <a:ln w="15875">
              <a:noFill/>
              <a:miter lim="800000"/>
              <a:headEnd/>
              <a:tailEnd/>
            </a:ln>
            <a:effectLst/>
          </p:spPr>
          <p:txBody>
            <a:bodyPr>
              <a:spAutoFit/>
            </a:bodyPr>
            <a:lstStyle/>
            <a:p>
              <a:pPr>
                <a:spcBef>
                  <a:spcPct val="50000"/>
                </a:spcBef>
              </a:pPr>
              <a:r>
                <a:rPr lang="en-US" sz="2000">
                  <a:solidFill>
                    <a:srgbClr val="FFFF99"/>
                  </a:solidFill>
                  <a:latin typeface="Verdana" pitchFamily="34" charset="0"/>
                </a:rPr>
                <a:t>n-2</a:t>
              </a:r>
            </a:p>
          </p:txBody>
        </p:sp>
        <p:sp>
          <p:nvSpPr>
            <p:cNvPr id="7273" name="Text Box 105"/>
            <p:cNvSpPr txBox="1">
              <a:spLocks noChangeArrowheads="1"/>
            </p:cNvSpPr>
            <p:nvPr/>
          </p:nvSpPr>
          <p:spPr bwMode="auto">
            <a:xfrm>
              <a:off x="288" y="2976"/>
              <a:ext cx="432" cy="250"/>
            </a:xfrm>
            <a:prstGeom prst="rect">
              <a:avLst/>
            </a:prstGeom>
            <a:noFill/>
            <a:ln w="15875">
              <a:noFill/>
              <a:miter lim="800000"/>
              <a:headEnd/>
              <a:tailEnd/>
            </a:ln>
            <a:effectLst/>
          </p:spPr>
          <p:txBody>
            <a:bodyPr>
              <a:spAutoFit/>
            </a:bodyPr>
            <a:lstStyle/>
            <a:p>
              <a:pPr>
                <a:spcBef>
                  <a:spcPct val="50000"/>
                </a:spcBef>
              </a:pPr>
              <a:r>
                <a:rPr lang="en-US" sz="2000">
                  <a:solidFill>
                    <a:srgbClr val="FFFF99"/>
                  </a:solidFill>
                  <a:latin typeface="Verdana" pitchFamily="34" charset="0"/>
                </a:rPr>
                <a:t>n-1</a:t>
              </a:r>
            </a:p>
          </p:txBody>
        </p:sp>
        <p:sp>
          <p:nvSpPr>
            <p:cNvPr id="7274" name="Text Box 106"/>
            <p:cNvSpPr txBox="1">
              <a:spLocks noChangeArrowheads="1"/>
            </p:cNvSpPr>
            <p:nvPr/>
          </p:nvSpPr>
          <p:spPr bwMode="auto">
            <a:xfrm>
              <a:off x="288" y="3168"/>
              <a:ext cx="432" cy="250"/>
            </a:xfrm>
            <a:prstGeom prst="rect">
              <a:avLst/>
            </a:prstGeom>
            <a:noFill/>
            <a:ln w="15875">
              <a:noFill/>
              <a:miter lim="800000"/>
              <a:headEnd/>
              <a:tailEnd/>
            </a:ln>
            <a:effectLst/>
          </p:spPr>
          <p:txBody>
            <a:bodyPr>
              <a:spAutoFit/>
            </a:bodyPr>
            <a:lstStyle/>
            <a:p>
              <a:pPr>
                <a:spcBef>
                  <a:spcPct val="50000"/>
                </a:spcBef>
              </a:pPr>
              <a:r>
                <a:rPr lang="en-US" sz="2000">
                  <a:solidFill>
                    <a:srgbClr val="FFFF99"/>
                  </a:solidFill>
                  <a:latin typeface="Verdana" pitchFamily="34" charset="0"/>
                </a:rPr>
                <a:t>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Which one is a balanced </a:t>
            </a:r>
            <a:r>
              <a:rPr lang="en-US" dirty="0"/>
              <a:t>binary </a:t>
            </a:r>
            <a:r>
              <a:rPr lang="en-US" dirty="0" smtClean="0"/>
              <a:t>tree?</a:t>
            </a:r>
            <a:endParaRPr lang="en-US" dirty="0"/>
          </a:p>
        </p:txBody>
      </p:sp>
      <p:grpSp>
        <p:nvGrpSpPr>
          <p:cNvPr id="2" name="Group 101"/>
          <p:cNvGrpSpPr>
            <a:grpSpLocks/>
          </p:cNvGrpSpPr>
          <p:nvPr/>
        </p:nvGrpSpPr>
        <p:grpSpPr bwMode="auto">
          <a:xfrm>
            <a:off x="838200" y="1828799"/>
            <a:ext cx="2743200" cy="1421039"/>
            <a:chOff x="384" y="2640"/>
            <a:chExt cx="1536" cy="723"/>
          </a:xfrm>
        </p:grpSpPr>
        <p:sp>
          <p:nvSpPr>
            <p:cNvPr id="7175" name="Oval 7"/>
            <p:cNvSpPr>
              <a:spLocks noChangeArrowheads="1"/>
            </p:cNvSpPr>
            <p:nvPr/>
          </p:nvSpPr>
          <p:spPr bwMode="auto">
            <a:xfrm>
              <a:off x="719" y="2877"/>
              <a:ext cx="98" cy="98"/>
            </a:xfrm>
            <a:prstGeom prst="ellipse">
              <a:avLst/>
            </a:prstGeom>
            <a:noFill/>
            <a:ln w="15875">
              <a:solidFill>
                <a:schemeClr val="tx1"/>
              </a:solidFill>
              <a:round/>
              <a:headEnd/>
              <a:tailEnd/>
            </a:ln>
            <a:effectLst/>
          </p:spPr>
          <p:txBody>
            <a:bodyPr wrap="none" anchor="ctr"/>
            <a:lstStyle/>
            <a:p>
              <a:endParaRPr lang="en-US"/>
            </a:p>
          </p:txBody>
        </p:sp>
        <p:sp>
          <p:nvSpPr>
            <p:cNvPr id="7176" name="Oval 8"/>
            <p:cNvSpPr>
              <a:spLocks noChangeArrowheads="1"/>
            </p:cNvSpPr>
            <p:nvPr/>
          </p:nvSpPr>
          <p:spPr bwMode="auto">
            <a:xfrm>
              <a:off x="528" y="3068"/>
              <a:ext cx="98" cy="98"/>
            </a:xfrm>
            <a:prstGeom prst="ellipse">
              <a:avLst/>
            </a:prstGeom>
            <a:noFill/>
            <a:ln w="15875">
              <a:solidFill>
                <a:schemeClr val="tx1"/>
              </a:solidFill>
              <a:round/>
              <a:headEnd/>
              <a:tailEnd/>
            </a:ln>
            <a:effectLst/>
          </p:spPr>
          <p:txBody>
            <a:bodyPr wrap="none" anchor="ctr"/>
            <a:lstStyle/>
            <a:p>
              <a:endParaRPr lang="en-US"/>
            </a:p>
          </p:txBody>
        </p:sp>
        <p:sp>
          <p:nvSpPr>
            <p:cNvPr id="7177" name="Oval 9"/>
            <p:cNvSpPr>
              <a:spLocks noChangeArrowheads="1"/>
            </p:cNvSpPr>
            <p:nvPr/>
          </p:nvSpPr>
          <p:spPr bwMode="auto">
            <a:xfrm>
              <a:off x="910" y="3070"/>
              <a:ext cx="98" cy="98"/>
            </a:xfrm>
            <a:prstGeom prst="ellipse">
              <a:avLst/>
            </a:prstGeom>
            <a:noFill/>
            <a:ln w="15875">
              <a:solidFill>
                <a:schemeClr val="tx1"/>
              </a:solidFill>
              <a:round/>
              <a:headEnd/>
              <a:tailEnd/>
            </a:ln>
            <a:effectLst/>
          </p:spPr>
          <p:txBody>
            <a:bodyPr wrap="none" anchor="ctr"/>
            <a:lstStyle/>
            <a:p>
              <a:endParaRPr lang="en-US"/>
            </a:p>
          </p:txBody>
        </p:sp>
        <p:sp>
          <p:nvSpPr>
            <p:cNvPr id="7178" name="Oval 10"/>
            <p:cNvSpPr>
              <a:spLocks noChangeArrowheads="1"/>
            </p:cNvSpPr>
            <p:nvPr/>
          </p:nvSpPr>
          <p:spPr bwMode="auto">
            <a:xfrm>
              <a:off x="624" y="3260"/>
              <a:ext cx="98" cy="98"/>
            </a:xfrm>
            <a:prstGeom prst="ellipse">
              <a:avLst/>
            </a:prstGeom>
            <a:noFill/>
            <a:ln w="15875">
              <a:solidFill>
                <a:schemeClr val="tx1"/>
              </a:solidFill>
              <a:round/>
              <a:headEnd/>
              <a:tailEnd/>
            </a:ln>
            <a:effectLst/>
          </p:spPr>
          <p:txBody>
            <a:bodyPr wrap="none" anchor="ctr"/>
            <a:lstStyle/>
            <a:p>
              <a:endParaRPr lang="en-US"/>
            </a:p>
          </p:txBody>
        </p:sp>
        <p:sp>
          <p:nvSpPr>
            <p:cNvPr id="7179" name="Oval 11"/>
            <p:cNvSpPr>
              <a:spLocks noChangeArrowheads="1"/>
            </p:cNvSpPr>
            <p:nvPr/>
          </p:nvSpPr>
          <p:spPr bwMode="auto">
            <a:xfrm>
              <a:off x="768"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0" name="Oval 12"/>
            <p:cNvSpPr>
              <a:spLocks noChangeArrowheads="1"/>
            </p:cNvSpPr>
            <p:nvPr/>
          </p:nvSpPr>
          <p:spPr bwMode="auto">
            <a:xfrm>
              <a:off x="1006"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1" name="Oval 13"/>
            <p:cNvSpPr>
              <a:spLocks noChangeArrowheads="1"/>
            </p:cNvSpPr>
            <p:nvPr/>
          </p:nvSpPr>
          <p:spPr bwMode="auto">
            <a:xfrm>
              <a:off x="384" y="3262"/>
              <a:ext cx="98" cy="98"/>
            </a:xfrm>
            <a:prstGeom prst="ellipse">
              <a:avLst/>
            </a:prstGeom>
            <a:noFill/>
            <a:ln w="15875">
              <a:solidFill>
                <a:schemeClr val="tx1"/>
              </a:solidFill>
              <a:round/>
              <a:headEnd/>
              <a:tailEnd/>
            </a:ln>
            <a:effectLst/>
          </p:spPr>
          <p:txBody>
            <a:bodyPr wrap="none" anchor="ctr"/>
            <a:lstStyle/>
            <a:p>
              <a:endParaRPr lang="en-US"/>
            </a:p>
          </p:txBody>
        </p:sp>
        <p:sp>
          <p:nvSpPr>
            <p:cNvPr id="7183" name="Line 15"/>
            <p:cNvSpPr>
              <a:spLocks noChangeShapeType="1"/>
            </p:cNvSpPr>
            <p:nvPr/>
          </p:nvSpPr>
          <p:spPr bwMode="auto">
            <a:xfrm flipV="1">
              <a:off x="432" y="3166"/>
              <a:ext cx="96" cy="96"/>
            </a:xfrm>
            <a:prstGeom prst="line">
              <a:avLst/>
            </a:prstGeom>
            <a:noFill/>
            <a:ln w="15875">
              <a:solidFill>
                <a:schemeClr val="tx1"/>
              </a:solidFill>
              <a:round/>
              <a:headEnd/>
              <a:tailEnd/>
            </a:ln>
            <a:effectLst/>
          </p:spPr>
          <p:txBody>
            <a:bodyPr/>
            <a:lstStyle/>
            <a:p>
              <a:endParaRPr lang="en-US"/>
            </a:p>
          </p:txBody>
        </p:sp>
        <p:sp>
          <p:nvSpPr>
            <p:cNvPr id="7184" name="Line 16"/>
            <p:cNvSpPr>
              <a:spLocks noChangeShapeType="1"/>
            </p:cNvSpPr>
            <p:nvPr/>
          </p:nvSpPr>
          <p:spPr bwMode="auto">
            <a:xfrm flipV="1">
              <a:off x="624" y="2974"/>
              <a:ext cx="96" cy="96"/>
            </a:xfrm>
            <a:prstGeom prst="line">
              <a:avLst/>
            </a:prstGeom>
            <a:noFill/>
            <a:ln w="15875">
              <a:solidFill>
                <a:schemeClr val="tx1"/>
              </a:solidFill>
              <a:round/>
              <a:headEnd/>
              <a:tailEnd/>
            </a:ln>
            <a:effectLst/>
          </p:spPr>
          <p:txBody>
            <a:bodyPr/>
            <a:lstStyle/>
            <a:p>
              <a:endParaRPr lang="en-US"/>
            </a:p>
          </p:txBody>
        </p:sp>
        <p:sp>
          <p:nvSpPr>
            <p:cNvPr id="7185" name="Line 17"/>
            <p:cNvSpPr>
              <a:spLocks noChangeShapeType="1"/>
            </p:cNvSpPr>
            <p:nvPr/>
          </p:nvSpPr>
          <p:spPr bwMode="auto">
            <a:xfrm flipV="1">
              <a:off x="816" y="3166"/>
              <a:ext cx="96" cy="96"/>
            </a:xfrm>
            <a:prstGeom prst="line">
              <a:avLst/>
            </a:prstGeom>
            <a:noFill/>
            <a:ln w="15875">
              <a:solidFill>
                <a:schemeClr val="tx1"/>
              </a:solidFill>
              <a:round/>
              <a:headEnd/>
              <a:tailEnd/>
            </a:ln>
            <a:effectLst/>
          </p:spPr>
          <p:txBody>
            <a:bodyPr/>
            <a:lstStyle/>
            <a:p>
              <a:endParaRPr lang="en-US"/>
            </a:p>
          </p:txBody>
        </p:sp>
        <p:sp>
          <p:nvSpPr>
            <p:cNvPr id="7186" name="Line 18"/>
            <p:cNvSpPr>
              <a:spLocks noChangeShapeType="1"/>
            </p:cNvSpPr>
            <p:nvPr/>
          </p:nvSpPr>
          <p:spPr bwMode="auto">
            <a:xfrm flipH="1" flipV="1">
              <a:off x="624" y="3166"/>
              <a:ext cx="48" cy="96"/>
            </a:xfrm>
            <a:prstGeom prst="line">
              <a:avLst/>
            </a:prstGeom>
            <a:noFill/>
            <a:ln w="15875">
              <a:solidFill>
                <a:schemeClr val="tx1"/>
              </a:solidFill>
              <a:round/>
              <a:headEnd/>
              <a:tailEnd/>
            </a:ln>
            <a:effectLst/>
          </p:spPr>
          <p:txBody>
            <a:bodyPr/>
            <a:lstStyle/>
            <a:p>
              <a:endParaRPr lang="en-US"/>
            </a:p>
          </p:txBody>
        </p:sp>
        <p:sp>
          <p:nvSpPr>
            <p:cNvPr id="7187" name="Line 19"/>
            <p:cNvSpPr>
              <a:spLocks noChangeShapeType="1"/>
            </p:cNvSpPr>
            <p:nvPr/>
          </p:nvSpPr>
          <p:spPr bwMode="auto">
            <a:xfrm flipH="1" flipV="1">
              <a:off x="816" y="2974"/>
              <a:ext cx="96" cy="96"/>
            </a:xfrm>
            <a:prstGeom prst="line">
              <a:avLst/>
            </a:prstGeom>
            <a:noFill/>
            <a:ln w="15875">
              <a:solidFill>
                <a:schemeClr val="tx1"/>
              </a:solidFill>
              <a:round/>
              <a:headEnd/>
              <a:tailEnd/>
            </a:ln>
            <a:effectLst/>
          </p:spPr>
          <p:txBody>
            <a:bodyPr/>
            <a:lstStyle/>
            <a:p>
              <a:endParaRPr lang="en-US"/>
            </a:p>
          </p:txBody>
        </p:sp>
        <p:sp>
          <p:nvSpPr>
            <p:cNvPr id="7188" name="Line 20"/>
            <p:cNvSpPr>
              <a:spLocks noChangeShapeType="1"/>
            </p:cNvSpPr>
            <p:nvPr/>
          </p:nvSpPr>
          <p:spPr bwMode="auto">
            <a:xfrm flipH="1" flipV="1">
              <a:off x="1008" y="3166"/>
              <a:ext cx="48" cy="96"/>
            </a:xfrm>
            <a:prstGeom prst="line">
              <a:avLst/>
            </a:prstGeom>
            <a:noFill/>
            <a:ln w="15875">
              <a:solidFill>
                <a:schemeClr val="tx1"/>
              </a:solidFill>
              <a:round/>
              <a:headEnd/>
              <a:tailEnd/>
            </a:ln>
            <a:effectLst/>
          </p:spPr>
          <p:txBody>
            <a:bodyPr/>
            <a:lstStyle/>
            <a:p>
              <a:endParaRPr lang="en-US"/>
            </a:p>
          </p:txBody>
        </p:sp>
        <p:sp>
          <p:nvSpPr>
            <p:cNvPr id="7193" name="Oval 25"/>
            <p:cNvSpPr>
              <a:spLocks noChangeArrowheads="1"/>
            </p:cNvSpPr>
            <p:nvPr/>
          </p:nvSpPr>
          <p:spPr bwMode="auto">
            <a:xfrm>
              <a:off x="1535" y="2880"/>
              <a:ext cx="98" cy="98"/>
            </a:xfrm>
            <a:prstGeom prst="ellipse">
              <a:avLst/>
            </a:prstGeom>
            <a:noFill/>
            <a:ln w="15875">
              <a:solidFill>
                <a:schemeClr val="tx1"/>
              </a:solidFill>
              <a:round/>
              <a:headEnd/>
              <a:tailEnd/>
            </a:ln>
            <a:effectLst/>
          </p:spPr>
          <p:txBody>
            <a:bodyPr wrap="none" anchor="ctr"/>
            <a:lstStyle/>
            <a:p>
              <a:endParaRPr lang="en-US"/>
            </a:p>
          </p:txBody>
        </p:sp>
        <p:sp>
          <p:nvSpPr>
            <p:cNvPr id="7194" name="Oval 26"/>
            <p:cNvSpPr>
              <a:spLocks noChangeArrowheads="1"/>
            </p:cNvSpPr>
            <p:nvPr/>
          </p:nvSpPr>
          <p:spPr bwMode="auto">
            <a:xfrm>
              <a:off x="1344" y="3071"/>
              <a:ext cx="98" cy="98"/>
            </a:xfrm>
            <a:prstGeom prst="ellipse">
              <a:avLst/>
            </a:prstGeom>
            <a:noFill/>
            <a:ln w="15875">
              <a:solidFill>
                <a:schemeClr val="tx1"/>
              </a:solidFill>
              <a:round/>
              <a:headEnd/>
              <a:tailEnd/>
            </a:ln>
            <a:effectLst/>
          </p:spPr>
          <p:txBody>
            <a:bodyPr wrap="none" anchor="ctr"/>
            <a:lstStyle/>
            <a:p>
              <a:endParaRPr lang="en-US"/>
            </a:p>
          </p:txBody>
        </p:sp>
        <p:sp>
          <p:nvSpPr>
            <p:cNvPr id="7195" name="Oval 27"/>
            <p:cNvSpPr>
              <a:spLocks noChangeArrowheads="1"/>
            </p:cNvSpPr>
            <p:nvPr/>
          </p:nvSpPr>
          <p:spPr bwMode="auto">
            <a:xfrm>
              <a:off x="1726" y="3073"/>
              <a:ext cx="98" cy="98"/>
            </a:xfrm>
            <a:prstGeom prst="ellipse">
              <a:avLst/>
            </a:prstGeom>
            <a:noFill/>
            <a:ln w="15875">
              <a:solidFill>
                <a:schemeClr val="tx1"/>
              </a:solidFill>
              <a:round/>
              <a:headEnd/>
              <a:tailEnd/>
            </a:ln>
            <a:effectLst/>
          </p:spPr>
          <p:txBody>
            <a:bodyPr wrap="none" anchor="ctr"/>
            <a:lstStyle/>
            <a:p>
              <a:endParaRPr lang="en-US"/>
            </a:p>
          </p:txBody>
        </p:sp>
        <p:sp>
          <p:nvSpPr>
            <p:cNvPr id="7196" name="Oval 28"/>
            <p:cNvSpPr>
              <a:spLocks noChangeArrowheads="1"/>
            </p:cNvSpPr>
            <p:nvPr/>
          </p:nvSpPr>
          <p:spPr bwMode="auto">
            <a:xfrm>
              <a:off x="1440" y="3263"/>
              <a:ext cx="98" cy="98"/>
            </a:xfrm>
            <a:prstGeom prst="ellipse">
              <a:avLst/>
            </a:prstGeom>
            <a:noFill/>
            <a:ln w="15875">
              <a:solidFill>
                <a:schemeClr val="tx1"/>
              </a:solidFill>
              <a:round/>
              <a:headEnd/>
              <a:tailEnd/>
            </a:ln>
            <a:effectLst/>
          </p:spPr>
          <p:txBody>
            <a:bodyPr wrap="none" anchor="ctr"/>
            <a:lstStyle/>
            <a:p>
              <a:endParaRPr lang="en-US"/>
            </a:p>
          </p:txBody>
        </p:sp>
        <p:sp>
          <p:nvSpPr>
            <p:cNvPr id="7197" name="Oval 29"/>
            <p:cNvSpPr>
              <a:spLocks noChangeArrowheads="1"/>
            </p:cNvSpPr>
            <p:nvPr/>
          </p:nvSpPr>
          <p:spPr bwMode="auto">
            <a:xfrm>
              <a:off x="1584" y="3265"/>
              <a:ext cx="98" cy="98"/>
            </a:xfrm>
            <a:prstGeom prst="ellipse">
              <a:avLst/>
            </a:prstGeom>
            <a:noFill/>
            <a:ln w="15875">
              <a:solidFill>
                <a:schemeClr val="tx1"/>
              </a:solidFill>
              <a:round/>
              <a:headEnd/>
              <a:tailEnd/>
            </a:ln>
            <a:effectLst/>
          </p:spPr>
          <p:txBody>
            <a:bodyPr wrap="none" anchor="ctr"/>
            <a:lstStyle/>
            <a:p>
              <a:endParaRPr lang="en-US"/>
            </a:p>
          </p:txBody>
        </p:sp>
        <p:sp>
          <p:nvSpPr>
            <p:cNvPr id="7198" name="Oval 30"/>
            <p:cNvSpPr>
              <a:spLocks noChangeArrowheads="1"/>
            </p:cNvSpPr>
            <p:nvPr/>
          </p:nvSpPr>
          <p:spPr bwMode="auto">
            <a:xfrm>
              <a:off x="1822" y="3265"/>
              <a:ext cx="98" cy="98"/>
            </a:xfrm>
            <a:prstGeom prst="ellipse">
              <a:avLst/>
            </a:prstGeom>
            <a:noFill/>
            <a:ln w="15875">
              <a:solidFill>
                <a:schemeClr val="tx1"/>
              </a:solidFill>
              <a:round/>
              <a:headEnd/>
              <a:tailEnd/>
            </a:ln>
            <a:effectLst/>
          </p:spPr>
          <p:txBody>
            <a:bodyPr wrap="none" anchor="ctr"/>
            <a:lstStyle/>
            <a:p>
              <a:endParaRPr lang="en-US"/>
            </a:p>
          </p:txBody>
        </p:sp>
        <p:sp>
          <p:nvSpPr>
            <p:cNvPr id="7199" name="Oval 31"/>
            <p:cNvSpPr>
              <a:spLocks noChangeArrowheads="1"/>
            </p:cNvSpPr>
            <p:nvPr/>
          </p:nvSpPr>
          <p:spPr bwMode="auto">
            <a:xfrm>
              <a:off x="1200" y="3265"/>
              <a:ext cx="98" cy="98"/>
            </a:xfrm>
            <a:prstGeom prst="ellipse">
              <a:avLst/>
            </a:prstGeom>
            <a:noFill/>
            <a:ln w="15875">
              <a:solidFill>
                <a:schemeClr val="tx1"/>
              </a:solidFill>
              <a:round/>
              <a:headEnd/>
              <a:tailEnd/>
            </a:ln>
            <a:effectLst/>
          </p:spPr>
          <p:txBody>
            <a:bodyPr wrap="none" anchor="ctr"/>
            <a:lstStyle/>
            <a:p>
              <a:endParaRPr lang="en-US"/>
            </a:p>
          </p:txBody>
        </p:sp>
        <p:sp>
          <p:nvSpPr>
            <p:cNvPr id="7200" name="Line 32"/>
            <p:cNvSpPr>
              <a:spLocks noChangeShapeType="1"/>
            </p:cNvSpPr>
            <p:nvPr/>
          </p:nvSpPr>
          <p:spPr bwMode="auto">
            <a:xfrm flipV="1">
              <a:off x="1248" y="3169"/>
              <a:ext cx="96" cy="96"/>
            </a:xfrm>
            <a:prstGeom prst="line">
              <a:avLst/>
            </a:prstGeom>
            <a:noFill/>
            <a:ln w="15875">
              <a:solidFill>
                <a:schemeClr val="tx1"/>
              </a:solidFill>
              <a:round/>
              <a:headEnd/>
              <a:tailEnd/>
            </a:ln>
            <a:effectLst/>
          </p:spPr>
          <p:txBody>
            <a:bodyPr/>
            <a:lstStyle/>
            <a:p>
              <a:endParaRPr lang="en-US"/>
            </a:p>
          </p:txBody>
        </p:sp>
        <p:sp>
          <p:nvSpPr>
            <p:cNvPr id="7201" name="Line 33"/>
            <p:cNvSpPr>
              <a:spLocks noChangeShapeType="1"/>
            </p:cNvSpPr>
            <p:nvPr/>
          </p:nvSpPr>
          <p:spPr bwMode="auto">
            <a:xfrm flipV="1">
              <a:off x="1440" y="2977"/>
              <a:ext cx="96" cy="96"/>
            </a:xfrm>
            <a:prstGeom prst="line">
              <a:avLst/>
            </a:prstGeom>
            <a:noFill/>
            <a:ln w="15875">
              <a:solidFill>
                <a:schemeClr val="tx1"/>
              </a:solidFill>
              <a:round/>
              <a:headEnd/>
              <a:tailEnd/>
            </a:ln>
            <a:effectLst/>
          </p:spPr>
          <p:txBody>
            <a:bodyPr/>
            <a:lstStyle/>
            <a:p>
              <a:endParaRPr lang="en-US"/>
            </a:p>
          </p:txBody>
        </p:sp>
        <p:sp>
          <p:nvSpPr>
            <p:cNvPr id="7202" name="Line 34"/>
            <p:cNvSpPr>
              <a:spLocks noChangeShapeType="1"/>
            </p:cNvSpPr>
            <p:nvPr/>
          </p:nvSpPr>
          <p:spPr bwMode="auto">
            <a:xfrm flipV="1">
              <a:off x="1632" y="3169"/>
              <a:ext cx="96" cy="96"/>
            </a:xfrm>
            <a:prstGeom prst="line">
              <a:avLst/>
            </a:prstGeom>
            <a:noFill/>
            <a:ln w="15875">
              <a:solidFill>
                <a:schemeClr val="tx1"/>
              </a:solidFill>
              <a:round/>
              <a:headEnd/>
              <a:tailEnd/>
            </a:ln>
            <a:effectLst/>
          </p:spPr>
          <p:txBody>
            <a:bodyPr/>
            <a:lstStyle/>
            <a:p>
              <a:endParaRPr lang="en-US"/>
            </a:p>
          </p:txBody>
        </p:sp>
        <p:sp>
          <p:nvSpPr>
            <p:cNvPr id="7203" name="Line 35"/>
            <p:cNvSpPr>
              <a:spLocks noChangeShapeType="1"/>
            </p:cNvSpPr>
            <p:nvPr/>
          </p:nvSpPr>
          <p:spPr bwMode="auto">
            <a:xfrm flipH="1" flipV="1">
              <a:off x="1440" y="3169"/>
              <a:ext cx="48" cy="96"/>
            </a:xfrm>
            <a:prstGeom prst="line">
              <a:avLst/>
            </a:prstGeom>
            <a:noFill/>
            <a:ln w="15875">
              <a:solidFill>
                <a:schemeClr val="tx1"/>
              </a:solidFill>
              <a:round/>
              <a:headEnd/>
              <a:tailEnd/>
            </a:ln>
            <a:effectLst/>
          </p:spPr>
          <p:txBody>
            <a:bodyPr/>
            <a:lstStyle/>
            <a:p>
              <a:endParaRPr lang="en-US"/>
            </a:p>
          </p:txBody>
        </p:sp>
        <p:sp>
          <p:nvSpPr>
            <p:cNvPr id="7204" name="Line 36"/>
            <p:cNvSpPr>
              <a:spLocks noChangeShapeType="1"/>
            </p:cNvSpPr>
            <p:nvPr/>
          </p:nvSpPr>
          <p:spPr bwMode="auto">
            <a:xfrm flipH="1" flipV="1">
              <a:off x="1632" y="2977"/>
              <a:ext cx="96" cy="96"/>
            </a:xfrm>
            <a:prstGeom prst="line">
              <a:avLst/>
            </a:prstGeom>
            <a:noFill/>
            <a:ln w="15875">
              <a:solidFill>
                <a:schemeClr val="tx1"/>
              </a:solidFill>
              <a:round/>
              <a:headEnd/>
              <a:tailEnd/>
            </a:ln>
            <a:effectLst/>
          </p:spPr>
          <p:txBody>
            <a:bodyPr/>
            <a:lstStyle/>
            <a:p>
              <a:endParaRPr lang="en-US"/>
            </a:p>
          </p:txBody>
        </p:sp>
        <p:sp>
          <p:nvSpPr>
            <p:cNvPr id="7205" name="Line 37"/>
            <p:cNvSpPr>
              <a:spLocks noChangeShapeType="1"/>
            </p:cNvSpPr>
            <p:nvPr/>
          </p:nvSpPr>
          <p:spPr bwMode="auto">
            <a:xfrm flipH="1" flipV="1">
              <a:off x="1824" y="3169"/>
              <a:ext cx="48" cy="96"/>
            </a:xfrm>
            <a:prstGeom prst="line">
              <a:avLst/>
            </a:prstGeom>
            <a:noFill/>
            <a:ln w="15875">
              <a:solidFill>
                <a:schemeClr val="tx1"/>
              </a:solidFill>
              <a:round/>
              <a:headEnd/>
              <a:tailEnd/>
            </a:ln>
            <a:effectLst/>
          </p:spPr>
          <p:txBody>
            <a:bodyPr/>
            <a:lstStyle/>
            <a:p>
              <a:endParaRPr lang="en-US"/>
            </a:p>
          </p:txBody>
        </p:sp>
        <p:sp>
          <p:nvSpPr>
            <p:cNvPr id="7206" name="Oval 38"/>
            <p:cNvSpPr>
              <a:spLocks noChangeArrowheads="1"/>
            </p:cNvSpPr>
            <p:nvPr/>
          </p:nvSpPr>
          <p:spPr bwMode="auto">
            <a:xfrm>
              <a:off x="1104" y="2640"/>
              <a:ext cx="98" cy="98"/>
            </a:xfrm>
            <a:prstGeom prst="ellipse">
              <a:avLst/>
            </a:prstGeom>
            <a:noFill/>
            <a:ln w="15875">
              <a:solidFill>
                <a:schemeClr val="tx1"/>
              </a:solidFill>
              <a:round/>
              <a:headEnd/>
              <a:tailEnd/>
            </a:ln>
            <a:effectLst/>
          </p:spPr>
          <p:txBody>
            <a:bodyPr wrap="none" anchor="ctr"/>
            <a:lstStyle/>
            <a:p>
              <a:endParaRPr lang="en-US"/>
            </a:p>
          </p:txBody>
        </p:sp>
        <p:sp>
          <p:nvSpPr>
            <p:cNvPr id="7207" name="Line 39"/>
            <p:cNvSpPr>
              <a:spLocks noChangeShapeType="1"/>
            </p:cNvSpPr>
            <p:nvPr/>
          </p:nvSpPr>
          <p:spPr bwMode="auto">
            <a:xfrm flipV="1">
              <a:off x="816" y="2736"/>
              <a:ext cx="288" cy="144"/>
            </a:xfrm>
            <a:prstGeom prst="line">
              <a:avLst/>
            </a:prstGeom>
            <a:noFill/>
            <a:ln w="15875">
              <a:solidFill>
                <a:schemeClr val="tx1"/>
              </a:solidFill>
              <a:round/>
              <a:headEnd/>
              <a:tailEnd/>
            </a:ln>
            <a:effectLst/>
          </p:spPr>
          <p:txBody>
            <a:bodyPr/>
            <a:lstStyle/>
            <a:p>
              <a:endParaRPr lang="en-US"/>
            </a:p>
          </p:txBody>
        </p:sp>
        <p:sp>
          <p:nvSpPr>
            <p:cNvPr id="7208" name="Line 40"/>
            <p:cNvSpPr>
              <a:spLocks noChangeShapeType="1"/>
            </p:cNvSpPr>
            <p:nvPr/>
          </p:nvSpPr>
          <p:spPr bwMode="auto">
            <a:xfrm flipH="1" flipV="1">
              <a:off x="1200" y="2736"/>
              <a:ext cx="336" cy="144"/>
            </a:xfrm>
            <a:prstGeom prst="line">
              <a:avLst/>
            </a:prstGeom>
            <a:noFill/>
            <a:ln w="15875">
              <a:solidFill>
                <a:schemeClr val="tx1"/>
              </a:solidFill>
              <a:round/>
              <a:headEnd/>
              <a:tailEnd/>
            </a:ln>
            <a:effectLst/>
          </p:spPr>
          <p:txBody>
            <a:bodyPr/>
            <a:lstStyle/>
            <a:p>
              <a:endParaRPr lang="en-US"/>
            </a:p>
          </p:txBody>
        </p:sp>
      </p:grpSp>
      <p:grpSp>
        <p:nvGrpSpPr>
          <p:cNvPr id="3" name="Group 102"/>
          <p:cNvGrpSpPr>
            <a:grpSpLocks/>
          </p:cNvGrpSpPr>
          <p:nvPr/>
        </p:nvGrpSpPr>
        <p:grpSpPr bwMode="auto">
          <a:xfrm>
            <a:off x="3048000" y="4419601"/>
            <a:ext cx="3200400" cy="1580621"/>
            <a:chOff x="2208" y="2640"/>
            <a:chExt cx="1440" cy="721"/>
          </a:xfrm>
        </p:grpSpPr>
        <p:sp>
          <p:nvSpPr>
            <p:cNvPr id="7211" name="Oval 43"/>
            <p:cNvSpPr>
              <a:spLocks noChangeArrowheads="1"/>
            </p:cNvSpPr>
            <p:nvPr/>
          </p:nvSpPr>
          <p:spPr bwMode="auto">
            <a:xfrm>
              <a:off x="2543" y="2877"/>
              <a:ext cx="98" cy="98"/>
            </a:xfrm>
            <a:prstGeom prst="ellipse">
              <a:avLst/>
            </a:prstGeom>
            <a:noFill/>
            <a:ln w="15875">
              <a:solidFill>
                <a:schemeClr val="tx1"/>
              </a:solidFill>
              <a:round/>
              <a:headEnd/>
              <a:tailEnd/>
            </a:ln>
            <a:effectLst/>
          </p:spPr>
          <p:txBody>
            <a:bodyPr wrap="none" anchor="ctr"/>
            <a:lstStyle/>
            <a:p>
              <a:endParaRPr lang="en-US"/>
            </a:p>
          </p:txBody>
        </p:sp>
        <p:sp>
          <p:nvSpPr>
            <p:cNvPr id="7212" name="Oval 44"/>
            <p:cNvSpPr>
              <a:spLocks noChangeArrowheads="1"/>
            </p:cNvSpPr>
            <p:nvPr/>
          </p:nvSpPr>
          <p:spPr bwMode="auto">
            <a:xfrm>
              <a:off x="2352" y="3068"/>
              <a:ext cx="98" cy="98"/>
            </a:xfrm>
            <a:prstGeom prst="ellipse">
              <a:avLst/>
            </a:prstGeom>
            <a:noFill/>
            <a:ln w="15875">
              <a:solidFill>
                <a:schemeClr val="tx1"/>
              </a:solidFill>
              <a:round/>
              <a:headEnd/>
              <a:tailEnd/>
            </a:ln>
            <a:effectLst/>
          </p:spPr>
          <p:txBody>
            <a:bodyPr wrap="none" anchor="ctr"/>
            <a:lstStyle/>
            <a:p>
              <a:endParaRPr lang="en-US"/>
            </a:p>
          </p:txBody>
        </p:sp>
        <p:sp>
          <p:nvSpPr>
            <p:cNvPr id="7213" name="Oval 45"/>
            <p:cNvSpPr>
              <a:spLocks noChangeArrowheads="1"/>
            </p:cNvSpPr>
            <p:nvPr/>
          </p:nvSpPr>
          <p:spPr bwMode="auto">
            <a:xfrm>
              <a:off x="2734" y="3070"/>
              <a:ext cx="98" cy="98"/>
            </a:xfrm>
            <a:prstGeom prst="ellipse">
              <a:avLst/>
            </a:prstGeom>
            <a:noFill/>
            <a:ln w="15875">
              <a:solidFill>
                <a:schemeClr val="tx1"/>
              </a:solidFill>
              <a:round/>
              <a:headEnd/>
              <a:tailEnd/>
            </a:ln>
            <a:effectLst/>
          </p:spPr>
          <p:txBody>
            <a:bodyPr wrap="none" anchor="ctr"/>
            <a:lstStyle/>
            <a:p>
              <a:endParaRPr lang="en-US"/>
            </a:p>
          </p:txBody>
        </p:sp>
        <p:sp>
          <p:nvSpPr>
            <p:cNvPr id="7215" name="Oval 47"/>
            <p:cNvSpPr>
              <a:spLocks noChangeArrowheads="1"/>
            </p:cNvSpPr>
            <p:nvPr/>
          </p:nvSpPr>
          <p:spPr bwMode="auto">
            <a:xfrm>
              <a:off x="2592"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6" name="Oval 48"/>
            <p:cNvSpPr>
              <a:spLocks noChangeArrowheads="1"/>
            </p:cNvSpPr>
            <p:nvPr/>
          </p:nvSpPr>
          <p:spPr bwMode="auto">
            <a:xfrm>
              <a:off x="2830"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7" name="Oval 49"/>
            <p:cNvSpPr>
              <a:spLocks noChangeArrowheads="1"/>
            </p:cNvSpPr>
            <p:nvPr/>
          </p:nvSpPr>
          <p:spPr bwMode="auto">
            <a:xfrm>
              <a:off x="2208" y="3262"/>
              <a:ext cx="98" cy="98"/>
            </a:xfrm>
            <a:prstGeom prst="ellipse">
              <a:avLst/>
            </a:prstGeom>
            <a:noFill/>
            <a:ln w="15875">
              <a:solidFill>
                <a:schemeClr val="tx1"/>
              </a:solidFill>
              <a:round/>
              <a:headEnd/>
              <a:tailEnd/>
            </a:ln>
            <a:effectLst/>
          </p:spPr>
          <p:txBody>
            <a:bodyPr wrap="none" anchor="ctr"/>
            <a:lstStyle/>
            <a:p>
              <a:endParaRPr lang="en-US"/>
            </a:p>
          </p:txBody>
        </p:sp>
        <p:sp>
          <p:nvSpPr>
            <p:cNvPr id="7218" name="Line 50"/>
            <p:cNvSpPr>
              <a:spLocks noChangeShapeType="1"/>
            </p:cNvSpPr>
            <p:nvPr/>
          </p:nvSpPr>
          <p:spPr bwMode="auto">
            <a:xfrm flipV="1">
              <a:off x="2256" y="3166"/>
              <a:ext cx="96" cy="96"/>
            </a:xfrm>
            <a:prstGeom prst="line">
              <a:avLst/>
            </a:prstGeom>
            <a:noFill/>
            <a:ln w="15875">
              <a:solidFill>
                <a:schemeClr val="tx1"/>
              </a:solidFill>
              <a:round/>
              <a:headEnd/>
              <a:tailEnd/>
            </a:ln>
            <a:effectLst/>
          </p:spPr>
          <p:txBody>
            <a:bodyPr/>
            <a:lstStyle/>
            <a:p>
              <a:endParaRPr lang="en-US"/>
            </a:p>
          </p:txBody>
        </p:sp>
        <p:sp>
          <p:nvSpPr>
            <p:cNvPr id="7219" name="Line 51"/>
            <p:cNvSpPr>
              <a:spLocks noChangeShapeType="1"/>
            </p:cNvSpPr>
            <p:nvPr/>
          </p:nvSpPr>
          <p:spPr bwMode="auto">
            <a:xfrm flipV="1">
              <a:off x="2448" y="2974"/>
              <a:ext cx="96" cy="96"/>
            </a:xfrm>
            <a:prstGeom prst="line">
              <a:avLst/>
            </a:prstGeom>
            <a:noFill/>
            <a:ln w="15875">
              <a:solidFill>
                <a:schemeClr val="tx1"/>
              </a:solidFill>
              <a:round/>
              <a:headEnd/>
              <a:tailEnd/>
            </a:ln>
            <a:effectLst/>
          </p:spPr>
          <p:txBody>
            <a:bodyPr/>
            <a:lstStyle/>
            <a:p>
              <a:endParaRPr lang="en-US"/>
            </a:p>
          </p:txBody>
        </p:sp>
        <p:sp>
          <p:nvSpPr>
            <p:cNvPr id="7220" name="Line 52"/>
            <p:cNvSpPr>
              <a:spLocks noChangeShapeType="1"/>
            </p:cNvSpPr>
            <p:nvPr/>
          </p:nvSpPr>
          <p:spPr bwMode="auto">
            <a:xfrm flipV="1">
              <a:off x="2640" y="3166"/>
              <a:ext cx="96" cy="96"/>
            </a:xfrm>
            <a:prstGeom prst="line">
              <a:avLst/>
            </a:prstGeom>
            <a:noFill/>
            <a:ln w="15875">
              <a:solidFill>
                <a:schemeClr val="tx1"/>
              </a:solidFill>
              <a:round/>
              <a:headEnd/>
              <a:tailEnd/>
            </a:ln>
            <a:effectLst/>
          </p:spPr>
          <p:txBody>
            <a:bodyPr/>
            <a:lstStyle/>
            <a:p>
              <a:endParaRPr lang="en-US"/>
            </a:p>
          </p:txBody>
        </p:sp>
        <p:sp>
          <p:nvSpPr>
            <p:cNvPr id="7222" name="Line 54"/>
            <p:cNvSpPr>
              <a:spLocks noChangeShapeType="1"/>
            </p:cNvSpPr>
            <p:nvPr/>
          </p:nvSpPr>
          <p:spPr bwMode="auto">
            <a:xfrm flipH="1" flipV="1">
              <a:off x="2640" y="2974"/>
              <a:ext cx="96" cy="96"/>
            </a:xfrm>
            <a:prstGeom prst="line">
              <a:avLst/>
            </a:prstGeom>
            <a:noFill/>
            <a:ln w="15875">
              <a:solidFill>
                <a:schemeClr val="tx1"/>
              </a:solidFill>
              <a:round/>
              <a:headEnd/>
              <a:tailEnd/>
            </a:ln>
            <a:effectLst/>
          </p:spPr>
          <p:txBody>
            <a:bodyPr/>
            <a:lstStyle/>
            <a:p>
              <a:endParaRPr lang="en-US"/>
            </a:p>
          </p:txBody>
        </p:sp>
        <p:sp>
          <p:nvSpPr>
            <p:cNvPr id="7223" name="Line 55"/>
            <p:cNvSpPr>
              <a:spLocks noChangeShapeType="1"/>
            </p:cNvSpPr>
            <p:nvPr/>
          </p:nvSpPr>
          <p:spPr bwMode="auto">
            <a:xfrm flipH="1" flipV="1">
              <a:off x="2832" y="3166"/>
              <a:ext cx="48" cy="96"/>
            </a:xfrm>
            <a:prstGeom prst="line">
              <a:avLst/>
            </a:prstGeom>
            <a:noFill/>
            <a:ln w="15875">
              <a:solidFill>
                <a:schemeClr val="tx1"/>
              </a:solidFill>
              <a:round/>
              <a:headEnd/>
              <a:tailEnd/>
            </a:ln>
            <a:effectLst/>
          </p:spPr>
          <p:txBody>
            <a:bodyPr/>
            <a:lstStyle/>
            <a:p>
              <a:endParaRPr lang="en-US"/>
            </a:p>
          </p:txBody>
        </p:sp>
        <p:sp>
          <p:nvSpPr>
            <p:cNvPr id="7224" name="Oval 56"/>
            <p:cNvSpPr>
              <a:spLocks noChangeArrowheads="1"/>
            </p:cNvSpPr>
            <p:nvPr/>
          </p:nvSpPr>
          <p:spPr bwMode="auto">
            <a:xfrm>
              <a:off x="3359" y="2880"/>
              <a:ext cx="98" cy="98"/>
            </a:xfrm>
            <a:prstGeom prst="ellipse">
              <a:avLst/>
            </a:prstGeom>
            <a:noFill/>
            <a:ln w="15875">
              <a:solidFill>
                <a:schemeClr val="tx1"/>
              </a:solidFill>
              <a:round/>
              <a:headEnd/>
              <a:tailEnd/>
            </a:ln>
            <a:effectLst/>
          </p:spPr>
          <p:txBody>
            <a:bodyPr wrap="none" anchor="ctr"/>
            <a:lstStyle/>
            <a:p>
              <a:endParaRPr lang="en-US"/>
            </a:p>
          </p:txBody>
        </p:sp>
        <p:sp>
          <p:nvSpPr>
            <p:cNvPr id="7225" name="Oval 57"/>
            <p:cNvSpPr>
              <a:spLocks noChangeArrowheads="1"/>
            </p:cNvSpPr>
            <p:nvPr/>
          </p:nvSpPr>
          <p:spPr bwMode="auto">
            <a:xfrm>
              <a:off x="3168" y="3071"/>
              <a:ext cx="98" cy="98"/>
            </a:xfrm>
            <a:prstGeom prst="ellipse">
              <a:avLst/>
            </a:prstGeom>
            <a:noFill/>
            <a:ln w="15875">
              <a:solidFill>
                <a:schemeClr val="tx1"/>
              </a:solidFill>
              <a:round/>
              <a:headEnd/>
              <a:tailEnd/>
            </a:ln>
            <a:effectLst/>
          </p:spPr>
          <p:txBody>
            <a:bodyPr wrap="none" anchor="ctr"/>
            <a:lstStyle/>
            <a:p>
              <a:endParaRPr lang="en-US"/>
            </a:p>
          </p:txBody>
        </p:sp>
        <p:sp>
          <p:nvSpPr>
            <p:cNvPr id="7226" name="Oval 58"/>
            <p:cNvSpPr>
              <a:spLocks noChangeArrowheads="1"/>
            </p:cNvSpPr>
            <p:nvPr/>
          </p:nvSpPr>
          <p:spPr bwMode="auto">
            <a:xfrm>
              <a:off x="3550" y="3073"/>
              <a:ext cx="98" cy="98"/>
            </a:xfrm>
            <a:prstGeom prst="ellipse">
              <a:avLst/>
            </a:prstGeom>
            <a:noFill/>
            <a:ln w="15875">
              <a:solidFill>
                <a:schemeClr val="tx1"/>
              </a:solidFill>
              <a:round/>
              <a:headEnd/>
              <a:tailEnd/>
            </a:ln>
            <a:effectLst/>
          </p:spPr>
          <p:txBody>
            <a:bodyPr wrap="none" anchor="ctr"/>
            <a:lstStyle/>
            <a:p>
              <a:endParaRPr lang="en-US"/>
            </a:p>
          </p:txBody>
        </p:sp>
        <p:sp>
          <p:nvSpPr>
            <p:cNvPr id="7227" name="Oval 59"/>
            <p:cNvSpPr>
              <a:spLocks noChangeArrowheads="1"/>
            </p:cNvSpPr>
            <p:nvPr/>
          </p:nvSpPr>
          <p:spPr bwMode="auto">
            <a:xfrm>
              <a:off x="3264" y="3263"/>
              <a:ext cx="98" cy="98"/>
            </a:xfrm>
            <a:prstGeom prst="ellipse">
              <a:avLst/>
            </a:prstGeom>
            <a:noFill/>
            <a:ln w="15875">
              <a:solidFill>
                <a:schemeClr val="tx1"/>
              </a:solidFill>
              <a:round/>
              <a:headEnd/>
              <a:tailEnd/>
            </a:ln>
            <a:effectLst/>
          </p:spPr>
          <p:txBody>
            <a:bodyPr wrap="none" anchor="ctr"/>
            <a:lstStyle/>
            <a:p>
              <a:endParaRPr lang="en-US"/>
            </a:p>
          </p:txBody>
        </p:sp>
        <p:sp>
          <p:nvSpPr>
            <p:cNvPr id="7232" name="Line 64"/>
            <p:cNvSpPr>
              <a:spLocks noChangeShapeType="1"/>
            </p:cNvSpPr>
            <p:nvPr/>
          </p:nvSpPr>
          <p:spPr bwMode="auto">
            <a:xfrm flipV="1">
              <a:off x="3264" y="2977"/>
              <a:ext cx="96" cy="96"/>
            </a:xfrm>
            <a:prstGeom prst="line">
              <a:avLst/>
            </a:prstGeom>
            <a:noFill/>
            <a:ln w="15875">
              <a:solidFill>
                <a:schemeClr val="tx1"/>
              </a:solidFill>
              <a:round/>
              <a:headEnd/>
              <a:tailEnd/>
            </a:ln>
            <a:effectLst/>
          </p:spPr>
          <p:txBody>
            <a:bodyPr/>
            <a:lstStyle/>
            <a:p>
              <a:endParaRPr lang="en-US"/>
            </a:p>
          </p:txBody>
        </p:sp>
        <p:sp>
          <p:nvSpPr>
            <p:cNvPr id="7234" name="Line 66"/>
            <p:cNvSpPr>
              <a:spLocks noChangeShapeType="1"/>
            </p:cNvSpPr>
            <p:nvPr/>
          </p:nvSpPr>
          <p:spPr bwMode="auto">
            <a:xfrm flipH="1" flipV="1">
              <a:off x="3264" y="3169"/>
              <a:ext cx="48" cy="96"/>
            </a:xfrm>
            <a:prstGeom prst="line">
              <a:avLst/>
            </a:prstGeom>
            <a:noFill/>
            <a:ln w="15875">
              <a:solidFill>
                <a:schemeClr val="tx1"/>
              </a:solidFill>
              <a:round/>
              <a:headEnd/>
              <a:tailEnd/>
            </a:ln>
            <a:effectLst/>
          </p:spPr>
          <p:txBody>
            <a:bodyPr/>
            <a:lstStyle/>
            <a:p>
              <a:endParaRPr lang="en-US"/>
            </a:p>
          </p:txBody>
        </p:sp>
        <p:sp>
          <p:nvSpPr>
            <p:cNvPr id="7235" name="Line 67"/>
            <p:cNvSpPr>
              <a:spLocks noChangeShapeType="1"/>
            </p:cNvSpPr>
            <p:nvPr/>
          </p:nvSpPr>
          <p:spPr bwMode="auto">
            <a:xfrm flipH="1" flipV="1">
              <a:off x="3456" y="2977"/>
              <a:ext cx="96" cy="96"/>
            </a:xfrm>
            <a:prstGeom prst="line">
              <a:avLst/>
            </a:prstGeom>
            <a:noFill/>
            <a:ln w="15875">
              <a:solidFill>
                <a:schemeClr val="tx1"/>
              </a:solidFill>
              <a:round/>
              <a:headEnd/>
              <a:tailEnd/>
            </a:ln>
            <a:effectLst/>
          </p:spPr>
          <p:txBody>
            <a:bodyPr/>
            <a:lstStyle/>
            <a:p>
              <a:endParaRPr lang="en-US"/>
            </a:p>
          </p:txBody>
        </p:sp>
        <p:sp>
          <p:nvSpPr>
            <p:cNvPr id="7237" name="Oval 69"/>
            <p:cNvSpPr>
              <a:spLocks noChangeArrowheads="1"/>
            </p:cNvSpPr>
            <p:nvPr/>
          </p:nvSpPr>
          <p:spPr bwMode="auto">
            <a:xfrm>
              <a:off x="2928" y="2640"/>
              <a:ext cx="98" cy="98"/>
            </a:xfrm>
            <a:prstGeom prst="ellipse">
              <a:avLst/>
            </a:prstGeom>
            <a:noFill/>
            <a:ln w="15875">
              <a:solidFill>
                <a:schemeClr val="tx1"/>
              </a:solidFill>
              <a:round/>
              <a:headEnd/>
              <a:tailEnd/>
            </a:ln>
            <a:effectLst/>
          </p:spPr>
          <p:txBody>
            <a:bodyPr wrap="none" anchor="ctr"/>
            <a:lstStyle/>
            <a:p>
              <a:endParaRPr lang="en-US"/>
            </a:p>
          </p:txBody>
        </p:sp>
        <p:sp>
          <p:nvSpPr>
            <p:cNvPr id="7238" name="Line 70"/>
            <p:cNvSpPr>
              <a:spLocks noChangeShapeType="1"/>
            </p:cNvSpPr>
            <p:nvPr/>
          </p:nvSpPr>
          <p:spPr bwMode="auto">
            <a:xfrm flipV="1">
              <a:off x="2640" y="2736"/>
              <a:ext cx="288" cy="144"/>
            </a:xfrm>
            <a:prstGeom prst="line">
              <a:avLst/>
            </a:prstGeom>
            <a:noFill/>
            <a:ln w="15875">
              <a:solidFill>
                <a:schemeClr val="tx1"/>
              </a:solidFill>
              <a:round/>
              <a:headEnd/>
              <a:tailEnd/>
            </a:ln>
            <a:effectLst/>
          </p:spPr>
          <p:txBody>
            <a:bodyPr/>
            <a:lstStyle/>
            <a:p>
              <a:endParaRPr lang="en-US"/>
            </a:p>
          </p:txBody>
        </p:sp>
        <p:sp>
          <p:nvSpPr>
            <p:cNvPr id="7239" name="Line 71"/>
            <p:cNvSpPr>
              <a:spLocks noChangeShapeType="1"/>
            </p:cNvSpPr>
            <p:nvPr/>
          </p:nvSpPr>
          <p:spPr bwMode="auto">
            <a:xfrm flipH="1" flipV="1">
              <a:off x="3024" y="2736"/>
              <a:ext cx="336" cy="144"/>
            </a:xfrm>
            <a:prstGeom prst="line">
              <a:avLst/>
            </a:prstGeom>
            <a:noFill/>
            <a:ln w="15875">
              <a:solidFill>
                <a:schemeClr val="tx1"/>
              </a:solidFill>
              <a:round/>
              <a:headEnd/>
              <a:tailEnd/>
            </a:ln>
            <a:effectLst/>
          </p:spPr>
          <p:txBody>
            <a:bodyPr/>
            <a:lstStyle/>
            <a:p>
              <a:endParaRPr lang="en-US"/>
            </a:p>
          </p:txBody>
        </p:sp>
      </p:grpSp>
      <p:grpSp>
        <p:nvGrpSpPr>
          <p:cNvPr id="4" name="Group 103"/>
          <p:cNvGrpSpPr>
            <a:grpSpLocks/>
          </p:cNvGrpSpPr>
          <p:nvPr/>
        </p:nvGrpSpPr>
        <p:grpSpPr bwMode="auto">
          <a:xfrm>
            <a:off x="5562601" y="1752600"/>
            <a:ext cx="2423067" cy="1694316"/>
            <a:chOff x="3887" y="2640"/>
            <a:chExt cx="1249" cy="723"/>
          </a:xfrm>
        </p:grpSpPr>
        <p:sp>
          <p:nvSpPr>
            <p:cNvPr id="7240" name="Oval 72"/>
            <p:cNvSpPr>
              <a:spLocks noChangeArrowheads="1"/>
            </p:cNvSpPr>
            <p:nvPr/>
          </p:nvSpPr>
          <p:spPr bwMode="auto">
            <a:xfrm>
              <a:off x="4222" y="2877"/>
              <a:ext cx="98" cy="98"/>
            </a:xfrm>
            <a:prstGeom prst="ellipse">
              <a:avLst/>
            </a:prstGeom>
            <a:noFill/>
            <a:ln w="15875">
              <a:solidFill>
                <a:schemeClr val="tx1"/>
              </a:solidFill>
              <a:round/>
              <a:headEnd/>
              <a:tailEnd/>
            </a:ln>
            <a:effectLst/>
          </p:spPr>
          <p:txBody>
            <a:bodyPr wrap="none" anchor="ctr"/>
            <a:lstStyle/>
            <a:p>
              <a:endParaRPr lang="en-US"/>
            </a:p>
          </p:txBody>
        </p:sp>
        <p:sp>
          <p:nvSpPr>
            <p:cNvPr id="7241" name="Oval 73"/>
            <p:cNvSpPr>
              <a:spLocks noChangeArrowheads="1"/>
            </p:cNvSpPr>
            <p:nvPr/>
          </p:nvSpPr>
          <p:spPr bwMode="auto">
            <a:xfrm>
              <a:off x="4031" y="3068"/>
              <a:ext cx="98" cy="98"/>
            </a:xfrm>
            <a:prstGeom prst="ellipse">
              <a:avLst/>
            </a:prstGeom>
            <a:noFill/>
            <a:ln w="15875">
              <a:solidFill>
                <a:schemeClr val="tx1"/>
              </a:solidFill>
              <a:round/>
              <a:headEnd/>
              <a:tailEnd/>
            </a:ln>
            <a:effectLst/>
          </p:spPr>
          <p:txBody>
            <a:bodyPr wrap="none" anchor="ctr"/>
            <a:lstStyle/>
            <a:p>
              <a:endParaRPr lang="en-US"/>
            </a:p>
          </p:txBody>
        </p:sp>
        <p:sp>
          <p:nvSpPr>
            <p:cNvPr id="7242" name="Oval 74"/>
            <p:cNvSpPr>
              <a:spLocks noChangeArrowheads="1"/>
            </p:cNvSpPr>
            <p:nvPr/>
          </p:nvSpPr>
          <p:spPr bwMode="auto">
            <a:xfrm>
              <a:off x="4413" y="3070"/>
              <a:ext cx="98" cy="98"/>
            </a:xfrm>
            <a:prstGeom prst="ellipse">
              <a:avLst/>
            </a:prstGeom>
            <a:noFill/>
            <a:ln w="15875">
              <a:solidFill>
                <a:schemeClr val="tx1"/>
              </a:solidFill>
              <a:round/>
              <a:headEnd/>
              <a:tailEnd/>
            </a:ln>
            <a:effectLst/>
          </p:spPr>
          <p:txBody>
            <a:bodyPr wrap="none" anchor="ctr"/>
            <a:lstStyle/>
            <a:p>
              <a:endParaRPr lang="en-US"/>
            </a:p>
          </p:txBody>
        </p:sp>
        <p:sp>
          <p:nvSpPr>
            <p:cNvPr id="7243" name="Oval 75"/>
            <p:cNvSpPr>
              <a:spLocks noChangeArrowheads="1"/>
            </p:cNvSpPr>
            <p:nvPr/>
          </p:nvSpPr>
          <p:spPr bwMode="auto">
            <a:xfrm>
              <a:off x="4127" y="3260"/>
              <a:ext cx="98" cy="98"/>
            </a:xfrm>
            <a:prstGeom prst="ellipse">
              <a:avLst/>
            </a:prstGeom>
            <a:noFill/>
            <a:ln w="15875">
              <a:solidFill>
                <a:schemeClr val="tx1"/>
              </a:solidFill>
              <a:round/>
              <a:headEnd/>
              <a:tailEnd/>
            </a:ln>
            <a:effectLst/>
          </p:spPr>
          <p:txBody>
            <a:bodyPr wrap="none" anchor="ctr"/>
            <a:lstStyle/>
            <a:p>
              <a:endParaRPr lang="en-US"/>
            </a:p>
          </p:txBody>
        </p:sp>
        <p:sp>
          <p:nvSpPr>
            <p:cNvPr id="7244" name="Oval 76"/>
            <p:cNvSpPr>
              <a:spLocks noChangeArrowheads="1"/>
            </p:cNvSpPr>
            <p:nvPr/>
          </p:nvSpPr>
          <p:spPr bwMode="auto">
            <a:xfrm>
              <a:off x="4271"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5" name="Oval 77"/>
            <p:cNvSpPr>
              <a:spLocks noChangeArrowheads="1"/>
            </p:cNvSpPr>
            <p:nvPr/>
          </p:nvSpPr>
          <p:spPr bwMode="auto">
            <a:xfrm>
              <a:off x="4509"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6" name="Oval 78"/>
            <p:cNvSpPr>
              <a:spLocks noChangeArrowheads="1"/>
            </p:cNvSpPr>
            <p:nvPr/>
          </p:nvSpPr>
          <p:spPr bwMode="auto">
            <a:xfrm>
              <a:off x="3887" y="3262"/>
              <a:ext cx="98" cy="98"/>
            </a:xfrm>
            <a:prstGeom prst="ellipse">
              <a:avLst/>
            </a:prstGeom>
            <a:noFill/>
            <a:ln w="15875">
              <a:solidFill>
                <a:schemeClr val="tx1"/>
              </a:solidFill>
              <a:round/>
              <a:headEnd/>
              <a:tailEnd/>
            </a:ln>
            <a:effectLst/>
          </p:spPr>
          <p:txBody>
            <a:bodyPr wrap="none" anchor="ctr"/>
            <a:lstStyle/>
            <a:p>
              <a:endParaRPr lang="en-US"/>
            </a:p>
          </p:txBody>
        </p:sp>
        <p:sp>
          <p:nvSpPr>
            <p:cNvPr id="7247" name="Line 79"/>
            <p:cNvSpPr>
              <a:spLocks noChangeShapeType="1"/>
            </p:cNvSpPr>
            <p:nvPr/>
          </p:nvSpPr>
          <p:spPr bwMode="auto">
            <a:xfrm flipV="1">
              <a:off x="3935" y="3166"/>
              <a:ext cx="96" cy="96"/>
            </a:xfrm>
            <a:prstGeom prst="line">
              <a:avLst/>
            </a:prstGeom>
            <a:noFill/>
            <a:ln w="15875">
              <a:solidFill>
                <a:schemeClr val="tx1"/>
              </a:solidFill>
              <a:round/>
              <a:headEnd/>
              <a:tailEnd/>
            </a:ln>
            <a:effectLst/>
          </p:spPr>
          <p:txBody>
            <a:bodyPr/>
            <a:lstStyle/>
            <a:p>
              <a:endParaRPr lang="en-US"/>
            </a:p>
          </p:txBody>
        </p:sp>
        <p:sp>
          <p:nvSpPr>
            <p:cNvPr id="7248" name="Line 80"/>
            <p:cNvSpPr>
              <a:spLocks noChangeShapeType="1"/>
            </p:cNvSpPr>
            <p:nvPr/>
          </p:nvSpPr>
          <p:spPr bwMode="auto">
            <a:xfrm flipV="1">
              <a:off x="4127" y="2974"/>
              <a:ext cx="96" cy="96"/>
            </a:xfrm>
            <a:prstGeom prst="line">
              <a:avLst/>
            </a:prstGeom>
            <a:noFill/>
            <a:ln w="15875">
              <a:solidFill>
                <a:schemeClr val="tx1"/>
              </a:solidFill>
              <a:round/>
              <a:headEnd/>
              <a:tailEnd/>
            </a:ln>
            <a:effectLst/>
          </p:spPr>
          <p:txBody>
            <a:bodyPr/>
            <a:lstStyle/>
            <a:p>
              <a:endParaRPr lang="en-US"/>
            </a:p>
          </p:txBody>
        </p:sp>
        <p:sp>
          <p:nvSpPr>
            <p:cNvPr id="7249" name="Line 81"/>
            <p:cNvSpPr>
              <a:spLocks noChangeShapeType="1"/>
            </p:cNvSpPr>
            <p:nvPr/>
          </p:nvSpPr>
          <p:spPr bwMode="auto">
            <a:xfrm flipV="1">
              <a:off x="4319" y="3166"/>
              <a:ext cx="96" cy="96"/>
            </a:xfrm>
            <a:prstGeom prst="line">
              <a:avLst/>
            </a:prstGeom>
            <a:noFill/>
            <a:ln w="15875">
              <a:solidFill>
                <a:schemeClr val="tx1"/>
              </a:solidFill>
              <a:round/>
              <a:headEnd/>
              <a:tailEnd/>
            </a:ln>
            <a:effectLst/>
          </p:spPr>
          <p:txBody>
            <a:bodyPr/>
            <a:lstStyle/>
            <a:p>
              <a:endParaRPr lang="en-US"/>
            </a:p>
          </p:txBody>
        </p:sp>
        <p:sp>
          <p:nvSpPr>
            <p:cNvPr id="7250" name="Line 82"/>
            <p:cNvSpPr>
              <a:spLocks noChangeShapeType="1"/>
            </p:cNvSpPr>
            <p:nvPr/>
          </p:nvSpPr>
          <p:spPr bwMode="auto">
            <a:xfrm flipH="1" flipV="1">
              <a:off x="4127" y="3166"/>
              <a:ext cx="48" cy="96"/>
            </a:xfrm>
            <a:prstGeom prst="line">
              <a:avLst/>
            </a:prstGeom>
            <a:noFill/>
            <a:ln w="15875">
              <a:solidFill>
                <a:schemeClr val="tx1"/>
              </a:solidFill>
              <a:round/>
              <a:headEnd/>
              <a:tailEnd/>
            </a:ln>
            <a:effectLst/>
          </p:spPr>
          <p:txBody>
            <a:bodyPr/>
            <a:lstStyle/>
            <a:p>
              <a:endParaRPr lang="en-US"/>
            </a:p>
          </p:txBody>
        </p:sp>
        <p:sp>
          <p:nvSpPr>
            <p:cNvPr id="7251" name="Line 83"/>
            <p:cNvSpPr>
              <a:spLocks noChangeShapeType="1"/>
            </p:cNvSpPr>
            <p:nvPr/>
          </p:nvSpPr>
          <p:spPr bwMode="auto">
            <a:xfrm flipH="1" flipV="1">
              <a:off x="4319" y="2974"/>
              <a:ext cx="96" cy="96"/>
            </a:xfrm>
            <a:prstGeom prst="line">
              <a:avLst/>
            </a:prstGeom>
            <a:noFill/>
            <a:ln w="15875">
              <a:solidFill>
                <a:schemeClr val="tx1"/>
              </a:solidFill>
              <a:round/>
              <a:headEnd/>
              <a:tailEnd/>
            </a:ln>
            <a:effectLst/>
          </p:spPr>
          <p:txBody>
            <a:bodyPr/>
            <a:lstStyle/>
            <a:p>
              <a:endParaRPr lang="en-US"/>
            </a:p>
          </p:txBody>
        </p:sp>
        <p:sp>
          <p:nvSpPr>
            <p:cNvPr id="7252" name="Line 84"/>
            <p:cNvSpPr>
              <a:spLocks noChangeShapeType="1"/>
            </p:cNvSpPr>
            <p:nvPr/>
          </p:nvSpPr>
          <p:spPr bwMode="auto">
            <a:xfrm flipH="1" flipV="1">
              <a:off x="4511" y="3166"/>
              <a:ext cx="48" cy="96"/>
            </a:xfrm>
            <a:prstGeom prst="line">
              <a:avLst/>
            </a:prstGeom>
            <a:noFill/>
            <a:ln w="15875">
              <a:solidFill>
                <a:schemeClr val="tx1"/>
              </a:solidFill>
              <a:round/>
              <a:headEnd/>
              <a:tailEnd/>
            </a:ln>
            <a:effectLst/>
          </p:spPr>
          <p:txBody>
            <a:bodyPr/>
            <a:lstStyle/>
            <a:p>
              <a:endParaRPr lang="en-US"/>
            </a:p>
          </p:txBody>
        </p:sp>
        <p:sp>
          <p:nvSpPr>
            <p:cNvPr id="7253" name="Oval 85"/>
            <p:cNvSpPr>
              <a:spLocks noChangeArrowheads="1"/>
            </p:cNvSpPr>
            <p:nvPr/>
          </p:nvSpPr>
          <p:spPr bwMode="auto">
            <a:xfrm>
              <a:off x="5038" y="2880"/>
              <a:ext cx="98" cy="98"/>
            </a:xfrm>
            <a:prstGeom prst="ellipse">
              <a:avLst/>
            </a:prstGeom>
            <a:noFill/>
            <a:ln w="15875">
              <a:solidFill>
                <a:schemeClr val="tx1"/>
              </a:solidFill>
              <a:round/>
              <a:headEnd/>
              <a:tailEnd/>
            </a:ln>
            <a:effectLst/>
          </p:spPr>
          <p:txBody>
            <a:bodyPr wrap="none" anchor="ctr"/>
            <a:lstStyle/>
            <a:p>
              <a:endParaRPr lang="en-US"/>
            </a:p>
          </p:txBody>
        </p:sp>
        <p:sp>
          <p:nvSpPr>
            <p:cNvPr id="7254" name="Oval 86"/>
            <p:cNvSpPr>
              <a:spLocks noChangeArrowheads="1"/>
            </p:cNvSpPr>
            <p:nvPr/>
          </p:nvSpPr>
          <p:spPr bwMode="auto">
            <a:xfrm>
              <a:off x="4847" y="3071"/>
              <a:ext cx="98" cy="98"/>
            </a:xfrm>
            <a:prstGeom prst="ellipse">
              <a:avLst/>
            </a:prstGeom>
            <a:noFill/>
            <a:ln w="15875">
              <a:solidFill>
                <a:schemeClr val="tx1"/>
              </a:solidFill>
              <a:round/>
              <a:headEnd/>
              <a:tailEnd/>
            </a:ln>
            <a:effectLst/>
          </p:spPr>
          <p:txBody>
            <a:bodyPr wrap="none" anchor="ctr"/>
            <a:lstStyle/>
            <a:p>
              <a:endParaRPr lang="en-US"/>
            </a:p>
          </p:txBody>
        </p:sp>
        <p:sp>
          <p:nvSpPr>
            <p:cNvPr id="7256" name="Oval 88"/>
            <p:cNvSpPr>
              <a:spLocks noChangeArrowheads="1"/>
            </p:cNvSpPr>
            <p:nvPr/>
          </p:nvSpPr>
          <p:spPr bwMode="auto">
            <a:xfrm>
              <a:off x="4943" y="3263"/>
              <a:ext cx="98" cy="98"/>
            </a:xfrm>
            <a:prstGeom prst="ellipse">
              <a:avLst/>
            </a:prstGeom>
            <a:noFill/>
            <a:ln w="15875">
              <a:solidFill>
                <a:schemeClr val="tx1"/>
              </a:solidFill>
              <a:round/>
              <a:headEnd/>
              <a:tailEnd/>
            </a:ln>
            <a:effectLst/>
          </p:spPr>
          <p:txBody>
            <a:bodyPr wrap="none" anchor="ctr"/>
            <a:lstStyle/>
            <a:p>
              <a:endParaRPr lang="en-US"/>
            </a:p>
          </p:txBody>
        </p:sp>
        <p:sp>
          <p:nvSpPr>
            <p:cNvPr id="7259" name="Oval 91"/>
            <p:cNvSpPr>
              <a:spLocks noChangeArrowheads="1"/>
            </p:cNvSpPr>
            <p:nvPr/>
          </p:nvSpPr>
          <p:spPr bwMode="auto">
            <a:xfrm>
              <a:off x="4703" y="3265"/>
              <a:ext cx="98" cy="98"/>
            </a:xfrm>
            <a:prstGeom prst="ellipse">
              <a:avLst/>
            </a:prstGeom>
            <a:noFill/>
            <a:ln w="15875">
              <a:solidFill>
                <a:schemeClr val="tx1"/>
              </a:solidFill>
              <a:round/>
              <a:headEnd/>
              <a:tailEnd/>
            </a:ln>
            <a:effectLst/>
          </p:spPr>
          <p:txBody>
            <a:bodyPr wrap="none" anchor="ctr"/>
            <a:lstStyle/>
            <a:p>
              <a:endParaRPr lang="en-US"/>
            </a:p>
          </p:txBody>
        </p:sp>
        <p:sp>
          <p:nvSpPr>
            <p:cNvPr id="7260" name="Line 92"/>
            <p:cNvSpPr>
              <a:spLocks noChangeShapeType="1"/>
            </p:cNvSpPr>
            <p:nvPr/>
          </p:nvSpPr>
          <p:spPr bwMode="auto">
            <a:xfrm flipV="1">
              <a:off x="4751" y="3169"/>
              <a:ext cx="96" cy="96"/>
            </a:xfrm>
            <a:prstGeom prst="line">
              <a:avLst/>
            </a:prstGeom>
            <a:noFill/>
            <a:ln w="15875">
              <a:solidFill>
                <a:schemeClr val="tx1"/>
              </a:solidFill>
              <a:round/>
              <a:headEnd/>
              <a:tailEnd/>
            </a:ln>
            <a:effectLst/>
          </p:spPr>
          <p:txBody>
            <a:bodyPr/>
            <a:lstStyle/>
            <a:p>
              <a:endParaRPr lang="en-US"/>
            </a:p>
          </p:txBody>
        </p:sp>
        <p:sp>
          <p:nvSpPr>
            <p:cNvPr id="7261" name="Line 93"/>
            <p:cNvSpPr>
              <a:spLocks noChangeShapeType="1"/>
            </p:cNvSpPr>
            <p:nvPr/>
          </p:nvSpPr>
          <p:spPr bwMode="auto">
            <a:xfrm flipV="1">
              <a:off x="4943" y="2977"/>
              <a:ext cx="96" cy="96"/>
            </a:xfrm>
            <a:prstGeom prst="line">
              <a:avLst/>
            </a:prstGeom>
            <a:noFill/>
            <a:ln w="15875">
              <a:solidFill>
                <a:schemeClr val="tx1"/>
              </a:solidFill>
              <a:round/>
              <a:headEnd/>
              <a:tailEnd/>
            </a:ln>
            <a:effectLst/>
          </p:spPr>
          <p:txBody>
            <a:bodyPr/>
            <a:lstStyle/>
            <a:p>
              <a:endParaRPr lang="en-US"/>
            </a:p>
          </p:txBody>
        </p:sp>
        <p:sp>
          <p:nvSpPr>
            <p:cNvPr id="7263" name="Line 95"/>
            <p:cNvSpPr>
              <a:spLocks noChangeShapeType="1"/>
            </p:cNvSpPr>
            <p:nvPr/>
          </p:nvSpPr>
          <p:spPr bwMode="auto">
            <a:xfrm flipH="1" flipV="1">
              <a:off x="4943" y="3169"/>
              <a:ext cx="48" cy="96"/>
            </a:xfrm>
            <a:prstGeom prst="line">
              <a:avLst/>
            </a:prstGeom>
            <a:noFill/>
            <a:ln w="15875">
              <a:solidFill>
                <a:schemeClr val="tx1"/>
              </a:solidFill>
              <a:round/>
              <a:headEnd/>
              <a:tailEnd/>
            </a:ln>
            <a:effectLst/>
          </p:spPr>
          <p:txBody>
            <a:bodyPr/>
            <a:lstStyle/>
            <a:p>
              <a:endParaRPr lang="en-US"/>
            </a:p>
          </p:txBody>
        </p:sp>
        <p:sp>
          <p:nvSpPr>
            <p:cNvPr id="7266" name="Oval 98"/>
            <p:cNvSpPr>
              <a:spLocks noChangeArrowheads="1"/>
            </p:cNvSpPr>
            <p:nvPr/>
          </p:nvSpPr>
          <p:spPr bwMode="auto">
            <a:xfrm>
              <a:off x="4607" y="2640"/>
              <a:ext cx="98" cy="98"/>
            </a:xfrm>
            <a:prstGeom prst="ellipse">
              <a:avLst/>
            </a:prstGeom>
            <a:noFill/>
            <a:ln w="15875">
              <a:solidFill>
                <a:schemeClr val="tx1"/>
              </a:solidFill>
              <a:round/>
              <a:headEnd/>
              <a:tailEnd/>
            </a:ln>
            <a:effectLst/>
          </p:spPr>
          <p:txBody>
            <a:bodyPr wrap="none" anchor="ctr"/>
            <a:lstStyle/>
            <a:p>
              <a:endParaRPr lang="en-US"/>
            </a:p>
          </p:txBody>
        </p:sp>
        <p:sp>
          <p:nvSpPr>
            <p:cNvPr id="7267" name="Line 99"/>
            <p:cNvSpPr>
              <a:spLocks noChangeShapeType="1"/>
            </p:cNvSpPr>
            <p:nvPr/>
          </p:nvSpPr>
          <p:spPr bwMode="auto">
            <a:xfrm flipV="1">
              <a:off x="4319" y="2736"/>
              <a:ext cx="288" cy="144"/>
            </a:xfrm>
            <a:prstGeom prst="line">
              <a:avLst/>
            </a:prstGeom>
            <a:noFill/>
            <a:ln w="15875">
              <a:solidFill>
                <a:schemeClr val="tx1"/>
              </a:solidFill>
              <a:round/>
              <a:headEnd/>
              <a:tailEnd/>
            </a:ln>
            <a:effectLst/>
          </p:spPr>
          <p:txBody>
            <a:bodyPr/>
            <a:lstStyle/>
            <a:p>
              <a:endParaRPr lang="en-US"/>
            </a:p>
          </p:txBody>
        </p:sp>
        <p:sp>
          <p:nvSpPr>
            <p:cNvPr id="7268" name="Line 100"/>
            <p:cNvSpPr>
              <a:spLocks noChangeShapeType="1"/>
            </p:cNvSpPr>
            <p:nvPr/>
          </p:nvSpPr>
          <p:spPr bwMode="auto">
            <a:xfrm flipH="1" flipV="1">
              <a:off x="4703" y="2736"/>
              <a:ext cx="336" cy="144"/>
            </a:xfrm>
            <a:prstGeom prst="line">
              <a:avLst/>
            </a:prstGeom>
            <a:noFill/>
            <a:ln w="15875">
              <a:solidFill>
                <a:schemeClr val="tx1"/>
              </a:solidFill>
              <a:round/>
              <a:headEnd/>
              <a:tailEnd/>
            </a:ln>
            <a:effectLst/>
          </p:spPr>
          <p:txBody>
            <a:bodyPr/>
            <a:lstStyle/>
            <a:p>
              <a:endParaRPr lang="en-US"/>
            </a:p>
          </p:txBody>
        </p:sp>
      </p:grpSp>
      <p:grpSp>
        <p:nvGrpSpPr>
          <p:cNvPr id="5" name="Group 107"/>
          <p:cNvGrpSpPr>
            <a:grpSpLocks/>
          </p:cNvGrpSpPr>
          <p:nvPr/>
        </p:nvGrpSpPr>
        <p:grpSpPr bwMode="auto">
          <a:xfrm>
            <a:off x="457200" y="4419600"/>
            <a:ext cx="990600" cy="1006475"/>
            <a:chOff x="288" y="2784"/>
            <a:chExt cx="624" cy="634"/>
          </a:xfrm>
        </p:grpSpPr>
        <p:sp>
          <p:nvSpPr>
            <p:cNvPr id="7272" name="Text Box 104"/>
            <p:cNvSpPr txBox="1">
              <a:spLocks noChangeArrowheads="1"/>
            </p:cNvSpPr>
            <p:nvPr/>
          </p:nvSpPr>
          <p:spPr bwMode="auto">
            <a:xfrm>
              <a:off x="480" y="2784"/>
              <a:ext cx="432" cy="250"/>
            </a:xfrm>
            <a:prstGeom prst="rect">
              <a:avLst/>
            </a:prstGeom>
            <a:noFill/>
            <a:ln w="15875">
              <a:noFill/>
              <a:miter lim="800000"/>
              <a:headEnd/>
              <a:tailEnd/>
            </a:ln>
            <a:effectLst/>
          </p:spPr>
          <p:txBody>
            <a:bodyPr>
              <a:spAutoFit/>
            </a:bodyPr>
            <a:lstStyle/>
            <a:p>
              <a:pPr>
                <a:spcBef>
                  <a:spcPct val="50000"/>
                </a:spcBef>
              </a:pPr>
              <a:r>
                <a:rPr lang="en-US" sz="2000">
                  <a:solidFill>
                    <a:srgbClr val="FFFF99"/>
                  </a:solidFill>
                  <a:latin typeface="Verdana" pitchFamily="34" charset="0"/>
                </a:rPr>
                <a:t>n-2</a:t>
              </a:r>
            </a:p>
          </p:txBody>
        </p:sp>
        <p:sp>
          <p:nvSpPr>
            <p:cNvPr id="7273" name="Text Box 105"/>
            <p:cNvSpPr txBox="1">
              <a:spLocks noChangeArrowheads="1"/>
            </p:cNvSpPr>
            <p:nvPr/>
          </p:nvSpPr>
          <p:spPr bwMode="auto">
            <a:xfrm>
              <a:off x="288" y="2976"/>
              <a:ext cx="432" cy="250"/>
            </a:xfrm>
            <a:prstGeom prst="rect">
              <a:avLst/>
            </a:prstGeom>
            <a:noFill/>
            <a:ln w="15875">
              <a:noFill/>
              <a:miter lim="800000"/>
              <a:headEnd/>
              <a:tailEnd/>
            </a:ln>
            <a:effectLst/>
          </p:spPr>
          <p:txBody>
            <a:bodyPr>
              <a:spAutoFit/>
            </a:bodyPr>
            <a:lstStyle/>
            <a:p>
              <a:pPr>
                <a:spcBef>
                  <a:spcPct val="50000"/>
                </a:spcBef>
              </a:pPr>
              <a:r>
                <a:rPr lang="en-US" sz="2000">
                  <a:solidFill>
                    <a:srgbClr val="FFFF99"/>
                  </a:solidFill>
                  <a:latin typeface="Verdana" pitchFamily="34" charset="0"/>
                </a:rPr>
                <a:t>n-1</a:t>
              </a:r>
            </a:p>
          </p:txBody>
        </p:sp>
        <p:sp>
          <p:nvSpPr>
            <p:cNvPr id="7274" name="Text Box 106"/>
            <p:cNvSpPr txBox="1">
              <a:spLocks noChangeArrowheads="1"/>
            </p:cNvSpPr>
            <p:nvPr/>
          </p:nvSpPr>
          <p:spPr bwMode="auto">
            <a:xfrm>
              <a:off x="288" y="3168"/>
              <a:ext cx="432" cy="250"/>
            </a:xfrm>
            <a:prstGeom prst="rect">
              <a:avLst/>
            </a:prstGeom>
            <a:noFill/>
            <a:ln w="15875">
              <a:noFill/>
              <a:miter lim="800000"/>
              <a:headEnd/>
              <a:tailEnd/>
            </a:ln>
            <a:effectLst/>
          </p:spPr>
          <p:txBody>
            <a:bodyPr>
              <a:spAutoFit/>
            </a:bodyPr>
            <a:lstStyle/>
            <a:p>
              <a:pPr>
                <a:spcBef>
                  <a:spcPct val="50000"/>
                </a:spcBef>
              </a:pPr>
              <a:r>
                <a:rPr lang="en-US" sz="2000">
                  <a:solidFill>
                    <a:srgbClr val="FFFF99"/>
                  </a:solidFill>
                  <a:latin typeface="Verdana" pitchFamily="34" charset="0"/>
                </a:rPr>
                <a:t>n</a:t>
              </a:r>
            </a:p>
          </p:txBody>
        </p:sp>
      </p:grpSp>
      <p:sp>
        <p:nvSpPr>
          <p:cNvPr id="87" name="Text Box 4"/>
          <p:cNvSpPr txBox="1">
            <a:spLocks noChangeArrowheads="1"/>
          </p:cNvSpPr>
          <p:nvPr/>
        </p:nvSpPr>
        <p:spPr bwMode="auto">
          <a:xfrm>
            <a:off x="1438275" y="3472543"/>
            <a:ext cx="1543050" cy="566057"/>
          </a:xfrm>
          <a:prstGeom prst="rect">
            <a:avLst/>
          </a:prstGeom>
          <a:noFill/>
          <a:ln w="9525">
            <a:noFill/>
            <a:miter lim="800000"/>
            <a:headEnd/>
            <a:tailEnd/>
          </a:ln>
          <a:effectLst/>
        </p:spPr>
        <p:txBody>
          <a:bodyPr>
            <a:spAutoFit/>
          </a:bodyPr>
          <a:lstStyle/>
          <a:p>
            <a:pPr>
              <a:spcBef>
                <a:spcPct val="50000"/>
              </a:spcBef>
            </a:pPr>
            <a:r>
              <a:rPr lang="en-US" dirty="0"/>
              <a:t>Balanced</a:t>
            </a:r>
          </a:p>
        </p:txBody>
      </p:sp>
      <p:sp>
        <p:nvSpPr>
          <p:cNvPr id="88" name="Text Box 5"/>
          <p:cNvSpPr txBox="1">
            <a:spLocks noChangeArrowheads="1"/>
          </p:cNvSpPr>
          <p:nvPr/>
        </p:nvSpPr>
        <p:spPr bwMode="auto">
          <a:xfrm>
            <a:off x="5750781" y="3439886"/>
            <a:ext cx="2328006" cy="674914"/>
          </a:xfrm>
          <a:prstGeom prst="rect">
            <a:avLst/>
          </a:prstGeom>
          <a:noFill/>
          <a:ln w="9525">
            <a:noFill/>
            <a:miter lim="800000"/>
            <a:headEnd/>
            <a:tailEnd/>
          </a:ln>
          <a:effectLst/>
        </p:spPr>
        <p:txBody>
          <a:bodyPr>
            <a:spAutoFit/>
          </a:bodyPr>
          <a:lstStyle/>
          <a:p>
            <a:pPr>
              <a:spcBef>
                <a:spcPct val="50000"/>
              </a:spcBef>
            </a:pPr>
            <a:r>
              <a:rPr lang="en-US" dirty="0"/>
              <a:t>Not balanced</a:t>
            </a:r>
          </a:p>
        </p:txBody>
      </p:sp>
      <p:sp>
        <p:nvSpPr>
          <p:cNvPr id="89" name="Text Box 6"/>
          <p:cNvSpPr txBox="1">
            <a:spLocks noChangeArrowheads="1"/>
          </p:cNvSpPr>
          <p:nvPr/>
        </p:nvSpPr>
        <p:spPr bwMode="auto">
          <a:xfrm>
            <a:off x="3901440" y="6150429"/>
            <a:ext cx="2026920" cy="631371"/>
          </a:xfrm>
          <a:prstGeom prst="rect">
            <a:avLst/>
          </a:prstGeom>
          <a:noFill/>
          <a:ln w="9525">
            <a:noFill/>
            <a:miter lim="800000"/>
            <a:headEnd/>
            <a:tailEnd/>
          </a:ln>
          <a:effectLst/>
        </p:spPr>
        <p:txBody>
          <a:bodyPr>
            <a:spAutoFit/>
          </a:bodyPr>
          <a:lstStyle/>
          <a:p>
            <a:pPr>
              <a:spcBef>
                <a:spcPct val="50000"/>
              </a:spcBef>
            </a:pPr>
            <a:r>
              <a:rPr lang="en-US" dirty="0"/>
              <a:t>Balanced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linds(horizont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blinds(horizontal)">
                                      <p:cBhvr>
                                        <p:cTn id="1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0"/>
          </p:nvPr>
        </p:nvSpPr>
        <p:spPr>
          <a:noFill/>
          <a:ln>
            <a:miter lim="800000"/>
            <a:headEnd/>
            <a:tailEnd/>
          </a:ln>
        </p:spPr>
        <p:txBody>
          <a:bodyPr/>
          <a:lstStyle/>
          <a:p>
            <a:fld id="{17C1BE23-83C9-4483-A122-0860818027BA}" type="slidenum">
              <a:rPr lang="en-US"/>
              <a:pPr/>
              <a:t>33</a:t>
            </a:fld>
            <a:endParaRPr lang="en-US"/>
          </a:p>
        </p:txBody>
      </p:sp>
      <p:sp>
        <p:nvSpPr>
          <p:cNvPr id="39938" name="Rectangle 2"/>
          <p:cNvSpPr>
            <a:spLocks noGrp="1" noChangeArrowheads="1"/>
          </p:cNvSpPr>
          <p:nvPr>
            <p:ph type="title"/>
          </p:nvPr>
        </p:nvSpPr>
        <p:spPr>
          <a:xfrm>
            <a:off x="457200" y="304800"/>
            <a:ext cx="7467600" cy="579438"/>
          </a:xfrm>
        </p:spPr>
        <p:txBody>
          <a:bodyPr/>
          <a:lstStyle/>
          <a:p>
            <a:pPr eaLnBrk="1" hangingPunct="1"/>
            <a:r>
              <a:rPr lang="en-US" dirty="0" smtClean="0"/>
              <a:t>Which one is balanced tree?</a:t>
            </a:r>
          </a:p>
        </p:txBody>
      </p:sp>
      <p:sp>
        <p:nvSpPr>
          <p:cNvPr id="12291" name="Rectangle 3"/>
          <p:cNvSpPr>
            <a:spLocks noGrp="1" noChangeArrowheads="1"/>
          </p:cNvSpPr>
          <p:nvPr>
            <p:ph type="body" idx="1"/>
          </p:nvPr>
        </p:nvSpPr>
        <p:spPr>
          <a:xfrm>
            <a:off x="381000" y="5040313"/>
            <a:ext cx="8574088" cy="1092200"/>
          </a:xfrm>
        </p:spPr>
        <p:txBody>
          <a:bodyPr/>
          <a:lstStyle/>
          <a:p>
            <a:pPr eaLnBrk="1" hangingPunct="1">
              <a:lnSpc>
                <a:spcPct val="90000"/>
              </a:lnSpc>
            </a:pPr>
            <a:r>
              <a:rPr lang="en-US" sz="2400" smtClean="0"/>
              <a:t>A binary tree is balanced if every level above the lowest is </a:t>
            </a:r>
            <a:r>
              <a:rPr lang="ja-JP" altLang="en-US" sz="2400" smtClean="0">
                <a:latin typeface="Arial" pitchFamily="34" charset="0"/>
              </a:rPr>
              <a:t>“</a:t>
            </a:r>
            <a:r>
              <a:rPr lang="en-US" altLang="ja-JP" sz="2400" smtClean="0"/>
              <a:t>full</a:t>
            </a:r>
            <a:r>
              <a:rPr lang="ja-JP" altLang="en-US" sz="2400" smtClean="0">
                <a:latin typeface="Arial" pitchFamily="34" charset="0"/>
              </a:rPr>
              <a:t>”</a:t>
            </a:r>
            <a:r>
              <a:rPr lang="en-US" altLang="ja-JP" sz="2400" smtClean="0"/>
              <a:t> (contains 2</a:t>
            </a:r>
            <a:r>
              <a:rPr lang="en-US" altLang="ja-JP" sz="2400" baseline="30000" smtClean="0"/>
              <a:t>n</a:t>
            </a:r>
            <a:r>
              <a:rPr lang="en-US" altLang="ja-JP" sz="2400" smtClean="0"/>
              <a:t> nodes)</a:t>
            </a:r>
          </a:p>
          <a:p>
            <a:pPr eaLnBrk="1" hangingPunct="1">
              <a:lnSpc>
                <a:spcPct val="90000"/>
              </a:lnSpc>
            </a:pPr>
            <a:r>
              <a:rPr lang="en-US" sz="2400" smtClean="0"/>
              <a:t>In most applications, a reasonably balanced binary tree is desirable</a:t>
            </a:r>
          </a:p>
        </p:txBody>
      </p:sp>
      <p:grpSp>
        <p:nvGrpSpPr>
          <p:cNvPr id="2" name="Group 45"/>
          <p:cNvGrpSpPr>
            <a:grpSpLocks/>
          </p:cNvGrpSpPr>
          <p:nvPr/>
        </p:nvGrpSpPr>
        <p:grpSpPr bwMode="auto">
          <a:xfrm>
            <a:off x="685800" y="1219200"/>
            <a:ext cx="2667000" cy="2362200"/>
            <a:chOff x="432" y="768"/>
            <a:chExt cx="1680" cy="1488"/>
          </a:xfrm>
        </p:grpSpPr>
        <p:sp>
          <p:nvSpPr>
            <p:cNvPr id="39962" name="Text Box 4"/>
            <p:cNvSpPr txBox="1">
              <a:spLocks noChangeArrowheads="1"/>
            </p:cNvSpPr>
            <p:nvPr/>
          </p:nvSpPr>
          <p:spPr bwMode="auto">
            <a:xfrm>
              <a:off x="1248" y="768"/>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a</a:t>
              </a:r>
            </a:p>
          </p:txBody>
        </p:sp>
        <p:sp>
          <p:nvSpPr>
            <p:cNvPr id="39963" name="Text Box 5"/>
            <p:cNvSpPr txBox="1">
              <a:spLocks noChangeArrowheads="1"/>
            </p:cNvSpPr>
            <p:nvPr/>
          </p:nvSpPr>
          <p:spPr bwMode="auto">
            <a:xfrm>
              <a:off x="816" y="1104"/>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b</a:t>
              </a:r>
            </a:p>
          </p:txBody>
        </p:sp>
        <p:sp>
          <p:nvSpPr>
            <p:cNvPr id="39964" name="Text Box 6"/>
            <p:cNvSpPr txBox="1">
              <a:spLocks noChangeArrowheads="1"/>
            </p:cNvSpPr>
            <p:nvPr/>
          </p:nvSpPr>
          <p:spPr bwMode="auto">
            <a:xfrm>
              <a:off x="1680" y="1104"/>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c</a:t>
              </a:r>
            </a:p>
          </p:txBody>
        </p:sp>
        <p:sp>
          <p:nvSpPr>
            <p:cNvPr id="39965" name="Text Box 7"/>
            <p:cNvSpPr txBox="1">
              <a:spLocks noChangeArrowheads="1"/>
            </p:cNvSpPr>
            <p:nvPr/>
          </p:nvSpPr>
          <p:spPr bwMode="auto">
            <a:xfrm>
              <a:off x="576" y="153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d</a:t>
              </a:r>
            </a:p>
          </p:txBody>
        </p:sp>
        <p:sp>
          <p:nvSpPr>
            <p:cNvPr id="39966" name="Text Box 8"/>
            <p:cNvSpPr txBox="1">
              <a:spLocks noChangeArrowheads="1"/>
            </p:cNvSpPr>
            <p:nvPr/>
          </p:nvSpPr>
          <p:spPr bwMode="auto">
            <a:xfrm>
              <a:off x="1056" y="153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e</a:t>
              </a:r>
            </a:p>
          </p:txBody>
        </p:sp>
        <p:sp>
          <p:nvSpPr>
            <p:cNvPr id="39967" name="Text Box 9"/>
            <p:cNvSpPr txBox="1">
              <a:spLocks noChangeArrowheads="1"/>
            </p:cNvSpPr>
            <p:nvPr/>
          </p:nvSpPr>
          <p:spPr bwMode="auto">
            <a:xfrm>
              <a:off x="1440" y="153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f</a:t>
              </a:r>
            </a:p>
          </p:txBody>
        </p:sp>
        <p:sp>
          <p:nvSpPr>
            <p:cNvPr id="39968" name="Text Box 10"/>
            <p:cNvSpPr txBox="1">
              <a:spLocks noChangeArrowheads="1"/>
            </p:cNvSpPr>
            <p:nvPr/>
          </p:nvSpPr>
          <p:spPr bwMode="auto">
            <a:xfrm>
              <a:off x="1872" y="153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g</a:t>
              </a:r>
            </a:p>
          </p:txBody>
        </p:sp>
        <p:sp>
          <p:nvSpPr>
            <p:cNvPr id="39969" name="Text Box 11"/>
            <p:cNvSpPr txBox="1">
              <a:spLocks noChangeArrowheads="1"/>
            </p:cNvSpPr>
            <p:nvPr/>
          </p:nvSpPr>
          <p:spPr bwMode="auto">
            <a:xfrm>
              <a:off x="432" y="1968"/>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h</a:t>
              </a:r>
            </a:p>
          </p:txBody>
        </p:sp>
        <p:sp>
          <p:nvSpPr>
            <p:cNvPr id="39970" name="Text Box 12"/>
            <p:cNvSpPr txBox="1">
              <a:spLocks noChangeArrowheads="1"/>
            </p:cNvSpPr>
            <p:nvPr/>
          </p:nvSpPr>
          <p:spPr bwMode="auto">
            <a:xfrm>
              <a:off x="720" y="1968"/>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i</a:t>
              </a:r>
            </a:p>
          </p:txBody>
        </p:sp>
        <p:sp>
          <p:nvSpPr>
            <p:cNvPr id="39971" name="Text Box 13"/>
            <p:cNvSpPr txBox="1">
              <a:spLocks noChangeArrowheads="1"/>
            </p:cNvSpPr>
            <p:nvPr/>
          </p:nvSpPr>
          <p:spPr bwMode="auto">
            <a:xfrm>
              <a:off x="1728" y="1968"/>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j</a:t>
              </a:r>
            </a:p>
          </p:txBody>
        </p:sp>
        <p:sp>
          <p:nvSpPr>
            <p:cNvPr id="39972" name="Line 24"/>
            <p:cNvSpPr>
              <a:spLocks noChangeShapeType="1"/>
            </p:cNvSpPr>
            <p:nvPr/>
          </p:nvSpPr>
          <p:spPr bwMode="auto">
            <a:xfrm flipH="1">
              <a:off x="1008" y="1056"/>
              <a:ext cx="336" cy="144"/>
            </a:xfrm>
            <a:prstGeom prst="line">
              <a:avLst/>
            </a:prstGeom>
            <a:noFill/>
            <a:ln w="19050">
              <a:solidFill>
                <a:schemeClr val="tx1"/>
              </a:solidFill>
              <a:round/>
              <a:headEnd/>
              <a:tailEnd/>
            </a:ln>
          </p:spPr>
          <p:txBody>
            <a:bodyPr wrap="none"/>
            <a:lstStyle/>
            <a:p>
              <a:endParaRPr lang="en-US"/>
            </a:p>
          </p:txBody>
        </p:sp>
        <p:sp>
          <p:nvSpPr>
            <p:cNvPr id="39973" name="Line 25"/>
            <p:cNvSpPr>
              <a:spLocks noChangeShapeType="1"/>
            </p:cNvSpPr>
            <p:nvPr/>
          </p:nvSpPr>
          <p:spPr bwMode="auto">
            <a:xfrm>
              <a:off x="1344" y="1056"/>
              <a:ext cx="336" cy="144"/>
            </a:xfrm>
            <a:prstGeom prst="line">
              <a:avLst/>
            </a:prstGeom>
            <a:noFill/>
            <a:ln w="19050">
              <a:solidFill>
                <a:schemeClr val="tx1"/>
              </a:solidFill>
              <a:round/>
              <a:headEnd/>
              <a:tailEnd/>
            </a:ln>
          </p:spPr>
          <p:txBody>
            <a:bodyPr wrap="none"/>
            <a:lstStyle/>
            <a:p>
              <a:endParaRPr lang="en-US"/>
            </a:p>
          </p:txBody>
        </p:sp>
        <p:sp>
          <p:nvSpPr>
            <p:cNvPr id="39974" name="Line 26"/>
            <p:cNvSpPr>
              <a:spLocks noChangeShapeType="1"/>
            </p:cNvSpPr>
            <p:nvPr/>
          </p:nvSpPr>
          <p:spPr bwMode="auto">
            <a:xfrm flipH="1">
              <a:off x="720" y="1392"/>
              <a:ext cx="192" cy="144"/>
            </a:xfrm>
            <a:prstGeom prst="line">
              <a:avLst/>
            </a:prstGeom>
            <a:noFill/>
            <a:ln w="19050">
              <a:solidFill>
                <a:schemeClr val="tx1"/>
              </a:solidFill>
              <a:round/>
              <a:headEnd/>
              <a:tailEnd/>
            </a:ln>
          </p:spPr>
          <p:txBody>
            <a:bodyPr wrap="none"/>
            <a:lstStyle/>
            <a:p>
              <a:endParaRPr lang="en-US"/>
            </a:p>
          </p:txBody>
        </p:sp>
        <p:sp>
          <p:nvSpPr>
            <p:cNvPr id="39975" name="Line 27"/>
            <p:cNvSpPr>
              <a:spLocks noChangeShapeType="1"/>
            </p:cNvSpPr>
            <p:nvPr/>
          </p:nvSpPr>
          <p:spPr bwMode="auto">
            <a:xfrm>
              <a:off x="912" y="1392"/>
              <a:ext cx="240" cy="192"/>
            </a:xfrm>
            <a:prstGeom prst="line">
              <a:avLst/>
            </a:prstGeom>
            <a:noFill/>
            <a:ln w="19050">
              <a:solidFill>
                <a:schemeClr val="tx1"/>
              </a:solidFill>
              <a:round/>
              <a:headEnd/>
              <a:tailEnd/>
            </a:ln>
          </p:spPr>
          <p:txBody>
            <a:bodyPr wrap="none"/>
            <a:lstStyle/>
            <a:p>
              <a:endParaRPr lang="en-US"/>
            </a:p>
          </p:txBody>
        </p:sp>
        <p:sp>
          <p:nvSpPr>
            <p:cNvPr id="39976" name="Line 28"/>
            <p:cNvSpPr>
              <a:spLocks noChangeShapeType="1"/>
            </p:cNvSpPr>
            <p:nvPr/>
          </p:nvSpPr>
          <p:spPr bwMode="auto">
            <a:xfrm flipH="1">
              <a:off x="1584" y="1392"/>
              <a:ext cx="192" cy="144"/>
            </a:xfrm>
            <a:prstGeom prst="line">
              <a:avLst/>
            </a:prstGeom>
            <a:noFill/>
            <a:ln w="19050">
              <a:solidFill>
                <a:schemeClr val="tx1"/>
              </a:solidFill>
              <a:round/>
              <a:headEnd/>
              <a:tailEnd/>
            </a:ln>
          </p:spPr>
          <p:txBody>
            <a:bodyPr wrap="none"/>
            <a:lstStyle/>
            <a:p>
              <a:endParaRPr lang="en-US"/>
            </a:p>
          </p:txBody>
        </p:sp>
        <p:sp>
          <p:nvSpPr>
            <p:cNvPr id="39977" name="Line 29"/>
            <p:cNvSpPr>
              <a:spLocks noChangeShapeType="1"/>
            </p:cNvSpPr>
            <p:nvPr/>
          </p:nvSpPr>
          <p:spPr bwMode="auto">
            <a:xfrm>
              <a:off x="1776" y="1392"/>
              <a:ext cx="192" cy="192"/>
            </a:xfrm>
            <a:prstGeom prst="line">
              <a:avLst/>
            </a:prstGeom>
            <a:noFill/>
            <a:ln w="19050">
              <a:solidFill>
                <a:schemeClr val="tx1"/>
              </a:solidFill>
              <a:round/>
              <a:headEnd/>
              <a:tailEnd/>
            </a:ln>
          </p:spPr>
          <p:txBody>
            <a:bodyPr wrap="none"/>
            <a:lstStyle/>
            <a:p>
              <a:endParaRPr lang="en-US"/>
            </a:p>
          </p:txBody>
        </p:sp>
        <p:sp>
          <p:nvSpPr>
            <p:cNvPr id="39978" name="Line 30"/>
            <p:cNvSpPr>
              <a:spLocks noChangeShapeType="1"/>
            </p:cNvSpPr>
            <p:nvPr/>
          </p:nvSpPr>
          <p:spPr bwMode="auto">
            <a:xfrm flipH="1">
              <a:off x="576" y="1824"/>
              <a:ext cx="96" cy="192"/>
            </a:xfrm>
            <a:prstGeom prst="line">
              <a:avLst/>
            </a:prstGeom>
            <a:noFill/>
            <a:ln w="19050">
              <a:solidFill>
                <a:schemeClr val="tx1"/>
              </a:solidFill>
              <a:round/>
              <a:headEnd/>
              <a:tailEnd/>
            </a:ln>
          </p:spPr>
          <p:txBody>
            <a:bodyPr wrap="none"/>
            <a:lstStyle/>
            <a:p>
              <a:endParaRPr lang="en-US"/>
            </a:p>
          </p:txBody>
        </p:sp>
        <p:sp>
          <p:nvSpPr>
            <p:cNvPr id="39979" name="Line 31"/>
            <p:cNvSpPr>
              <a:spLocks noChangeShapeType="1"/>
            </p:cNvSpPr>
            <p:nvPr/>
          </p:nvSpPr>
          <p:spPr bwMode="auto">
            <a:xfrm>
              <a:off x="672" y="1824"/>
              <a:ext cx="96" cy="192"/>
            </a:xfrm>
            <a:prstGeom prst="line">
              <a:avLst/>
            </a:prstGeom>
            <a:noFill/>
            <a:ln w="19050">
              <a:solidFill>
                <a:schemeClr val="tx1"/>
              </a:solidFill>
              <a:round/>
              <a:headEnd/>
              <a:tailEnd/>
            </a:ln>
          </p:spPr>
          <p:txBody>
            <a:bodyPr wrap="none"/>
            <a:lstStyle/>
            <a:p>
              <a:endParaRPr lang="en-US"/>
            </a:p>
          </p:txBody>
        </p:sp>
        <p:sp>
          <p:nvSpPr>
            <p:cNvPr id="39980" name="Line 32"/>
            <p:cNvSpPr>
              <a:spLocks noChangeShapeType="1"/>
            </p:cNvSpPr>
            <p:nvPr/>
          </p:nvSpPr>
          <p:spPr bwMode="auto">
            <a:xfrm flipH="1">
              <a:off x="1824" y="1824"/>
              <a:ext cx="96" cy="144"/>
            </a:xfrm>
            <a:prstGeom prst="line">
              <a:avLst/>
            </a:prstGeom>
            <a:noFill/>
            <a:ln w="19050">
              <a:solidFill>
                <a:schemeClr val="tx1"/>
              </a:solidFill>
              <a:round/>
              <a:headEnd/>
              <a:tailEnd/>
            </a:ln>
          </p:spPr>
          <p:txBody>
            <a:bodyPr wrap="none"/>
            <a:lstStyle/>
            <a:p>
              <a:endParaRPr lang="en-US"/>
            </a:p>
          </p:txBody>
        </p:sp>
      </p:grpSp>
      <p:grpSp>
        <p:nvGrpSpPr>
          <p:cNvPr id="3" name="Group 46"/>
          <p:cNvGrpSpPr>
            <a:grpSpLocks/>
          </p:cNvGrpSpPr>
          <p:nvPr/>
        </p:nvGrpSpPr>
        <p:grpSpPr bwMode="auto">
          <a:xfrm>
            <a:off x="4953000" y="1219200"/>
            <a:ext cx="1371600" cy="3200400"/>
            <a:chOff x="3120" y="768"/>
            <a:chExt cx="864" cy="2016"/>
          </a:xfrm>
        </p:grpSpPr>
        <p:sp>
          <p:nvSpPr>
            <p:cNvPr id="39942" name="Text Box 14"/>
            <p:cNvSpPr txBox="1">
              <a:spLocks noChangeArrowheads="1"/>
            </p:cNvSpPr>
            <p:nvPr/>
          </p:nvSpPr>
          <p:spPr bwMode="auto">
            <a:xfrm>
              <a:off x="3744" y="768"/>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a</a:t>
              </a:r>
            </a:p>
          </p:txBody>
        </p:sp>
        <p:sp>
          <p:nvSpPr>
            <p:cNvPr id="39943" name="Text Box 15"/>
            <p:cNvSpPr txBox="1">
              <a:spLocks noChangeArrowheads="1"/>
            </p:cNvSpPr>
            <p:nvPr/>
          </p:nvSpPr>
          <p:spPr bwMode="auto">
            <a:xfrm>
              <a:off x="3552" y="1104"/>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b</a:t>
              </a:r>
            </a:p>
          </p:txBody>
        </p:sp>
        <p:sp>
          <p:nvSpPr>
            <p:cNvPr id="39944" name="Text Box 16"/>
            <p:cNvSpPr txBox="1">
              <a:spLocks noChangeArrowheads="1"/>
            </p:cNvSpPr>
            <p:nvPr/>
          </p:nvSpPr>
          <p:spPr bwMode="auto">
            <a:xfrm>
              <a:off x="3312" y="1440"/>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c</a:t>
              </a:r>
            </a:p>
          </p:txBody>
        </p:sp>
        <p:sp>
          <p:nvSpPr>
            <p:cNvPr id="39945" name="Text Box 17"/>
            <p:cNvSpPr txBox="1">
              <a:spLocks noChangeArrowheads="1"/>
            </p:cNvSpPr>
            <p:nvPr/>
          </p:nvSpPr>
          <p:spPr bwMode="auto">
            <a:xfrm>
              <a:off x="3120" y="177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d</a:t>
              </a:r>
            </a:p>
          </p:txBody>
        </p:sp>
        <p:sp>
          <p:nvSpPr>
            <p:cNvPr id="39946" name="Text Box 18"/>
            <p:cNvSpPr txBox="1">
              <a:spLocks noChangeArrowheads="1"/>
            </p:cNvSpPr>
            <p:nvPr/>
          </p:nvSpPr>
          <p:spPr bwMode="auto">
            <a:xfrm>
              <a:off x="3744" y="1440"/>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e</a:t>
              </a:r>
            </a:p>
          </p:txBody>
        </p:sp>
        <p:sp>
          <p:nvSpPr>
            <p:cNvPr id="39947" name="Text Box 19"/>
            <p:cNvSpPr txBox="1">
              <a:spLocks noChangeArrowheads="1"/>
            </p:cNvSpPr>
            <p:nvPr/>
          </p:nvSpPr>
          <p:spPr bwMode="auto">
            <a:xfrm>
              <a:off x="3600" y="1824"/>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f</a:t>
              </a:r>
            </a:p>
          </p:txBody>
        </p:sp>
        <p:sp>
          <p:nvSpPr>
            <p:cNvPr id="39948" name="Text Box 20"/>
            <p:cNvSpPr txBox="1">
              <a:spLocks noChangeArrowheads="1"/>
            </p:cNvSpPr>
            <p:nvPr/>
          </p:nvSpPr>
          <p:spPr bwMode="auto">
            <a:xfrm>
              <a:off x="3408" y="2160"/>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g</a:t>
              </a:r>
            </a:p>
          </p:txBody>
        </p:sp>
        <p:sp>
          <p:nvSpPr>
            <p:cNvPr id="39949" name="Text Box 21"/>
            <p:cNvSpPr txBox="1">
              <a:spLocks noChangeArrowheads="1"/>
            </p:cNvSpPr>
            <p:nvPr/>
          </p:nvSpPr>
          <p:spPr bwMode="auto">
            <a:xfrm>
              <a:off x="3744" y="2160"/>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h</a:t>
              </a:r>
            </a:p>
          </p:txBody>
        </p:sp>
        <p:sp>
          <p:nvSpPr>
            <p:cNvPr id="39950" name="Text Box 22"/>
            <p:cNvSpPr txBox="1">
              <a:spLocks noChangeArrowheads="1"/>
            </p:cNvSpPr>
            <p:nvPr/>
          </p:nvSpPr>
          <p:spPr bwMode="auto">
            <a:xfrm>
              <a:off x="3264" y="249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i</a:t>
              </a:r>
            </a:p>
          </p:txBody>
        </p:sp>
        <p:sp>
          <p:nvSpPr>
            <p:cNvPr id="39951" name="Text Box 23"/>
            <p:cNvSpPr txBox="1">
              <a:spLocks noChangeArrowheads="1"/>
            </p:cNvSpPr>
            <p:nvPr/>
          </p:nvSpPr>
          <p:spPr bwMode="auto">
            <a:xfrm>
              <a:off x="3552" y="2496"/>
              <a:ext cx="240" cy="288"/>
            </a:xfrm>
            <a:prstGeom prst="rect">
              <a:avLst/>
            </a:prstGeom>
            <a:noFill/>
            <a:ln w="9525">
              <a:noFill/>
              <a:miter lim="800000"/>
              <a:headEnd/>
              <a:tailEnd/>
            </a:ln>
          </p:spPr>
          <p:txBody>
            <a:bodyPr>
              <a:spAutoFit/>
            </a:bodyPr>
            <a:lstStyle/>
            <a:p>
              <a:pPr eaLnBrk="1" hangingPunct="1">
                <a:spcBef>
                  <a:spcPct val="50000"/>
                </a:spcBef>
              </a:pPr>
              <a:r>
                <a:rPr lang="en-US">
                  <a:latin typeface="Consolas" pitchFamily="49" charset="0"/>
                </a:rPr>
                <a:t>j</a:t>
              </a:r>
            </a:p>
          </p:txBody>
        </p:sp>
        <p:sp>
          <p:nvSpPr>
            <p:cNvPr id="39952" name="Line 33"/>
            <p:cNvSpPr>
              <a:spLocks noChangeShapeType="1"/>
            </p:cNvSpPr>
            <p:nvPr/>
          </p:nvSpPr>
          <p:spPr bwMode="auto">
            <a:xfrm flipH="1">
              <a:off x="3696" y="1008"/>
              <a:ext cx="96" cy="144"/>
            </a:xfrm>
            <a:prstGeom prst="line">
              <a:avLst/>
            </a:prstGeom>
            <a:noFill/>
            <a:ln w="19050">
              <a:solidFill>
                <a:schemeClr val="tx1"/>
              </a:solidFill>
              <a:round/>
              <a:headEnd/>
              <a:tailEnd/>
            </a:ln>
          </p:spPr>
          <p:txBody>
            <a:bodyPr wrap="none"/>
            <a:lstStyle/>
            <a:p>
              <a:endParaRPr lang="en-US"/>
            </a:p>
          </p:txBody>
        </p:sp>
        <p:sp>
          <p:nvSpPr>
            <p:cNvPr id="39953" name="Line 34"/>
            <p:cNvSpPr>
              <a:spLocks noChangeShapeType="1"/>
            </p:cNvSpPr>
            <p:nvPr/>
          </p:nvSpPr>
          <p:spPr bwMode="auto">
            <a:xfrm flipH="1">
              <a:off x="3456" y="1392"/>
              <a:ext cx="144" cy="144"/>
            </a:xfrm>
            <a:prstGeom prst="line">
              <a:avLst/>
            </a:prstGeom>
            <a:noFill/>
            <a:ln w="19050">
              <a:solidFill>
                <a:schemeClr val="tx1"/>
              </a:solidFill>
              <a:round/>
              <a:headEnd/>
              <a:tailEnd/>
            </a:ln>
          </p:spPr>
          <p:txBody>
            <a:bodyPr wrap="none"/>
            <a:lstStyle/>
            <a:p>
              <a:endParaRPr lang="en-US"/>
            </a:p>
          </p:txBody>
        </p:sp>
        <p:sp>
          <p:nvSpPr>
            <p:cNvPr id="39954" name="Line 35"/>
            <p:cNvSpPr>
              <a:spLocks noChangeShapeType="1"/>
            </p:cNvSpPr>
            <p:nvPr/>
          </p:nvSpPr>
          <p:spPr bwMode="auto">
            <a:xfrm flipH="1">
              <a:off x="3264" y="1680"/>
              <a:ext cx="96" cy="144"/>
            </a:xfrm>
            <a:prstGeom prst="line">
              <a:avLst/>
            </a:prstGeom>
            <a:noFill/>
            <a:ln w="19050">
              <a:solidFill>
                <a:schemeClr val="tx1"/>
              </a:solidFill>
              <a:round/>
              <a:headEnd/>
              <a:tailEnd/>
            </a:ln>
          </p:spPr>
          <p:txBody>
            <a:bodyPr wrap="none"/>
            <a:lstStyle/>
            <a:p>
              <a:endParaRPr lang="en-US"/>
            </a:p>
          </p:txBody>
        </p:sp>
        <p:sp>
          <p:nvSpPr>
            <p:cNvPr id="39955" name="Line 36"/>
            <p:cNvSpPr>
              <a:spLocks noChangeShapeType="1"/>
            </p:cNvSpPr>
            <p:nvPr/>
          </p:nvSpPr>
          <p:spPr bwMode="auto">
            <a:xfrm>
              <a:off x="3648" y="1392"/>
              <a:ext cx="144" cy="144"/>
            </a:xfrm>
            <a:prstGeom prst="line">
              <a:avLst/>
            </a:prstGeom>
            <a:noFill/>
            <a:ln w="19050">
              <a:solidFill>
                <a:schemeClr val="tx1"/>
              </a:solidFill>
              <a:round/>
              <a:headEnd/>
              <a:tailEnd/>
            </a:ln>
          </p:spPr>
          <p:txBody>
            <a:bodyPr wrap="none"/>
            <a:lstStyle/>
            <a:p>
              <a:endParaRPr lang="en-US"/>
            </a:p>
          </p:txBody>
        </p:sp>
        <p:sp>
          <p:nvSpPr>
            <p:cNvPr id="39956" name="Line 37"/>
            <p:cNvSpPr>
              <a:spLocks noChangeShapeType="1"/>
            </p:cNvSpPr>
            <p:nvPr/>
          </p:nvSpPr>
          <p:spPr bwMode="auto">
            <a:xfrm flipH="1">
              <a:off x="3744" y="1728"/>
              <a:ext cx="96" cy="144"/>
            </a:xfrm>
            <a:prstGeom prst="line">
              <a:avLst/>
            </a:prstGeom>
            <a:noFill/>
            <a:ln w="19050">
              <a:solidFill>
                <a:schemeClr val="tx1"/>
              </a:solidFill>
              <a:round/>
              <a:headEnd/>
              <a:tailEnd/>
            </a:ln>
          </p:spPr>
          <p:txBody>
            <a:bodyPr wrap="none"/>
            <a:lstStyle/>
            <a:p>
              <a:endParaRPr lang="en-US"/>
            </a:p>
          </p:txBody>
        </p:sp>
        <p:sp>
          <p:nvSpPr>
            <p:cNvPr id="39957" name="Line 38"/>
            <p:cNvSpPr>
              <a:spLocks noChangeShapeType="1"/>
            </p:cNvSpPr>
            <p:nvPr/>
          </p:nvSpPr>
          <p:spPr bwMode="auto">
            <a:xfrm flipH="1">
              <a:off x="3552" y="2064"/>
              <a:ext cx="144" cy="144"/>
            </a:xfrm>
            <a:prstGeom prst="line">
              <a:avLst/>
            </a:prstGeom>
            <a:noFill/>
            <a:ln w="19050">
              <a:solidFill>
                <a:schemeClr val="tx1"/>
              </a:solidFill>
              <a:round/>
              <a:headEnd/>
              <a:tailEnd/>
            </a:ln>
          </p:spPr>
          <p:txBody>
            <a:bodyPr wrap="none"/>
            <a:lstStyle/>
            <a:p>
              <a:endParaRPr lang="en-US"/>
            </a:p>
          </p:txBody>
        </p:sp>
        <p:sp>
          <p:nvSpPr>
            <p:cNvPr id="39958" name="Line 39"/>
            <p:cNvSpPr>
              <a:spLocks noChangeShapeType="1"/>
            </p:cNvSpPr>
            <p:nvPr/>
          </p:nvSpPr>
          <p:spPr bwMode="auto">
            <a:xfrm>
              <a:off x="3696" y="2064"/>
              <a:ext cx="144" cy="144"/>
            </a:xfrm>
            <a:prstGeom prst="line">
              <a:avLst/>
            </a:prstGeom>
            <a:noFill/>
            <a:ln w="19050">
              <a:solidFill>
                <a:schemeClr val="tx1"/>
              </a:solidFill>
              <a:round/>
              <a:headEnd/>
              <a:tailEnd/>
            </a:ln>
          </p:spPr>
          <p:txBody>
            <a:bodyPr wrap="none"/>
            <a:lstStyle/>
            <a:p>
              <a:endParaRPr lang="en-US"/>
            </a:p>
          </p:txBody>
        </p:sp>
        <p:sp>
          <p:nvSpPr>
            <p:cNvPr id="39959" name="Line 40"/>
            <p:cNvSpPr>
              <a:spLocks noChangeShapeType="1"/>
            </p:cNvSpPr>
            <p:nvPr/>
          </p:nvSpPr>
          <p:spPr bwMode="auto">
            <a:xfrm flipH="1">
              <a:off x="3360" y="2448"/>
              <a:ext cx="144" cy="96"/>
            </a:xfrm>
            <a:prstGeom prst="line">
              <a:avLst/>
            </a:prstGeom>
            <a:noFill/>
            <a:ln w="19050">
              <a:solidFill>
                <a:schemeClr val="tx1"/>
              </a:solidFill>
              <a:round/>
              <a:headEnd/>
              <a:tailEnd/>
            </a:ln>
          </p:spPr>
          <p:txBody>
            <a:bodyPr wrap="none"/>
            <a:lstStyle/>
            <a:p>
              <a:endParaRPr lang="en-US"/>
            </a:p>
          </p:txBody>
        </p:sp>
        <p:sp>
          <p:nvSpPr>
            <p:cNvPr id="39960" name="Line 41"/>
            <p:cNvSpPr>
              <a:spLocks noChangeShapeType="1"/>
            </p:cNvSpPr>
            <p:nvPr/>
          </p:nvSpPr>
          <p:spPr bwMode="auto">
            <a:xfrm>
              <a:off x="3504" y="2448"/>
              <a:ext cx="96" cy="96"/>
            </a:xfrm>
            <a:prstGeom prst="line">
              <a:avLst/>
            </a:prstGeom>
            <a:noFill/>
            <a:ln w="19050">
              <a:solidFill>
                <a:schemeClr val="tx1"/>
              </a:solidFill>
              <a:round/>
              <a:headEnd/>
              <a:tailEnd/>
            </a:ln>
          </p:spPr>
          <p:txBody>
            <a:bodyPr wrap="none"/>
            <a:lstStyle/>
            <a:p>
              <a:endParaRPr lang="en-US"/>
            </a:p>
          </p:txBody>
        </p:sp>
      </p:grpSp>
      <p:sp>
        <p:nvSpPr>
          <p:cNvPr id="47" name="Text Box 42"/>
          <p:cNvSpPr txBox="1">
            <a:spLocks noChangeArrowheads="1"/>
          </p:cNvSpPr>
          <p:nvPr/>
        </p:nvSpPr>
        <p:spPr bwMode="auto">
          <a:xfrm>
            <a:off x="381000" y="3810000"/>
            <a:ext cx="3124200" cy="457200"/>
          </a:xfrm>
          <a:prstGeom prst="rect">
            <a:avLst/>
          </a:prstGeom>
          <a:noFill/>
          <a:ln w="9525">
            <a:noFill/>
            <a:miter lim="800000"/>
            <a:headEnd/>
            <a:tailEnd/>
          </a:ln>
        </p:spPr>
        <p:txBody>
          <a:bodyPr>
            <a:spAutoFit/>
          </a:bodyPr>
          <a:lstStyle/>
          <a:p>
            <a:pPr eaLnBrk="1" hangingPunct="1">
              <a:spcBef>
                <a:spcPct val="50000"/>
              </a:spcBef>
            </a:pPr>
            <a:r>
              <a:rPr lang="en-US" dirty="0">
                <a:latin typeface="Times New Roman" pitchFamily="18" charset="0"/>
              </a:rPr>
              <a:t>A balanced binary tree</a:t>
            </a:r>
          </a:p>
        </p:txBody>
      </p:sp>
      <p:sp>
        <p:nvSpPr>
          <p:cNvPr id="48" name="Text Box 44"/>
          <p:cNvSpPr txBox="1">
            <a:spLocks noChangeArrowheads="1"/>
          </p:cNvSpPr>
          <p:nvPr/>
        </p:nvSpPr>
        <p:spPr bwMode="auto">
          <a:xfrm>
            <a:off x="4419600" y="4343400"/>
            <a:ext cx="3429000" cy="457200"/>
          </a:xfrm>
          <a:prstGeom prst="rect">
            <a:avLst/>
          </a:prstGeom>
          <a:noFill/>
          <a:ln w="9525">
            <a:noFill/>
            <a:miter lim="800000"/>
            <a:headEnd/>
            <a:tailEnd/>
          </a:ln>
        </p:spPr>
        <p:txBody>
          <a:bodyPr>
            <a:spAutoFit/>
          </a:bodyPr>
          <a:lstStyle/>
          <a:p>
            <a:pPr eaLnBrk="1" hangingPunct="1">
              <a:spcBef>
                <a:spcPct val="50000"/>
              </a:spcBef>
            </a:pPr>
            <a:r>
              <a:rPr lang="en-US" dirty="0">
                <a:latin typeface="Times New Roman" pitchFamily="18" charset="0"/>
              </a:rPr>
              <a:t>An unbalanced binary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linds(horizontal)">
                                      <p:cBhvr>
                                        <p:cTn id="22" dur="500"/>
                                        <p:tgtEl>
                                          <p:spTgt spid="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1">
                                            <p:txEl>
                                              <p:pRg st="0" end="0"/>
                                            </p:txEl>
                                          </p:spTgt>
                                        </p:tgtEl>
                                        <p:attrNameLst>
                                          <p:attrName>style.visibility</p:attrName>
                                        </p:attrNameLst>
                                      </p:cBhvr>
                                      <p:to>
                                        <p:strVal val="visible"/>
                                      </p:to>
                                    </p:set>
                                    <p:animEffect transition="in" filter="wipe(left)">
                                      <p:cBhvr>
                                        <p:cTn id="27" dur="500"/>
                                        <p:tgtEl>
                                          <p:spTgt spid="1229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91">
                                            <p:txEl>
                                              <p:pRg st="1" end="1"/>
                                            </p:txEl>
                                          </p:spTgt>
                                        </p:tgtEl>
                                        <p:attrNameLst>
                                          <p:attrName>style.visibility</p:attrName>
                                        </p:attrNameLst>
                                      </p:cBhvr>
                                      <p:to>
                                        <p:strVal val="visible"/>
                                      </p:to>
                                    </p:set>
                                    <p:animEffect transition="in" filter="wipe(left)">
                                      <p:cBhvr>
                                        <p:cTn id="32"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4" autoUpdateAnimBg="0"/>
      <p:bldP spid="47" grpId="0"/>
      <p:bldP spid="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Left-justified binary trees</a:t>
            </a:r>
          </a:p>
        </p:txBody>
      </p:sp>
      <p:sp>
        <p:nvSpPr>
          <p:cNvPr id="8195" name="Rectangle 3"/>
          <p:cNvSpPr>
            <a:spLocks noGrp="1" noChangeArrowheads="1"/>
          </p:cNvSpPr>
          <p:nvPr>
            <p:ph type="body" idx="1"/>
          </p:nvPr>
        </p:nvSpPr>
        <p:spPr>
          <a:xfrm>
            <a:off x="685800" y="1447800"/>
            <a:ext cx="7772400" cy="2209800"/>
          </a:xfrm>
        </p:spPr>
        <p:txBody>
          <a:bodyPr/>
          <a:lstStyle/>
          <a:p>
            <a:r>
              <a:rPr lang="en-US" sz="3200" dirty="0"/>
              <a:t>A balanced binary tree is </a:t>
            </a:r>
            <a:r>
              <a:rPr lang="en-US" sz="3200" dirty="0">
                <a:solidFill>
                  <a:schemeClr val="tx2"/>
                </a:solidFill>
              </a:rPr>
              <a:t>left-justified</a:t>
            </a:r>
            <a:r>
              <a:rPr lang="en-US" sz="3200" dirty="0"/>
              <a:t> if:</a:t>
            </a:r>
          </a:p>
          <a:p>
            <a:pPr lvl="1"/>
            <a:r>
              <a:rPr lang="en-US" sz="2800" dirty="0"/>
              <a:t>all the leaves are at the same depth, or</a:t>
            </a:r>
          </a:p>
          <a:p>
            <a:pPr lvl="1"/>
            <a:r>
              <a:rPr lang="en-US" sz="2800" dirty="0"/>
              <a:t>all the leaves at depth n+1 are to the left of all the nodes at depth n</a:t>
            </a:r>
          </a:p>
        </p:txBody>
      </p:sp>
      <p:grpSp>
        <p:nvGrpSpPr>
          <p:cNvPr id="2" name="Group 66"/>
          <p:cNvGrpSpPr>
            <a:grpSpLocks/>
          </p:cNvGrpSpPr>
          <p:nvPr/>
        </p:nvGrpSpPr>
        <p:grpSpPr bwMode="auto">
          <a:xfrm>
            <a:off x="1371600" y="3886200"/>
            <a:ext cx="2286000" cy="1752600"/>
            <a:chOff x="864" y="2640"/>
            <a:chExt cx="1440" cy="1104"/>
          </a:xfrm>
        </p:grpSpPr>
        <p:sp>
          <p:nvSpPr>
            <p:cNvPr id="8196" name="Text Box 4"/>
            <p:cNvSpPr txBox="1">
              <a:spLocks noChangeArrowheads="1"/>
            </p:cNvSpPr>
            <p:nvPr/>
          </p:nvSpPr>
          <p:spPr bwMode="auto">
            <a:xfrm>
              <a:off x="1056" y="3456"/>
              <a:ext cx="1200" cy="288"/>
            </a:xfrm>
            <a:prstGeom prst="rect">
              <a:avLst/>
            </a:prstGeom>
            <a:noFill/>
            <a:ln w="9525">
              <a:noFill/>
              <a:miter lim="800000"/>
              <a:headEnd/>
              <a:tailEnd/>
            </a:ln>
            <a:effectLst/>
          </p:spPr>
          <p:txBody>
            <a:bodyPr>
              <a:spAutoFit/>
            </a:bodyPr>
            <a:lstStyle/>
            <a:p>
              <a:pPr>
                <a:spcBef>
                  <a:spcPct val="50000"/>
                </a:spcBef>
              </a:pPr>
              <a:r>
                <a:rPr lang="en-US"/>
                <a:t>Left-justified</a:t>
              </a:r>
            </a:p>
          </p:txBody>
        </p:sp>
        <p:sp>
          <p:nvSpPr>
            <p:cNvPr id="8200" name="Oval 8"/>
            <p:cNvSpPr>
              <a:spLocks noChangeArrowheads="1"/>
            </p:cNvSpPr>
            <p:nvPr/>
          </p:nvSpPr>
          <p:spPr bwMode="auto">
            <a:xfrm>
              <a:off x="1199" y="2877"/>
              <a:ext cx="98" cy="98"/>
            </a:xfrm>
            <a:prstGeom prst="ellipse">
              <a:avLst/>
            </a:prstGeom>
            <a:noFill/>
            <a:ln w="15875">
              <a:solidFill>
                <a:schemeClr val="tx1"/>
              </a:solidFill>
              <a:round/>
              <a:headEnd/>
              <a:tailEnd/>
            </a:ln>
            <a:effectLst/>
          </p:spPr>
          <p:txBody>
            <a:bodyPr wrap="none" anchor="ctr"/>
            <a:lstStyle/>
            <a:p>
              <a:endParaRPr lang="en-US"/>
            </a:p>
          </p:txBody>
        </p:sp>
        <p:sp>
          <p:nvSpPr>
            <p:cNvPr id="8201" name="Oval 9"/>
            <p:cNvSpPr>
              <a:spLocks noChangeArrowheads="1"/>
            </p:cNvSpPr>
            <p:nvPr/>
          </p:nvSpPr>
          <p:spPr bwMode="auto">
            <a:xfrm>
              <a:off x="1008" y="3068"/>
              <a:ext cx="98" cy="98"/>
            </a:xfrm>
            <a:prstGeom prst="ellipse">
              <a:avLst/>
            </a:prstGeom>
            <a:noFill/>
            <a:ln w="15875">
              <a:solidFill>
                <a:schemeClr val="tx1"/>
              </a:solidFill>
              <a:round/>
              <a:headEnd/>
              <a:tailEnd/>
            </a:ln>
            <a:effectLst/>
          </p:spPr>
          <p:txBody>
            <a:bodyPr wrap="none" anchor="ctr"/>
            <a:lstStyle/>
            <a:p>
              <a:endParaRPr lang="en-US"/>
            </a:p>
          </p:txBody>
        </p:sp>
        <p:sp>
          <p:nvSpPr>
            <p:cNvPr id="8202" name="Oval 10"/>
            <p:cNvSpPr>
              <a:spLocks noChangeArrowheads="1"/>
            </p:cNvSpPr>
            <p:nvPr/>
          </p:nvSpPr>
          <p:spPr bwMode="auto">
            <a:xfrm>
              <a:off x="1390" y="3070"/>
              <a:ext cx="98" cy="98"/>
            </a:xfrm>
            <a:prstGeom prst="ellipse">
              <a:avLst/>
            </a:prstGeom>
            <a:noFill/>
            <a:ln w="15875">
              <a:solidFill>
                <a:schemeClr val="tx1"/>
              </a:solidFill>
              <a:round/>
              <a:headEnd/>
              <a:tailEnd/>
            </a:ln>
            <a:effectLst/>
          </p:spPr>
          <p:txBody>
            <a:bodyPr wrap="none" anchor="ctr"/>
            <a:lstStyle/>
            <a:p>
              <a:endParaRPr lang="en-US"/>
            </a:p>
          </p:txBody>
        </p:sp>
        <p:sp>
          <p:nvSpPr>
            <p:cNvPr id="8203" name="Oval 11"/>
            <p:cNvSpPr>
              <a:spLocks noChangeArrowheads="1"/>
            </p:cNvSpPr>
            <p:nvPr/>
          </p:nvSpPr>
          <p:spPr bwMode="auto">
            <a:xfrm>
              <a:off x="1104" y="3260"/>
              <a:ext cx="98" cy="98"/>
            </a:xfrm>
            <a:prstGeom prst="ellipse">
              <a:avLst/>
            </a:prstGeom>
            <a:noFill/>
            <a:ln w="15875">
              <a:solidFill>
                <a:schemeClr val="tx1"/>
              </a:solidFill>
              <a:round/>
              <a:headEnd/>
              <a:tailEnd/>
            </a:ln>
            <a:effectLst/>
          </p:spPr>
          <p:txBody>
            <a:bodyPr wrap="none" anchor="ctr"/>
            <a:lstStyle/>
            <a:p>
              <a:endParaRPr lang="en-US"/>
            </a:p>
          </p:txBody>
        </p:sp>
        <p:sp>
          <p:nvSpPr>
            <p:cNvPr id="8204" name="Oval 12"/>
            <p:cNvSpPr>
              <a:spLocks noChangeArrowheads="1"/>
            </p:cNvSpPr>
            <p:nvPr/>
          </p:nvSpPr>
          <p:spPr bwMode="auto">
            <a:xfrm>
              <a:off x="1248"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5" name="Oval 13"/>
            <p:cNvSpPr>
              <a:spLocks noChangeArrowheads="1"/>
            </p:cNvSpPr>
            <p:nvPr/>
          </p:nvSpPr>
          <p:spPr bwMode="auto">
            <a:xfrm>
              <a:off x="1486"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6" name="Oval 14"/>
            <p:cNvSpPr>
              <a:spLocks noChangeArrowheads="1"/>
            </p:cNvSpPr>
            <p:nvPr/>
          </p:nvSpPr>
          <p:spPr bwMode="auto">
            <a:xfrm>
              <a:off x="864" y="3262"/>
              <a:ext cx="98" cy="98"/>
            </a:xfrm>
            <a:prstGeom prst="ellipse">
              <a:avLst/>
            </a:prstGeom>
            <a:noFill/>
            <a:ln w="15875">
              <a:solidFill>
                <a:schemeClr val="tx1"/>
              </a:solidFill>
              <a:round/>
              <a:headEnd/>
              <a:tailEnd/>
            </a:ln>
            <a:effectLst/>
          </p:spPr>
          <p:txBody>
            <a:bodyPr wrap="none" anchor="ctr"/>
            <a:lstStyle/>
            <a:p>
              <a:endParaRPr lang="en-US"/>
            </a:p>
          </p:txBody>
        </p:sp>
        <p:sp>
          <p:nvSpPr>
            <p:cNvPr id="8207" name="Line 15"/>
            <p:cNvSpPr>
              <a:spLocks noChangeShapeType="1"/>
            </p:cNvSpPr>
            <p:nvPr/>
          </p:nvSpPr>
          <p:spPr bwMode="auto">
            <a:xfrm flipV="1">
              <a:off x="912" y="3166"/>
              <a:ext cx="96" cy="96"/>
            </a:xfrm>
            <a:prstGeom prst="line">
              <a:avLst/>
            </a:prstGeom>
            <a:noFill/>
            <a:ln w="15875">
              <a:solidFill>
                <a:schemeClr val="tx1"/>
              </a:solidFill>
              <a:round/>
              <a:headEnd/>
              <a:tailEnd/>
            </a:ln>
            <a:effectLst/>
          </p:spPr>
          <p:txBody>
            <a:bodyPr/>
            <a:lstStyle/>
            <a:p>
              <a:endParaRPr lang="en-US"/>
            </a:p>
          </p:txBody>
        </p:sp>
        <p:sp>
          <p:nvSpPr>
            <p:cNvPr id="8208" name="Line 16"/>
            <p:cNvSpPr>
              <a:spLocks noChangeShapeType="1"/>
            </p:cNvSpPr>
            <p:nvPr/>
          </p:nvSpPr>
          <p:spPr bwMode="auto">
            <a:xfrm flipV="1">
              <a:off x="1104" y="2974"/>
              <a:ext cx="96" cy="96"/>
            </a:xfrm>
            <a:prstGeom prst="line">
              <a:avLst/>
            </a:prstGeom>
            <a:noFill/>
            <a:ln w="15875">
              <a:solidFill>
                <a:schemeClr val="tx1"/>
              </a:solidFill>
              <a:round/>
              <a:headEnd/>
              <a:tailEnd/>
            </a:ln>
            <a:effectLst/>
          </p:spPr>
          <p:txBody>
            <a:bodyPr/>
            <a:lstStyle/>
            <a:p>
              <a:endParaRPr lang="en-US"/>
            </a:p>
          </p:txBody>
        </p:sp>
        <p:sp>
          <p:nvSpPr>
            <p:cNvPr id="8209" name="Line 17"/>
            <p:cNvSpPr>
              <a:spLocks noChangeShapeType="1"/>
            </p:cNvSpPr>
            <p:nvPr/>
          </p:nvSpPr>
          <p:spPr bwMode="auto">
            <a:xfrm flipV="1">
              <a:off x="1296" y="3166"/>
              <a:ext cx="96" cy="96"/>
            </a:xfrm>
            <a:prstGeom prst="line">
              <a:avLst/>
            </a:prstGeom>
            <a:noFill/>
            <a:ln w="15875">
              <a:solidFill>
                <a:schemeClr val="tx1"/>
              </a:solidFill>
              <a:round/>
              <a:headEnd/>
              <a:tailEnd/>
            </a:ln>
            <a:effectLst/>
          </p:spPr>
          <p:txBody>
            <a:bodyPr/>
            <a:lstStyle/>
            <a:p>
              <a:endParaRPr lang="en-US"/>
            </a:p>
          </p:txBody>
        </p:sp>
        <p:sp>
          <p:nvSpPr>
            <p:cNvPr id="8210" name="Line 18"/>
            <p:cNvSpPr>
              <a:spLocks noChangeShapeType="1"/>
            </p:cNvSpPr>
            <p:nvPr/>
          </p:nvSpPr>
          <p:spPr bwMode="auto">
            <a:xfrm flipH="1" flipV="1">
              <a:off x="1104" y="3166"/>
              <a:ext cx="48" cy="96"/>
            </a:xfrm>
            <a:prstGeom prst="line">
              <a:avLst/>
            </a:prstGeom>
            <a:noFill/>
            <a:ln w="15875">
              <a:solidFill>
                <a:schemeClr val="tx1"/>
              </a:solidFill>
              <a:round/>
              <a:headEnd/>
              <a:tailEnd/>
            </a:ln>
            <a:effectLst/>
          </p:spPr>
          <p:txBody>
            <a:bodyPr/>
            <a:lstStyle/>
            <a:p>
              <a:endParaRPr lang="en-US"/>
            </a:p>
          </p:txBody>
        </p:sp>
        <p:sp>
          <p:nvSpPr>
            <p:cNvPr id="8211" name="Line 19"/>
            <p:cNvSpPr>
              <a:spLocks noChangeShapeType="1"/>
            </p:cNvSpPr>
            <p:nvPr/>
          </p:nvSpPr>
          <p:spPr bwMode="auto">
            <a:xfrm flipH="1" flipV="1">
              <a:off x="1296" y="2974"/>
              <a:ext cx="96" cy="96"/>
            </a:xfrm>
            <a:prstGeom prst="line">
              <a:avLst/>
            </a:prstGeom>
            <a:noFill/>
            <a:ln w="15875">
              <a:solidFill>
                <a:schemeClr val="tx1"/>
              </a:solidFill>
              <a:round/>
              <a:headEnd/>
              <a:tailEnd/>
            </a:ln>
            <a:effectLst/>
          </p:spPr>
          <p:txBody>
            <a:bodyPr/>
            <a:lstStyle/>
            <a:p>
              <a:endParaRPr lang="en-US"/>
            </a:p>
          </p:txBody>
        </p:sp>
        <p:sp>
          <p:nvSpPr>
            <p:cNvPr id="8212" name="Line 20"/>
            <p:cNvSpPr>
              <a:spLocks noChangeShapeType="1"/>
            </p:cNvSpPr>
            <p:nvPr/>
          </p:nvSpPr>
          <p:spPr bwMode="auto">
            <a:xfrm flipH="1" flipV="1">
              <a:off x="1488" y="3166"/>
              <a:ext cx="48" cy="96"/>
            </a:xfrm>
            <a:prstGeom prst="line">
              <a:avLst/>
            </a:prstGeom>
            <a:noFill/>
            <a:ln w="15875">
              <a:solidFill>
                <a:schemeClr val="tx1"/>
              </a:solidFill>
              <a:round/>
              <a:headEnd/>
              <a:tailEnd/>
            </a:ln>
            <a:effectLst/>
          </p:spPr>
          <p:txBody>
            <a:bodyPr/>
            <a:lstStyle/>
            <a:p>
              <a:endParaRPr lang="en-US"/>
            </a:p>
          </p:txBody>
        </p:sp>
        <p:sp>
          <p:nvSpPr>
            <p:cNvPr id="8213" name="Oval 21"/>
            <p:cNvSpPr>
              <a:spLocks noChangeArrowheads="1"/>
            </p:cNvSpPr>
            <p:nvPr/>
          </p:nvSpPr>
          <p:spPr bwMode="auto">
            <a:xfrm>
              <a:off x="2015" y="2880"/>
              <a:ext cx="98" cy="98"/>
            </a:xfrm>
            <a:prstGeom prst="ellipse">
              <a:avLst/>
            </a:prstGeom>
            <a:noFill/>
            <a:ln w="15875">
              <a:solidFill>
                <a:schemeClr val="tx1"/>
              </a:solidFill>
              <a:round/>
              <a:headEnd/>
              <a:tailEnd/>
            </a:ln>
            <a:effectLst/>
          </p:spPr>
          <p:txBody>
            <a:bodyPr wrap="none" anchor="ctr"/>
            <a:lstStyle/>
            <a:p>
              <a:endParaRPr lang="en-US"/>
            </a:p>
          </p:txBody>
        </p:sp>
        <p:sp>
          <p:nvSpPr>
            <p:cNvPr id="8214" name="Oval 22"/>
            <p:cNvSpPr>
              <a:spLocks noChangeArrowheads="1"/>
            </p:cNvSpPr>
            <p:nvPr/>
          </p:nvSpPr>
          <p:spPr bwMode="auto">
            <a:xfrm>
              <a:off x="1824" y="3071"/>
              <a:ext cx="98" cy="98"/>
            </a:xfrm>
            <a:prstGeom prst="ellipse">
              <a:avLst/>
            </a:prstGeom>
            <a:noFill/>
            <a:ln w="15875">
              <a:solidFill>
                <a:schemeClr val="tx1"/>
              </a:solidFill>
              <a:round/>
              <a:headEnd/>
              <a:tailEnd/>
            </a:ln>
            <a:effectLst/>
          </p:spPr>
          <p:txBody>
            <a:bodyPr wrap="none" anchor="ctr"/>
            <a:lstStyle/>
            <a:p>
              <a:endParaRPr lang="en-US"/>
            </a:p>
          </p:txBody>
        </p:sp>
        <p:sp>
          <p:nvSpPr>
            <p:cNvPr id="8215" name="Oval 23"/>
            <p:cNvSpPr>
              <a:spLocks noChangeArrowheads="1"/>
            </p:cNvSpPr>
            <p:nvPr/>
          </p:nvSpPr>
          <p:spPr bwMode="auto">
            <a:xfrm>
              <a:off x="2206" y="3073"/>
              <a:ext cx="98" cy="98"/>
            </a:xfrm>
            <a:prstGeom prst="ellipse">
              <a:avLst/>
            </a:prstGeom>
            <a:noFill/>
            <a:ln w="15875">
              <a:solidFill>
                <a:schemeClr val="tx1"/>
              </a:solidFill>
              <a:round/>
              <a:headEnd/>
              <a:tailEnd/>
            </a:ln>
            <a:effectLst/>
          </p:spPr>
          <p:txBody>
            <a:bodyPr wrap="none" anchor="ctr"/>
            <a:lstStyle/>
            <a:p>
              <a:endParaRPr lang="en-US"/>
            </a:p>
          </p:txBody>
        </p:sp>
        <p:sp>
          <p:nvSpPr>
            <p:cNvPr id="8219" name="Oval 27"/>
            <p:cNvSpPr>
              <a:spLocks noChangeArrowheads="1"/>
            </p:cNvSpPr>
            <p:nvPr/>
          </p:nvSpPr>
          <p:spPr bwMode="auto">
            <a:xfrm>
              <a:off x="1680" y="3265"/>
              <a:ext cx="98" cy="98"/>
            </a:xfrm>
            <a:prstGeom prst="ellipse">
              <a:avLst/>
            </a:prstGeom>
            <a:noFill/>
            <a:ln w="15875">
              <a:solidFill>
                <a:schemeClr val="tx1"/>
              </a:solidFill>
              <a:round/>
              <a:headEnd/>
              <a:tailEnd/>
            </a:ln>
            <a:effectLst/>
          </p:spPr>
          <p:txBody>
            <a:bodyPr wrap="none" anchor="ctr"/>
            <a:lstStyle/>
            <a:p>
              <a:endParaRPr lang="en-US"/>
            </a:p>
          </p:txBody>
        </p:sp>
        <p:sp>
          <p:nvSpPr>
            <p:cNvPr id="8220" name="Line 28"/>
            <p:cNvSpPr>
              <a:spLocks noChangeShapeType="1"/>
            </p:cNvSpPr>
            <p:nvPr/>
          </p:nvSpPr>
          <p:spPr bwMode="auto">
            <a:xfrm flipV="1">
              <a:off x="1728" y="3169"/>
              <a:ext cx="96" cy="96"/>
            </a:xfrm>
            <a:prstGeom prst="line">
              <a:avLst/>
            </a:prstGeom>
            <a:noFill/>
            <a:ln w="15875">
              <a:solidFill>
                <a:schemeClr val="tx1"/>
              </a:solidFill>
              <a:round/>
              <a:headEnd/>
              <a:tailEnd/>
            </a:ln>
            <a:effectLst/>
          </p:spPr>
          <p:txBody>
            <a:bodyPr/>
            <a:lstStyle/>
            <a:p>
              <a:endParaRPr lang="en-US"/>
            </a:p>
          </p:txBody>
        </p:sp>
        <p:sp>
          <p:nvSpPr>
            <p:cNvPr id="8221" name="Line 29"/>
            <p:cNvSpPr>
              <a:spLocks noChangeShapeType="1"/>
            </p:cNvSpPr>
            <p:nvPr/>
          </p:nvSpPr>
          <p:spPr bwMode="auto">
            <a:xfrm flipV="1">
              <a:off x="1920" y="2977"/>
              <a:ext cx="96" cy="96"/>
            </a:xfrm>
            <a:prstGeom prst="line">
              <a:avLst/>
            </a:prstGeom>
            <a:noFill/>
            <a:ln w="15875">
              <a:solidFill>
                <a:schemeClr val="tx1"/>
              </a:solidFill>
              <a:round/>
              <a:headEnd/>
              <a:tailEnd/>
            </a:ln>
            <a:effectLst/>
          </p:spPr>
          <p:txBody>
            <a:bodyPr/>
            <a:lstStyle/>
            <a:p>
              <a:endParaRPr lang="en-US"/>
            </a:p>
          </p:txBody>
        </p:sp>
        <p:sp>
          <p:nvSpPr>
            <p:cNvPr id="8224" name="Line 32"/>
            <p:cNvSpPr>
              <a:spLocks noChangeShapeType="1"/>
            </p:cNvSpPr>
            <p:nvPr/>
          </p:nvSpPr>
          <p:spPr bwMode="auto">
            <a:xfrm flipH="1" flipV="1">
              <a:off x="2112" y="2977"/>
              <a:ext cx="96" cy="96"/>
            </a:xfrm>
            <a:prstGeom prst="line">
              <a:avLst/>
            </a:prstGeom>
            <a:noFill/>
            <a:ln w="15875">
              <a:solidFill>
                <a:schemeClr val="tx1"/>
              </a:solidFill>
              <a:round/>
              <a:headEnd/>
              <a:tailEnd/>
            </a:ln>
            <a:effectLst/>
          </p:spPr>
          <p:txBody>
            <a:bodyPr/>
            <a:lstStyle/>
            <a:p>
              <a:endParaRPr lang="en-US"/>
            </a:p>
          </p:txBody>
        </p:sp>
        <p:sp>
          <p:nvSpPr>
            <p:cNvPr id="8226" name="Oval 34"/>
            <p:cNvSpPr>
              <a:spLocks noChangeArrowheads="1"/>
            </p:cNvSpPr>
            <p:nvPr/>
          </p:nvSpPr>
          <p:spPr bwMode="auto">
            <a:xfrm>
              <a:off x="1584" y="2640"/>
              <a:ext cx="98" cy="98"/>
            </a:xfrm>
            <a:prstGeom prst="ellipse">
              <a:avLst/>
            </a:prstGeom>
            <a:noFill/>
            <a:ln w="15875">
              <a:solidFill>
                <a:schemeClr val="tx1"/>
              </a:solidFill>
              <a:round/>
              <a:headEnd/>
              <a:tailEnd/>
            </a:ln>
            <a:effectLst/>
          </p:spPr>
          <p:txBody>
            <a:bodyPr wrap="none" anchor="ctr"/>
            <a:lstStyle/>
            <a:p>
              <a:endParaRPr lang="en-US"/>
            </a:p>
          </p:txBody>
        </p:sp>
        <p:sp>
          <p:nvSpPr>
            <p:cNvPr id="8227" name="Line 35"/>
            <p:cNvSpPr>
              <a:spLocks noChangeShapeType="1"/>
            </p:cNvSpPr>
            <p:nvPr/>
          </p:nvSpPr>
          <p:spPr bwMode="auto">
            <a:xfrm flipV="1">
              <a:off x="1296" y="2736"/>
              <a:ext cx="288" cy="144"/>
            </a:xfrm>
            <a:prstGeom prst="line">
              <a:avLst/>
            </a:prstGeom>
            <a:noFill/>
            <a:ln w="15875">
              <a:solidFill>
                <a:schemeClr val="tx1"/>
              </a:solidFill>
              <a:round/>
              <a:headEnd/>
              <a:tailEnd/>
            </a:ln>
            <a:effectLst/>
          </p:spPr>
          <p:txBody>
            <a:bodyPr/>
            <a:lstStyle/>
            <a:p>
              <a:endParaRPr lang="en-US"/>
            </a:p>
          </p:txBody>
        </p:sp>
        <p:sp>
          <p:nvSpPr>
            <p:cNvPr id="8228" name="Line 36"/>
            <p:cNvSpPr>
              <a:spLocks noChangeShapeType="1"/>
            </p:cNvSpPr>
            <p:nvPr/>
          </p:nvSpPr>
          <p:spPr bwMode="auto">
            <a:xfrm flipH="1" flipV="1">
              <a:off x="1680" y="2736"/>
              <a:ext cx="336" cy="144"/>
            </a:xfrm>
            <a:prstGeom prst="line">
              <a:avLst/>
            </a:prstGeom>
            <a:noFill/>
            <a:ln w="15875">
              <a:solidFill>
                <a:schemeClr val="tx1"/>
              </a:solidFill>
              <a:round/>
              <a:headEnd/>
              <a:tailEnd/>
            </a:ln>
            <a:effectLst/>
          </p:spPr>
          <p:txBody>
            <a:bodyPr/>
            <a:lstStyle/>
            <a:p>
              <a:endParaRPr lang="en-US"/>
            </a:p>
          </p:txBody>
        </p:sp>
      </p:grpSp>
      <p:grpSp>
        <p:nvGrpSpPr>
          <p:cNvPr id="3" name="Group 67"/>
          <p:cNvGrpSpPr>
            <a:grpSpLocks/>
          </p:cNvGrpSpPr>
          <p:nvPr/>
        </p:nvGrpSpPr>
        <p:grpSpPr bwMode="auto">
          <a:xfrm>
            <a:off x="4724400" y="3886200"/>
            <a:ext cx="2590800" cy="1752600"/>
            <a:chOff x="2976" y="2640"/>
            <a:chExt cx="1632" cy="1104"/>
          </a:xfrm>
        </p:grpSpPr>
        <p:sp>
          <p:nvSpPr>
            <p:cNvPr id="8197" name="Text Box 5"/>
            <p:cNvSpPr txBox="1">
              <a:spLocks noChangeArrowheads="1"/>
            </p:cNvSpPr>
            <p:nvPr/>
          </p:nvSpPr>
          <p:spPr bwMode="auto">
            <a:xfrm>
              <a:off x="3072" y="3456"/>
              <a:ext cx="1536" cy="288"/>
            </a:xfrm>
            <a:prstGeom prst="rect">
              <a:avLst/>
            </a:prstGeom>
            <a:noFill/>
            <a:ln w="9525">
              <a:noFill/>
              <a:miter lim="800000"/>
              <a:headEnd/>
              <a:tailEnd/>
            </a:ln>
            <a:effectLst/>
          </p:spPr>
          <p:txBody>
            <a:bodyPr>
              <a:spAutoFit/>
            </a:bodyPr>
            <a:lstStyle/>
            <a:p>
              <a:pPr>
                <a:spcBef>
                  <a:spcPct val="50000"/>
                </a:spcBef>
              </a:pPr>
              <a:r>
                <a:rPr lang="en-US"/>
                <a:t>Not left-justified</a:t>
              </a:r>
            </a:p>
          </p:txBody>
        </p:sp>
        <p:sp>
          <p:nvSpPr>
            <p:cNvPr id="8229" name="Oval 37"/>
            <p:cNvSpPr>
              <a:spLocks noChangeArrowheads="1"/>
            </p:cNvSpPr>
            <p:nvPr/>
          </p:nvSpPr>
          <p:spPr bwMode="auto">
            <a:xfrm>
              <a:off x="3311" y="2877"/>
              <a:ext cx="98" cy="98"/>
            </a:xfrm>
            <a:prstGeom prst="ellipse">
              <a:avLst/>
            </a:prstGeom>
            <a:noFill/>
            <a:ln w="15875">
              <a:solidFill>
                <a:schemeClr val="tx1"/>
              </a:solidFill>
              <a:round/>
              <a:headEnd/>
              <a:tailEnd/>
            </a:ln>
            <a:effectLst/>
          </p:spPr>
          <p:txBody>
            <a:bodyPr wrap="none" anchor="ctr"/>
            <a:lstStyle/>
            <a:p>
              <a:endParaRPr lang="en-US"/>
            </a:p>
          </p:txBody>
        </p:sp>
        <p:sp>
          <p:nvSpPr>
            <p:cNvPr id="8230" name="Oval 38"/>
            <p:cNvSpPr>
              <a:spLocks noChangeArrowheads="1"/>
            </p:cNvSpPr>
            <p:nvPr/>
          </p:nvSpPr>
          <p:spPr bwMode="auto">
            <a:xfrm>
              <a:off x="3120" y="3068"/>
              <a:ext cx="98" cy="98"/>
            </a:xfrm>
            <a:prstGeom prst="ellipse">
              <a:avLst/>
            </a:prstGeom>
            <a:noFill/>
            <a:ln w="15875">
              <a:solidFill>
                <a:schemeClr val="tx1"/>
              </a:solidFill>
              <a:round/>
              <a:headEnd/>
              <a:tailEnd/>
            </a:ln>
            <a:effectLst/>
          </p:spPr>
          <p:txBody>
            <a:bodyPr wrap="none" anchor="ctr"/>
            <a:lstStyle/>
            <a:p>
              <a:endParaRPr lang="en-US"/>
            </a:p>
          </p:txBody>
        </p:sp>
        <p:sp>
          <p:nvSpPr>
            <p:cNvPr id="8231" name="Oval 39"/>
            <p:cNvSpPr>
              <a:spLocks noChangeArrowheads="1"/>
            </p:cNvSpPr>
            <p:nvPr/>
          </p:nvSpPr>
          <p:spPr bwMode="auto">
            <a:xfrm>
              <a:off x="3502" y="3070"/>
              <a:ext cx="98" cy="98"/>
            </a:xfrm>
            <a:prstGeom prst="ellipse">
              <a:avLst/>
            </a:prstGeom>
            <a:noFill/>
            <a:ln w="15875">
              <a:solidFill>
                <a:schemeClr val="tx1"/>
              </a:solidFill>
              <a:round/>
              <a:headEnd/>
              <a:tailEnd/>
            </a:ln>
            <a:effectLst/>
          </p:spPr>
          <p:txBody>
            <a:bodyPr wrap="none" anchor="ctr"/>
            <a:lstStyle/>
            <a:p>
              <a:endParaRPr lang="en-US"/>
            </a:p>
          </p:txBody>
        </p:sp>
        <p:sp>
          <p:nvSpPr>
            <p:cNvPr id="8232" name="Oval 40"/>
            <p:cNvSpPr>
              <a:spLocks noChangeArrowheads="1"/>
            </p:cNvSpPr>
            <p:nvPr/>
          </p:nvSpPr>
          <p:spPr bwMode="auto">
            <a:xfrm>
              <a:off x="3216" y="3260"/>
              <a:ext cx="98" cy="98"/>
            </a:xfrm>
            <a:prstGeom prst="ellipse">
              <a:avLst/>
            </a:prstGeom>
            <a:noFill/>
            <a:ln w="15875">
              <a:solidFill>
                <a:schemeClr val="tx1"/>
              </a:solidFill>
              <a:round/>
              <a:headEnd/>
              <a:tailEnd/>
            </a:ln>
            <a:effectLst/>
          </p:spPr>
          <p:txBody>
            <a:bodyPr wrap="none" anchor="ctr"/>
            <a:lstStyle/>
            <a:p>
              <a:endParaRPr lang="en-US"/>
            </a:p>
          </p:txBody>
        </p:sp>
        <p:sp>
          <p:nvSpPr>
            <p:cNvPr id="8234" name="Oval 42"/>
            <p:cNvSpPr>
              <a:spLocks noChangeArrowheads="1"/>
            </p:cNvSpPr>
            <p:nvPr/>
          </p:nvSpPr>
          <p:spPr bwMode="auto">
            <a:xfrm>
              <a:off x="3598" y="3262"/>
              <a:ext cx="98" cy="98"/>
            </a:xfrm>
            <a:prstGeom prst="ellipse">
              <a:avLst/>
            </a:prstGeom>
            <a:noFill/>
            <a:ln w="15875">
              <a:solidFill>
                <a:schemeClr val="tx1"/>
              </a:solidFill>
              <a:round/>
              <a:headEnd/>
              <a:tailEnd/>
            </a:ln>
            <a:effectLst/>
          </p:spPr>
          <p:txBody>
            <a:bodyPr wrap="none" anchor="ctr"/>
            <a:lstStyle/>
            <a:p>
              <a:endParaRPr lang="en-US"/>
            </a:p>
          </p:txBody>
        </p:sp>
        <p:sp>
          <p:nvSpPr>
            <p:cNvPr id="8235" name="Oval 43"/>
            <p:cNvSpPr>
              <a:spLocks noChangeArrowheads="1"/>
            </p:cNvSpPr>
            <p:nvPr/>
          </p:nvSpPr>
          <p:spPr bwMode="auto">
            <a:xfrm>
              <a:off x="2976" y="3262"/>
              <a:ext cx="98" cy="98"/>
            </a:xfrm>
            <a:prstGeom prst="ellipse">
              <a:avLst/>
            </a:prstGeom>
            <a:noFill/>
            <a:ln w="15875">
              <a:solidFill>
                <a:schemeClr val="tx1"/>
              </a:solidFill>
              <a:round/>
              <a:headEnd/>
              <a:tailEnd/>
            </a:ln>
            <a:effectLst/>
          </p:spPr>
          <p:txBody>
            <a:bodyPr wrap="none" anchor="ctr"/>
            <a:lstStyle/>
            <a:p>
              <a:endParaRPr lang="en-US"/>
            </a:p>
          </p:txBody>
        </p:sp>
        <p:sp>
          <p:nvSpPr>
            <p:cNvPr id="8236" name="Line 44"/>
            <p:cNvSpPr>
              <a:spLocks noChangeShapeType="1"/>
            </p:cNvSpPr>
            <p:nvPr/>
          </p:nvSpPr>
          <p:spPr bwMode="auto">
            <a:xfrm flipV="1">
              <a:off x="3024" y="3166"/>
              <a:ext cx="96" cy="96"/>
            </a:xfrm>
            <a:prstGeom prst="line">
              <a:avLst/>
            </a:prstGeom>
            <a:noFill/>
            <a:ln w="15875">
              <a:solidFill>
                <a:schemeClr val="tx1"/>
              </a:solidFill>
              <a:round/>
              <a:headEnd/>
              <a:tailEnd/>
            </a:ln>
            <a:effectLst/>
          </p:spPr>
          <p:txBody>
            <a:bodyPr/>
            <a:lstStyle/>
            <a:p>
              <a:endParaRPr lang="en-US"/>
            </a:p>
          </p:txBody>
        </p:sp>
        <p:sp>
          <p:nvSpPr>
            <p:cNvPr id="8237" name="Line 45"/>
            <p:cNvSpPr>
              <a:spLocks noChangeShapeType="1"/>
            </p:cNvSpPr>
            <p:nvPr/>
          </p:nvSpPr>
          <p:spPr bwMode="auto">
            <a:xfrm flipV="1">
              <a:off x="3216" y="2974"/>
              <a:ext cx="96" cy="96"/>
            </a:xfrm>
            <a:prstGeom prst="line">
              <a:avLst/>
            </a:prstGeom>
            <a:noFill/>
            <a:ln w="15875">
              <a:solidFill>
                <a:schemeClr val="tx1"/>
              </a:solidFill>
              <a:round/>
              <a:headEnd/>
              <a:tailEnd/>
            </a:ln>
            <a:effectLst/>
          </p:spPr>
          <p:txBody>
            <a:bodyPr/>
            <a:lstStyle/>
            <a:p>
              <a:endParaRPr lang="en-US"/>
            </a:p>
          </p:txBody>
        </p:sp>
        <p:sp>
          <p:nvSpPr>
            <p:cNvPr id="8239" name="Line 47"/>
            <p:cNvSpPr>
              <a:spLocks noChangeShapeType="1"/>
            </p:cNvSpPr>
            <p:nvPr/>
          </p:nvSpPr>
          <p:spPr bwMode="auto">
            <a:xfrm flipH="1" flipV="1">
              <a:off x="3216" y="3166"/>
              <a:ext cx="48" cy="96"/>
            </a:xfrm>
            <a:prstGeom prst="line">
              <a:avLst/>
            </a:prstGeom>
            <a:noFill/>
            <a:ln w="15875">
              <a:solidFill>
                <a:schemeClr val="tx1"/>
              </a:solidFill>
              <a:round/>
              <a:headEnd/>
              <a:tailEnd/>
            </a:ln>
            <a:effectLst/>
          </p:spPr>
          <p:txBody>
            <a:bodyPr/>
            <a:lstStyle/>
            <a:p>
              <a:endParaRPr lang="en-US"/>
            </a:p>
          </p:txBody>
        </p:sp>
        <p:sp>
          <p:nvSpPr>
            <p:cNvPr id="8240" name="Line 48"/>
            <p:cNvSpPr>
              <a:spLocks noChangeShapeType="1"/>
            </p:cNvSpPr>
            <p:nvPr/>
          </p:nvSpPr>
          <p:spPr bwMode="auto">
            <a:xfrm flipH="1" flipV="1">
              <a:off x="3408" y="2974"/>
              <a:ext cx="96" cy="96"/>
            </a:xfrm>
            <a:prstGeom prst="line">
              <a:avLst/>
            </a:prstGeom>
            <a:noFill/>
            <a:ln w="15875">
              <a:solidFill>
                <a:schemeClr val="tx1"/>
              </a:solidFill>
              <a:round/>
              <a:headEnd/>
              <a:tailEnd/>
            </a:ln>
            <a:effectLst/>
          </p:spPr>
          <p:txBody>
            <a:bodyPr/>
            <a:lstStyle/>
            <a:p>
              <a:endParaRPr lang="en-US"/>
            </a:p>
          </p:txBody>
        </p:sp>
        <p:sp>
          <p:nvSpPr>
            <p:cNvPr id="8241" name="Line 49"/>
            <p:cNvSpPr>
              <a:spLocks noChangeShapeType="1"/>
            </p:cNvSpPr>
            <p:nvPr/>
          </p:nvSpPr>
          <p:spPr bwMode="auto">
            <a:xfrm flipH="1" flipV="1">
              <a:off x="3600" y="3166"/>
              <a:ext cx="48" cy="96"/>
            </a:xfrm>
            <a:prstGeom prst="line">
              <a:avLst/>
            </a:prstGeom>
            <a:noFill/>
            <a:ln w="15875">
              <a:solidFill>
                <a:schemeClr val="tx1"/>
              </a:solidFill>
              <a:round/>
              <a:headEnd/>
              <a:tailEnd/>
            </a:ln>
            <a:effectLst/>
          </p:spPr>
          <p:txBody>
            <a:bodyPr/>
            <a:lstStyle/>
            <a:p>
              <a:endParaRPr lang="en-US"/>
            </a:p>
          </p:txBody>
        </p:sp>
        <p:sp>
          <p:nvSpPr>
            <p:cNvPr id="8242" name="Oval 50"/>
            <p:cNvSpPr>
              <a:spLocks noChangeArrowheads="1"/>
            </p:cNvSpPr>
            <p:nvPr/>
          </p:nvSpPr>
          <p:spPr bwMode="auto">
            <a:xfrm>
              <a:off x="4127" y="2880"/>
              <a:ext cx="98" cy="98"/>
            </a:xfrm>
            <a:prstGeom prst="ellipse">
              <a:avLst/>
            </a:prstGeom>
            <a:noFill/>
            <a:ln w="15875">
              <a:solidFill>
                <a:schemeClr val="tx1"/>
              </a:solidFill>
              <a:round/>
              <a:headEnd/>
              <a:tailEnd/>
            </a:ln>
            <a:effectLst/>
          </p:spPr>
          <p:txBody>
            <a:bodyPr wrap="none" anchor="ctr"/>
            <a:lstStyle/>
            <a:p>
              <a:endParaRPr lang="en-US"/>
            </a:p>
          </p:txBody>
        </p:sp>
        <p:sp>
          <p:nvSpPr>
            <p:cNvPr id="8243" name="Oval 51"/>
            <p:cNvSpPr>
              <a:spLocks noChangeArrowheads="1"/>
            </p:cNvSpPr>
            <p:nvPr/>
          </p:nvSpPr>
          <p:spPr bwMode="auto">
            <a:xfrm>
              <a:off x="3936" y="3071"/>
              <a:ext cx="98" cy="98"/>
            </a:xfrm>
            <a:prstGeom prst="ellipse">
              <a:avLst/>
            </a:prstGeom>
            <a:noFill/>
            <a:ln w="15875">
              <a:solidFill>
                <a:schemeClr val="tx1"/>
              </a:solidFill>
              <a:round/>
              <a:headEnd/>
              <a:tailEnd/>
            </a:ln>
            <a:effectLst/>
          </p:spPr>
          <p:txBody>
            <a:bodyPr wrap="none" anchor="ctr"/>
            <a:lstStyle/>
            <a:p>
              <a:endParaRPr lang="en-US"/>
            </a:p>
          </p:txBody>
        </p:sp>
        <p:sp>
          <p:nvSpPr>
            <p:cNvPr id="8244" name="Oval 52"/>
            <p:cNvSpPr>
              <a:spLocks noChangeArrowheads="1"/>
            </p:cNvSpPr>
            <p:nvPr/>
          </p:nvSpPr>
          <p:spPr bwMode="auto">
            <a:xfrm>
              <a:off x="4318" y="3073"/>
              <a:ext cx="98" cy="98"/>
            </a:xfrm>
            <a:prstGeom prst="ellipse">
              <a:avLst/>
            </a:prstGeom>
            <a:noFill/>
            <a:ln w="15875">
              <a:solidFill>
                <a:schemeClr val="tx1"/>
              </a:solidFill>
              <a:round/>
              <a:headEnd/>
              <a:tailEnd/>
            </a:ln>
            <a:effectLst/>
          </p:spPr>
          <p:txBody>
            <a:bodyPr wrap="none" anchor="ctr"/>
            <a:lstStyle/>
            <a:p>
              <a:endParaRPr lang="en-US"/>
            </a:p>
          </p:txBody>
        </p:sp>
        <p:sp>
          <p:nvSpPr>
            <p:cNvPr id="8246" name="Oval 54"/>
            <p:cNvSpPr>
              <a:spLocks noChangeArrowheads="1"/>
            </p:cNvSpPr>
            <p:nvPr/>
          </p:nvSpPr>
          <p:spPr bwMode="auto">
            <a:xfrm>
              <a:off x="4176"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7" name="Oval 55"/>
            <p:cNvSpPr>
              <a:spLocks noChangeArrowheads="1"/>
            </p:cNvSpPr>
            <p:nvPr/>
          </p:nvSpPr>
          <p:spPr bwMode="auto">
            <a:xfrm>
              <a:off x="4414"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8" name="Oval 56"/>
            <p:cNvSpPr>
              <a:spLocks noChangeArrowheads="1"/>
            </p:cNvSpPr>
            <p:nvPr/>
          </p:nvSpPr>
          <p:spPr bwMode="auto">
            <a:xfrm>
              <a:off x="3792" y="3265"/>
              <a:ext cx="98" cy="98"/>
            </a:xfrm>
            <a:prstGeom prst="ellipse">
              <a:avLst/>
            </a:prstGeom>
            <a:noFill/>
            <a:ln w="15875">
              <a:solidFill>
                <a:schemeClr val="tx1"/>
              </a:solidFill>
              <a:round/>
              <a:headEnd/>
              <a:tailEnd/>
            </a:ln>
            <a:effectLst/>
          </p:spPr>
          <p:txBody>
            <a:bodyPr wrap="none" anchor="ctr"/>
            <a:lstStyle/>
            <a:p>
              <a:endParaRPr lang="en-US"/>
            </a:p>
          </p:txBody>
        </p:sp>
        <p:sp>
          <p:nvSpPr>
            <p:cNvPr id="8249" name="Line 57"/>
            <p:cNvSpPr>
              <a:spLocks noChangeShapeType="1"/>
            </p:cNvSpPr>
            <p:nvPr/>
          </p:nvSpPr>
          <p:spPr bwMode="auto">
            <a:xfrm flipV="1">
              <a:off x="3840" y="3169"/>
              <a:ext cx="96" cy="96"/>
            </a:xfrm>
            <a:prstGeom prst="line">
              <a:avLst/>
            </a:prstGeom>
            <a:noFill/>
            <a:ln w="15875">
              <a:solidFill>
                <a:schemeClr val="tx1"/>
              </a:solidFill>
              <a:round/>
              <a:headEnd/>
              <a:tailEnd/>
            </a:ln>
            <a:effectLst/>
          </p:spPr>
          <p:txBody>
            <a:bodyPr/>
            <a:lstStyle/>
            <a:p>
              <a:endParaRPr lang="en-US"/>
            </a:p>
          </p:txBody>
        </p:sp>
        <p:sp>
          <p:nvSpPr>
            <p:cNvPr id="8250" name="Line 58"/>
            <p:cNvSpPr>
              <a:spLocks noChangeShapeType="1"/>
            </p:cNvSpPr>
            <p:nvPr/>
          </p:nvSpPr>
          <p:spPr bwMode="auto">
            <a:xfrm flipV="1">
              <a:off x="4032" y="2977"/>
              <a:ext cx="96" cy="96"/>
            </a:xfrm>
            <a:prstGeom prst="line">
              <a:avLst/>
            </a:prstGeom>
            <a:noFill/>
            <a:ln w="15875">
              <a:solidFill>
                <a:schemeClr val="tx1"/>
              </a:solidFill>
              <a:round/>
              <a:headEnd/>
              <a:tailEnd/>
            </a:ln>
            <a:effectLst/>
          </p:spPr>
          <p:txBody>
            <a:bodyPr/>
            <a:lstStyle/>
            <a:p>
              <a:endParaRPr lang="en-US"/>
            </a:p>
          </p:txBody>
        </p:sp>
        <p:sp>
          <p:nvSpPr>
            <p:cNvPr id="8251" name="Line 59"/>
            <p:cNvSpPr>
              <a:spLocks noChangeShapeType="1"/>
            </p:cNvSpPr>
            <p:nvPr/>
          </p:nvSpPr>
          <p:spPr bwMode="auto">
            <a:xfrm flipV="1">
              <a:off x="4224" y="3169"/>
              <a:ext cx="96" cy="96"/>
            </a:xfrm>
            <a:prstGeom prst="line">
              <a:avLst/>
            </a:prstGeom>
            <a:noFill/>
            <a:ln w="15875">
              <a:solidFill>
                <a:schemeClr val="tx1"/>
              </a:solidFill>
              <a:round/>
              <a:headEnd/>
              <a:tailEnd/>
            </a:ln>
            <a:effectLst/>
          </p:spPr>
          <p:txBody>
            <a:bodyPr/>
            <a:lstStyle/>
            <a:p>
              <a:endParaRPr lang="en-US"/>
            </a:p>
          </p:txBody>
        </p:sp>
        <p:sp>
          <p:nvSpPr>
            <p:cNvPr id="8253" name="Line 61"/>
            <p:cNvSpPr>
              <a:spLocks noChangeShapeType="1"/>
            </p:cNvSpPr>
            <p:nvPr/>
          </p:nvSpPr>
          <p:spPr bwMode="auto">
            <a:xfrm flipH="1" flipV="1">
              <a:off x="4224" y="2977"/>
              <a:ext cx="96" cy="96"/>
            </a:xfrm>
            <a:prstGeom prst="line">
              <a:avLst/>
            </a:prstGeom>
            <a:noFill/>
            <a:ln w="15875">
              <a:solidFill>
                <a:schemeClr val="tx1"/>
              </a:solidFill>
              <a:round/>
              <a:headEnd/>
              <a:tailEnd/>
            </a:ln>
            <a:effectLst/>
          </p:spPr>
          <p:txBody>
            <a:bodyPr/>
            <a:lstStyle/>
            <a:p>
              <a:endParaRPr lang="en-US"/>
            </a:p>
          </p:txBody>
        </p:sp>
        <p:sp>
          <p:nvSpPr>
            <p:cNvPr id="8254" name="Line 62"/>
            <p:cNvSpPr>
              <a:spLocks noChangeShapeType="1"/>
            </p:cNvSpPr>
            <p:nvPr/>
          </p:nvSpPr>
          <p:spPr bwMode="auto">
            <a:xfrm flipH="1" flipV="1">
              <a:off x="4416" y="3169"/>
              <a:ext cx="48" cy="96"/>
            </a:xfrm>
            <a:prstGeom prst="line">
              <a:avLst/>
            </a:prstGeom>
            <a:noFill/>
            <a:ln w="15875">
              <a:solidFill>
                <a:schemeClr val="tx1"/>
              </a:solidFill>
              <a:round/>
              <a:headEnd/>
              <a:tailEnd/>
            </a:ln>
            <a:effectLst/>
          </p:spPr>
          <p:txBody>
            <a:bodyPr/>
            <a:lstStyle/>
            <a:p>
              <a:endParaRPr lang="en-US"/>
            </a:p>
          </p:txBody>
        </p:sp>
        <p:sp>
          <p:nvSpPr>
            <p:cNvPr id="8255" name="Oval 63"/>
            <p:cNvSpPr>
              <a:spLocks noChangeArrowheads="1"/>
            </p:cNvSpPr>
            <p:nvPr/>
          </p:nvSpPr>
          <p:spPr bwMode="auto">
            <a:xfrm>
              <a:off x="3696" y="2640"/>
              <a:ext cx="98" cy="98"/>
            </a:xfrm>
            <a:prstGeom prst="ellipse">
              <a:avLst/>
            </a:prstGeom>
            <a:noFill/>
            <a:ln w="15875">
              <a:solidFill>
                <a:schemeClr val="tx1"/>
              </a:solidFill>
              <a:round/>
              <a:headEnd/>
              <a:tailEnd/>
            </a:ln>
            <a:effectLst/>
          </p:spPr>
          <p:txBody>
            <a:bodyPr wrap="none" anchor="ctr"/>
            <a:lstStyle/>
            <a:p>
              <a:endParaRPr lang="en-US"/>
            </a:p>
          </p:txBody>
        </p:sp>
        <p:sp>
          <p:nvSpPr>
            <p:cNvPr id="8256" name="Line 64"/>
            <p:cNvSpPr>
              <a:spLocks noChangeShapeType="1"/>
            </p:cNvSpPr>
            <p:nvPr/>
          </p:nvSpPr>
          <p:spPr bwMode="auto">
            <a:xfrm flipV="1">
              <a:off x="3408" y="2736"/>
              <a:ext cx="288" cy="144"/>
            </a:xfrm>
            <a:prstGeom prst="line">
              <a:avLst/>
            </a:prstGeom>
            <a:noFill/>
            <a:ln w="15875">
              <a:solidFill>
                <a:schemeClr val="tx1"/>
              </a:solidFill>
              <a:round/>
              <a:headEnd/>
              <a:tailEnd/>
            </a:ln>
            <a:effectLst/>
          </p:spPr>
          <p:txBody>
            <a:bodyPr/>
            <a:lstStyle/>
            <a:p>
              <a:endParaRPr lang="en-US"/>
            </a:p>
          </p:txBody>
        </p:sp>
        <p:sp>
          <p:nvSpPr>
            <p:cNvPr id="8257" name="Line 65"/>
            <p:cNvSpPr>
              <a:spLocks noChangeShapeType="1"/>
            </p:cNvSpPr>
            <p:nvPr/>
          </p:nvSpPr>
          <p:spPr bwMode="auto">
            <a:xfrm flipH="1" flipV="1">
              <a:off x="3792" y="2736"/>
              <a:ext cx="336" cy="144"/>
            </a:xfrm>
            <a:prstGeom prst="line">
              <a:avLst/>
            </a:prstGeom>
            <a:noFill/>
            <a:ln w="1587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eaLnBrk="1" fontAlgn="auto" hangingPunct="1">
              <a:spcAft>
                <a:spcPts val="0"/>
              </a:spcAft>
              <a:defRPr/>
            </a:pPr>
            <a:r>
              <a:rPr lang="en-US" dirty="0" smtClean="0"/>
              <a:t>Heap</a:t>
            </a:r>
            <a:endParaRPr lang="en-US" dirty="0"/>
          </a:p>
        </p:txBody>
      </p:sp>
      <p:sp>
        <p:nvSpPr>
          <p:cNvPr id="11267" name="Content Placeholder 2"/>
          <p:cNvSpPr>
            <a:spLocks noGrp="1"/>
          </p:cNvSpPr>
          <p:nvPr>
            <p:ph sz="quarter" idx="1"/>
          </p:nvPr>
        </p:nvSpPr>
        <p:spPr>
          <a:xfrm>
            <a:off x="609600" y="838200"/>
            <a:ext cx="7467600" cy="5407025"/>
          </a:xfrm>
        </p:spPr>
        <p:txBody>
          <a:bodyPr/>
          <a:lstStyle/>
          <a:p>
            <a:pPr eaLnBrk="1" hangingPunct="1"/>
            <a:r>
              <a:rPr lang="en-US" smtClean="0"/>
              <a:t>The binary heap data structures is an array that can be viewed as a complete binary tree. Each node of the binary tree corresponds to an element of the array. The array is completely filled on all levels except possibly lowest.</a:t>
            </a:r>
          </a:p>
        </p:txBody>
      </p:sp>
      <p:sp>
        <p:nvSpPr>
          <p:cNvPr id="11268" name="Oval 4"/>
          <p:cNvSpPr>
            <a:spLocks noChangeArrowheads="1"/>
          </p:cNvSpPr>
          <p:nvPr/>
        </p:nvSpPr>
        <p:spPr bwMode="auto">
          <a:xfrm>
            <a:off x="3733800" y="2819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1269" name="Text Box 6"/>
          <p:cNvSpPr txBox="1">
            <a:spLocks noChangeArrowheads="1"/>
          </p:cNvSpPr>
          <p:nvPr/>
        </p:nvSpPr>
        <p:spPr bwMode="auto">
          <a:xfrm>
            <a:off x="3810000" y="2895600"/>
            <a:ext cx="396875" cy="369888"/>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11270" name="Oval 7"/>
          <p:cNvSpPr>
            <a:spLocks noChangeArrowheads="1"/>
          </p:cNvSpPr>
          <p:nvPr/>
        </p:nvSpPr>
        <p:spPr bwMode="auto">
          <a:xfrm>
            <a:off x="2971800" y="3733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1271" name="Text Box 8"/>
          <p:cNvSpPr txBox="1">
            <a:spLocks noChangeArrowheads="1"/>
          </p:cNvSpPr>
          <p:nvPr/>
        </p:nvSpPr>
        <p:spPr bwMode="auto">
          <a:xfrm>
            <a:off x="3048000" y="3810000"/>
            <a:ext cx="39687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11272" name="Oval 9"/>
          <p:cNvSpPr>
            <a:spLocks noChangeArrowheads="1"/>
          </p:cNvSpPr>
          <p:nvPr/>
        </p:nvSpPr>
        <p:spPr bwMode="auto">
          <a:xfrm>
            <a:off x="4572000" y="3733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1273" name="Text Box 10"/>
          <p:cNvSpPr txBox="1">
            <a:spLocks noChangeArrowheads="1"/>
          </p:cNvSpPr>
          <p:nvPr/>
        </p:nvSpPr>
        <p:spPr bwMode="auto">
          <a:xfrm>
            <a:off x="4648200" y="3810000"/>
            <a:ext cx="396875" cy="369888"/>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11274" name="Oval 11"/>
          <p:cNvSpPr>
            <a:spLocks noChangeArrowheads="1"/>
          </p:cNvSpPr>
          <p:nvPr/>
        </p:nvSpPr>
        <p:spPr bwMode="auto">
          <a:xfrm>
            <a:off x="3429000" y="4876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1275" name="Text Box 12"/>
          <p:cNvSpPr txBox="1">
            <a:spLocks noChangeArrowheads="1"/>
          </p:cNvSpPr>
          <p:nvPr/>
        </p:nvSpPr>
        <p:spPr bwMode="auto">
          <a:xfrm>
            <a:off x="3505200" y="4953000"/>
            <a:ext cx="290513"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11276" name="Oval 13"/>
          <p:cNvSpPr>
            <a:spLocks noChangeArrowheads="1"/>
          </p:cNvSpPr>
          <p:nvPr/>
        </p:nvSpPr>
        <p:spPr bwMode="auto">
          <a:xfrm>
            <a:off x="2286000" y="4953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1277" name="Text Box 14"/>
          <p:cNvSpPr txBox="1">
            <a:spLocks noChangeArrowheads="1"/>
          </p:cNvSpPr>
          <p:nvPr/>
        </p:nvSpPr>
        <p:spPr bwMode="auto">
          <a:xfrm>
            <a:off x="2438400" y="5029200"/>
            <a:ext cx="290513" cy="369888"/>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11278" name="Oval 15"/>
          <p:cNvSpPr>
            <a:spLocks noChangeArrowheads="1"/>
          </p:cNvSpPr>
          <p:nvPr/>
        </p:nvSpPr>
        <p:spPr bwMode="auto">
          <a:xfrm>
            <a:off x="4191000" y="4876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1279" name="Text Box 16"/>
          <p:cNvSpPr txBox="1">
            <a:spLocks noChangeArrowheads="1"/>
          </p:cNvSpPr>
          <p:nvPr/>
        </p:nvSpPr>
        <p:spPr bwMode="auto">
          <a:xfrm>
            <a:off x="4267200" y="4953000"/>
            <a:ext cx="290513"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11280" name="Line 17"/>
          <p:cNvSpPr>
            <a:spLocks noChangeShapeType="1"/>
          </p:cNvSpPr>
          <p:nvPr/>
        </p:nvSpPr>
        <p:spPr bwMode="auto">
          <a:xfrm flipH="1">
            <a:off x="3429000" y="3276600"/>
            <a:ext cx="381000" cy="533400"/>
          </a:xfrm>
          <a:prstGeom prst="line">
            <a:avLst/>
          </a:prstGeom>
          <a:noFill/>
          <a:ln w="9525">
            <a:solidFill>
              <a:schemeClr val="tx1"/>
            </a:solidFill>
            <a:round/>
            <a:headEnd/>
            <a:tailEnd/>
          </a:ln>
        </p:spPr>
        <p:txBody>
          <a:bodyPr/>
          <a:lstStyle/>
          <a:p>
            <a:endParaRPr lang="en-US"/>
          </a:p>
        </p:txBody>
      </p:sp>
      <p:sp>
        <p:nvSpPr>
          <p:cNvPr id="11281" name="Line 18"/>
          <p:cNvSpPr>
            <a:spLocks noChangeShapeType="1"/>
          </p:cNvSpPr>
          <p:nvPr/>
        </p:nvSpPr>
        <p:spPr bwMode="auto">
          <a:xfrm flipH="1">
            <a:off x="2667000" y="4267200"/>
            <a:ext cx="457200" cy="685800"/>
          </a:xfrm>
          <a:prstGeom prst="line">
            <a:avLst/>
          </a:prstGeom>
          <a:noFill/>
          <a:ln w="9525">
            <a:solidFill>
              <a:schemeClr val="tx1"/>
            </a:solidFill>
            <a:round/>
            <a:headEnd/>
            <a:tailEnd/>
          </a:ln>
        </p:spPr>
        <p:txBody>
          <a:bodyPr/>
          <a:lstStyle/>
          <a:p>
            <a:endParaRPr lang="en-US"/>
          </a:p>
        </p:txBody>
      </p:sp>
      <p:sp>
        <p:nvSpPr>
          <p:cNvPr id="11282" name="Line 19"/>
          <p:cNvSpPr>
            <a:spLocks noChangeShapeType="1"/>
          </p:cNvSpPr>
          <p:nvPr/>
        </p:nvSpPr>
        <p:spPr bwMode="auto">
          <a:xfrm>
            <a:off x="3429000" y="4267200"/>
            <a:ext cx="228600" cy="609600"/>
          </a:xfrm>
          <a:prstGeom prst="line">
            <a:avLst/>
          </a:prstGeom>
          <a:noFill/>
          <a:ln w="9525">
            <a:solidFill>
              <a:schemeClr val="tx1"/>
            </a:solidFill>
            <a:round/>
            <a:headEnd/>
            <a:tailEnd/>
          </a:ln>
        </p:spPr>
        <p:txBody>
          <a:bodyPr/>
          <a:lstStyle/>
          <a:p>
            <a:endParaRPr lang="en-US"/>
          </a:p>
        </p:txBody>
      </p:sp>
      <p:sp>
        <p:nvSpPr>
          <p:cNvPr id="11283" name="Line 20"/>
          <p:cNvSpPr>
            <a:spLocks noChangeShapeType="1"/>
          </p:cNvSpPr>
          <p:nvPr/>
        </p:nvSpPr>
        <p:spPr bwMode="auto">
          <a:xfrm>
            <a:off x="4267200" y="3276600"/>
            <a:ext cx="381000" cy="533400"/>
          </a:xfrm>
          <a:prstGeom prst="line">
            <a:avLst/>
          </a:prstGeom>
          <a:noFill/>
          <a:ln w="9525">
            <a:solidFill>
              <a:schemeClr val="tx1"/>
            </a:solidFill>
            <a:round/>
            <a:headEnd/>
            <a:tailEnd/>
          </a:ln>
        </p:spPr>
        <p:txBody>
          <a:bodyPr/>
          <a:lstStyle/>
          <a:p>
            <a:endParaRPr lang="en-US"/>
          </a:p>
        </p:txBody>
      </p:sp>
      <p:sp>
        <p:nvSpPr>
          <p:cNvPr id="11284" name="Line 21"/>
          <p:cNvSpPr>
            <a:spLocks noChangeShapeType="1"/>
          </p:cNvSpPr>
          <p:nvPr/>
        </p:nvSpPr>
        <p:spPr bwMode="auto">
          <a:xfrm flipH="1">
            <a:off x="4495800" y="4267200"/>
            <a:ext cx="304800" cy="609600"/>
          </a:xfrm>
          <a:prstGeom prst="line">
            <a:avLst/>
          </a:prstGeom>
          <a:noFill/>
          <a:ln w="9525">
            <a:solidFill>
              <a:schemeClr val="tx1"/>
            </a:solidFill>
            <a:round/>
            <a:headEnd/>
            <a:tailEnd/>
          </a:ln>
        </p:spPr>
        <p:txBody>
          <a:bodyPr/>
          <a:lstStyle/>
          <a:p>
            <a:endParaRPr lang="en-US"/>
          </a:p>
        </p:txBody>
      </p:sp>
      <p:sp>
        <p:nvSpPr>
          <p:cNvPr id="11285" name="Text Box 22"/>
          <p:cNvSpPr txBox="1">
            <a:spLocks noChangeArrowheads="1"/>
          </p:cNvSpPr>
          <p:nvPr/>
        </p:nvSpPr>
        <p:spPr bwMode="auto">
          <a:xfrm>
            <a:off x="3810000" y="5638800"/>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16</a:t>
            </a:r>
          </a:p>
        </p:txBody>
      </p:sp>
      <p:sp>
        <p:nvSpPr>
          <p:cNvPr id="11286" name="Text Box 23"/>
          <p:cNvSpPr txBox="1">
            <a:spLocks noChangeArrowheads="1"/>
          </p:cNvSpPr>
          <p:nvPr/>
        </p:nvSpPr>
        <p:spPr bwMode="auto">
          <a:xfrm>
            <a:off x="2895600" y="5638800"/>
            <a:ext cx="466725" cy="369888"/>
          </a:xfrm>
          <a:prstGeom prst="rect">
            <a:avLst/>
          </a:prstGeom>
          <a:noFill/>
          <a:ln w="3175">
            <a:solidFill>
              <a:schemeClr val="tx1"/>
            </a:solidFill>
            <a:miter lim="800000"/>
            <a:headEnd/>
            <a:tailEnd/>
          </a:ln>
        </p:spPr>
        <p:txBody>
          <a:bodyPr>
            <a:spAutoFit/>
          </a:bodyPr>
          <a:lstStyle/>
          <a:p>
            <a:r>
              <a:rPr lang="en-US">
                <a:latin typeface="Century Schoolbook" pitchFamily="18" charset="0"/>
              </a:rPr>
              <a:t>19</a:t>
            </a:r>
          </a:p>
        </p:txBody>
      </p:sp>
      <p:sp>
        <p:nvSpPr>
          <p:cNvPr id="11287" name="Text Box 24"/>
          <p:cNvSpPr txBox="1">
            <a:spLocks noChangeArrowheads="1"/>
          </p:cNvSpPr>
          <p:nvPr/>
        </p:nvSpPr>
        <p:spPr bwMode="auto">
          <a:xfrm>
            <a:off x="4267200" y="5638800"/>
            <a:ext cx="312738"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11288" name="Text Box 25"/>
          <p:cNvSpPr txBox="1">
            <a:spLocks noChangeArrowheads="1"/>
          </p:cNvSpPr>
          <p:nvPr/>
        </p:nvSpPr>
        <p:spPr bwMode="auto">
          <a:xfrm>
            <a:off x="4572000" y="5638800"/>
            <a:ext cx="312738"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11289" name="Text Box 26"/>
          <p:cNvSpPr txBox="1">
            <a:spLocks noChangeArrowheads="1"/>
          </p:cNvSpPr>
          <p:nvPr/>
        </p:nvSpPr>
        <p:spPr bwMode="auto">
          <a:xfrm>
            <a:off x="3352800" y="5638800"/>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11290" name="Text Box 25"/>
          <p:cNvSpPr txBox="1">
            <a:spLocks noChangeArrowheads="1"/>
          </p:cNvSpPr>
          <p:nvPr/>
        </p:nvSpPr>
        <p:spPr bwMode="auto">
          <a:xfrm>
            <a:off x="4876800" y="5638800"/>
            <a:ext cx="312738"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11291" name="TextBox 50"/>
          <p:cNvSpPr txBox="1">
            <a:spLocks noChangeArrowheads="1"/>
          </p:cNvSpPr>
          <p:nvPr/>
        </p:nvSpPr>
        <p:spPr bwMode="auto">
          <a:xfrm>
            <a:off x="3505200" y="6172200"/>
            <a:ext cx="1371600" cy="381000"/>
          </a:xfrm>
          <a:prstGeom prst="rect">
            <a:avLst/>
          </a:prstGeom>
          <a:noFill/>
          <a:ln w="9525">
            <a:noFill/>
            <a:miter lim="800000"/>
            <a:headEnd/>
            <a:tailEnd/>
          </a:ln>
        </p:spPr>
        <p:txBody>
          <a:bodyPr>
            <a:spAutoFit/>
          </a:bodyPr>
          <a:lstStyle/>
          <a:p>
            <a:r>
              <a:rPr lang="en-US">
                <a:latin typeface="Century Schoolbook" pitchFamily="18" charset="0"/>
              </a:rPr>
              <a:t>Array A</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eaLnBrk="1" fontAlgn="auto" hangingPunct="1">
              <a:spcAft>
                <a:spcPts val="0"/>
              </a:spcAft>
              <a:defRPr/>
            </a:pPr>
            <a:r>
              <a:rPr lang="en-US" dirty="0" smtClean="0"/>
              <a:t>Heap</a:t>
            </a:r>
            <a:endParaRPr lang="en-US" dirty="0"/>
          </a:p>
        </p:txBody>
      </p:sp>
      <p:sp>
        <p:nvSpPr>
          <p:cNvPr id="12291" name="Content Placeholder 2"/>
          <p:cNvSpPr>
            <a:spLocks noGrp="1"/>
          </p:cNvSpPr>
          <p:nvPr>
            <p:ph sz="quarter" idx="1"/>
          </p:nvPr>
        </p:nvSpPr>
        <p:spPr>
          <a:xfrm>
            <a:off x="457200" y="1219200"/>
            <a:ext cx="7467600" cy="5254625"/>
          </a:xfrm>
        </p:spPr>
        <p:txBody>
          <a:bodyPr/>
          <a:lstStyle/>
          <a:p>
            <a:pPr eaLnBrk="1" hangingPunct="1"/>
            <a:r>
              <a:rPr lang="en-US" smtClean="0"/>
              <a:t>The root of the tree A[1] and given index </a:t>
            </a:r>
            <a:r>
              <a:rPr lang="en-US" i="1" smtClean="0"/>
              <a:t>i</a:t>
            </a:r>
            <a:r>
              <a:rPr lang="en-US" smtClean="0"/>
              <a:t> of a node, the indices of its parent, left child and right child can be computed</a:t>
            </a:r>
            <a:br>
              <a:rPr lang="en-US" smtClean="0"/>
            </a:br>
            <a:r>
              <a:rPr lang="en-US" smtClean="0"/>
              <a:t> </a:t>
            </a:r>
          </a:p>
          <a:p>
            <a:pPr eaLnBrk="1" hangingPunct="1">
              <a:buFont typeface="Wingdings" pitchFamily="2" charset="2"/>
              <a:buNone/>
            </a:pPr>
            <a:r>
              <a:rPr lang="en-US" smtClean="0"/>
              <a:t>	PARENT (</a:t>
            </a:r>
            <a:r>
              <a:rPr lang="en-US" i="1" smtClean="0"/>
              <a:t>i</a:t>
            </a:r>
            <a:r>
              <a:rPr lang="en-US" smtClean="0"/>
              <a:t>)</a:t>
            </a:r>
            <a:br>
              <a:rPr lang="en-US" smtClean="0"/>
            </a:br>
            <a:r>
              <a:rPr lang="en-US" smtClean="0"/>
              <a:t>        return floor(</a:t>
            </a:r>
            <a:r>
              <a:rPr lang="en-US" i="1" smtClean="0"/>
              <a:t>i</a:t>
            </a:r>
            <a:r>
              <a:rPr lang="en-US" smtClean="0"/>
              <a:t>/2)</a:t>
            </a:r>
            <a:br>
              <a:rPr lang="en-US" smtClean="0"/>
            </a:br>
            <a:r>
              <a:rPr lang="en-US" smtClean="0"/>
              <a:t>LEFT (</a:t>
            </a:r>
            <a:r>
              <a:rPr lang="en-US" i="1" smtClean="0"/>
              <a:t>i</a:t>
            </a:r>
            <a:r>
              <a:rPr lang="en-US" smtClean="0"/>
              <a:t>)</a:t>
            </a:r>
            <a:br>
              <a:rPr lang="en-US" smtClean="0"/>
            </a:br>
            <a:r>
              <a:rPr lang="en-US" smtClean="0"/>
              <a:t>        return 2</a:t>
            </a:r>
            <a:r>
              <a:rPr lang="en-US" i="1" smtClean="0"/>
              <a:t>i</a:t>
            </a:r>
            <a:r>
              <a:rPr lang="en-US" smtClean="0"/>
              <a:t/>
            </a:r>
            <a:br>
              <a:rPr lang="en-US" smtClean="0"/>
            </a:br>
            <a:r>
              <a:rPr lang="en-US" smtClean="0"/>
              <a:t>RIGHT (</a:t>
            </a:r>
            <a:r>
              <a:rPr lang="en-US" i="1" smtClean="0"/>
              <a:t>i</a:t>
            </a:r>
            <a:r>
              <a:rPr lang="en-US" smtClean="0"/>
              <a:t>)</a:t>
            </a:r>
            <a:br>
              <a:rPr lang="en-US" smtClean="0"/>
            </a:br>
            <a:r>
              <a:rPr lang="en-US" smtClean="0"/>
              <a:t>        return 2</a:t>
            </a:r>
            <a:r>
              <a:rPr lang="en-US" i="1" smtClean="0"/>
              <a:t>i</a:t>
            </a:r>
            <a:r>
              <a:rPr lang="en-US" smtClean="0"/>
              <a:t> + 1</a:t>
            </a:r>
          </a:p>
          <a:p>
            <a:pPr eaLnBrk="1" hangingPunct="1"/>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Heap order property</a:t>
            </a:r>
            <a:endParaRPr lang="en-US" dirty="0"/>
          </a:p>
        </p:txBody>
      </p:sp>
      <p:sp>
        <p:nvSpPr>
          <p:cNvPr id="13315" name="Content Placeholder 2"/>
          <p:cNvSpPr>
            <a:spLocks noGrp="1"/>
          </p:cNvSpPr>
          <p:nvPr>
            <p:ph sz="quarter" idx="1"/>
          </p:nvPr>
        </p:nvSpPr>
        <p:spPr>
          <a:xfrm>
            <a:off x="457200" y="1600200"/>
            <a:ext cx="7467600" cy="4873625"/>
          </a:xfrm>
        </p:spPr>
        <p:txBody>
          <a:bodyPr/>
          <a:lstStyle/>
          <a:p>
            <a:pPr eaLnBrk="1" hangingPunct="1"/>
            <a:r>
              <a:rPr lang="en-US" smtClean="0"/>
              <a:t>For every node </a:t>
            </a:r>
            <a:r>
              <a:rPr lang="en-US" i="1" smtClean="0"/>
              <a:t>v</a:t>
            </a:r>
            <a:r>
              <a:rPr lang="en-US" smtClean="0"/>
              <a:t>, other than the root, the key stored in </a:t>
            </a:r>
            <a:r>
              <a:rPr lang="en-US" i="1" smtClean="0"/>
              <a:t>v </a:t>
            </a:r>
            <a:r>
              <a:rPr lang="en-US" smtClean="0"/>
              <a:t>is greater or equal (smaller or equal for max heap) than the key stored in the parent of </a:t>
            </a:r>
            <a:r>
              <a:rPr lang="en-US" i="1" smtClean="0"/>
              <a:t>v</a:t>
            </a:r>
            <a:r>
              <a:rPr lang="en-US" smtClean="0"/>
              <a:t>.</a:t>
            </a:r>
          </a:p>
          <a:p>
            <a:pPr eaLnBrk="1" hangingPunct="1"/>
            <a:endParaRPr lang="en-US" smtClean="0"/>
          </a:p>
          <a:p>
            <a:pPr eaLnBrk="1" hangingPunct="1"/>
            <a:r>
              <a:rPr lang="en-US" smtClean="0"/>
              <a:t>In this case the maximum value is stored in the root</a:t>
            </a:r>
          </a:p>
          <a:p>
            <a:pPr eaLnBrk="1" hangingPunct="1"/>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Definition</a:t>
            </a:r>
            <a:endParaRPr lang="en-US" dirty="0"/>
          </a:p>
        </p:txBody>
      </p:sp>
      <p:sp>
        <p:nvSpPr>
          <p:cNvPr id="14339" name="Content Placeholder 2"/>
          <p:cNvSpPr>
            <a:spLocks noGrp="1"/>
          </p:cNvSpPr>
          <p:nvPr>
            <p:ph sz="quarter" idx="1"/>
          </p:nvPr>
        </p:nvSpPr>
        <p:spPr>
          <a:xfrm>
            <a:off x="457200" y="1600200"/>
            <a:ext cx="7467600" cy="4873625"/>
          </a:xfrm>
        </p:spPr>
        <p:txBody>
          <a:bodyPr/>
          <a:lstStyle/>
          <a:p>
            <a:pPr eaLnBrk="1" hangingPunct="1"/>
            <a:r>
              <a:rPr lang="en-US" dirty="0" smtClean="0"/>
              <a:t>Max Heap</a:t>
            </a:r>
          </a:p>
          <a:p>
            <a:pPr lvl="1" eaLnBrk="1" hangingPunct="1"/>
            <a:r>
              <a:rPr lang="en-US" dirty="0" smtClean="0"/>
              <a:t>Store data in ascending order</a:t>
            </a:r>
          </a:p>
          <a:p>
            <a:pPr lvl="1" eaLnBrk="1" hangingPunct="1"/>
            <a:r>
              <a:rPr lang="en-US" dirty="0" smtClean="0"/>
              <a:t>Has property of</a:t>
            </a:r>
          </a:p>
          <a:p>
            <a:pPr lvl="1" eaLnBrk="1" hangingPunct="1">
              <a:buFont typeface="Wingdings 2" pitchFamily="18" charset="2"/>
              <a:buNone/>
            </a:pPr>
            <a:r>
              <a:rPr lang="en-US" dirty="0" smtClean="0"/>
              <a:t>	A[Parent(</a:t>
            </a:r>
            <a:r>
              <a:rPr lang="en-US" dirty="0" err="1" smtClean="0"/>
              <a:t>i</a:t>
            </a:r>
            <a:r>
              <a:rPr lang="en-US" dirty="0" smtClean="0"/>
              <a:t>)] ≥ A[</a:t>
            </a:r>
            <a:r>
              <a:rPr lang="en-US" dirty="0" err="1" smtClean="0"/>
              <a:t>i</a:t>
            </a:r>
            <a:r>
              <a:rPr lang="en-US" dirty="0" smtClean="0"/>
              <a:t>]</a:t>
            </a:r>
          </a:p>
          <a:p>
            <a:pPr eaLnBrk="1" hangingPunct="1"/>
            <a:endParaRPr lang="en-US" dirty="0" smtClean="0"/>
          </a:p>
          <a:p>
            <a:pPr eaLnBrk="1" hangingPunct="1"/>
            <a:r>
              <a:rPr lang="en-US" dirty="0" smtClean="0"/>
              <a:t>Min Heap</a:t>
            </a:r>
          </a:p>
          <a:p>
            <a:pPr lvl="1" eaLnBrk="1" hangingPunct="1"/>
            <a:r>
              <a:rPr lang="en-US" dirty="0" smtClean="0"/>
              <a:t>Store data in descending order</a:t>
            </a:r>
          </a:p>
          <a:p>
            <a:pPr lvl="1" eaLnBrk="1" hangingPunct="1"/>
            <a:r>
              <a:rPr lang="en-US" dirty="0" smtClean="0"/>
              <a:t>Has property of</a:t>
            </a:r>
          </a:p>
          <a:p>
            <a:pPr lvl="1" eaLnBrk="1" hangingPunct="1">
              <a:buFont typeface="Wingdings 2" pitchFamily="18" charset="2"/>
              <a:buNone/>
            </a:pPr>
            <a:r>
              <a:rPr lang="en-US" dirty="0" smtClean="0"/>
              <a:t>	A[Parent(</a:t>
            </a:r>
            <a:r>
              <a:rPr lang="en-US" dirty="0" err="1" smtClean="0"/>
              <a:t>i</a:t>
            </a:r>
            <a:r>
              <a:rPr lang="en-US" dirty="0" smtClean="0"/>
              <a:t>)] ≤ A[</a:t>
            </a:r>
            <a:r>
              <a:rPr lang="en-US" dirty="0" err="1" smtClean="0"/>
              <a:t>i</a:t>
            </a:r>
            <a:r>
              <a:rPr lang="en-US" dirty="0" smtClean="0"/>
              <a:t>]</a:t>
            </a:r>
          </a:p>
          <a:p>
            <a:pPr lvl="1" eaLnBrk="1" hangingPunct="1"/>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Max Heap Example</a:t>
            </a:r>
            <a:endParaRPr lang="en-US" dirty="0"/>
          </a:p>
        </p:txBody>
      </p:sp>
      <p:sp>
        <p:nvSpPr>
          <p:cNvPr id="15363" name="Text Box 22"/>
          <p:cNvSpPr txBox="1">
            <a:spLocks noChangeArrowheads="1"/>
          </p:cNvSpPr>
          <p:nvPr/>
        </p:nvSpPr>
        <p:spPr bwMode="auto">
          <a:xfrm>
            <a:off x="4038600" y="4800600"/>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16</a:t>
            </a:r>
          </a:p>
        </p:txBody>
      </p:sp>
      <p:sp>
        <p:nvSpPr>
          <p:cNvPr id="15364" name="Text Box 23"/>
          <p:cNvSpPr txBox="1">
            <a:spLocks noChangeArrowheads="1"/>
          </p:cNvSpPr>
          <p:nvPr/>
        </p:nvSpPr>
        <p:spPr bwMode="auto">
          <a:xfrm>
            <a:off x="3124200" y="4800600"/>
            <a:ext cx="466725" cy="369888"/>
          </a:xfrm>
          <a:prstGeom prst="rect">
            <a:avLst/>
          </a:prstGeom>
          <a:noFill/>
          <a:ln w="3175">
            <a:solidFill>
              <a:schemeClr val="tx1"/>
            </a:solidFill>
            <a:miter lim="800000"/>
            <a:headEnd/>
            <a:tailEnd/>
          </a:ln>
        </p:spPr>
        <p:txBody>
          <a:bodyPr>
            <a:spAutoFit/>
          </a:bodyPr>
          <a:lstStyle/>
          <a:p>
            <a:r>
              <a:rPr lang="en-US">
                <a:latin typeface="Century Schoolbook" pitchFamily="18" charset="0"/>
              </a:rPr>
              <a:t>19</a:t>
            </a:r>
          </a:p>
        </p:txBody>
      </p:sp>
      <p:sp>
        <p:nvSpPr>
          <p:cNvPr id="15365" name="Text Box 24"/>
          <p:cNvSpPr txBox="1">
            <a:spLocks noChangeArrowheads="1"/>
          </p:cNvSpPr>
          <p:nvPr/>
        </p:nvSpPr>
        <p:spPr bwMode="auto">
          <a:xfrm>
            <a:off x="4495800" y="4800600"/>
            <a:ext cx="312738"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15366" name="Text Box 25"/>
          <p:cNvSpPr txBox="1">
            <a:spLocks noChangeArrowheads="1"/>
          </p:cNvSpPr>
          <p:nvPr/>
        </p:nvSpPr>
        <p:spPr bwMode="auto">
          <a:xfrm>
            <a:off x="4800600" y="4800600"/>
            <a:ext cx="312738"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15367" name="Text Box 26"/>
          <p:cNvSpPr txBox="1">
            <a:spLocks noChangeArrowheads="1"/>
          </p:cNvSpPr>
          <p:nvPr/>
        </p:nvSpPr>
        <p:spPr bwMode="auto">
          <a:xfrm>
            <a:off x="3581400" y="4800600"/>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15368" name="Text Box 25"/>
          <p:cNvSpPr txBox="1">
            <a:spLocks noChangeArrowheads="1"/>
          </p:cNvSpPr>
          <p:nvPr/>
        </p:nvSpPr>
        <p:spPr bwMode="auto">
          <a:xfrm>
            <a:off x="5105400" y="4800600"/>
            <a:ext cx="312738"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15369" name="TextBox 50"/>
          <p:cNvSpPr txBox="1">
            <a:spLocks noChangeArrowheads="1"/>
          </p:cNvSpPr>
          <p:nvPr/>
        </p:nvSpPr>
        <p:spPr bwMode="auto">
          <a:xfrm>
            <a:off x="3733800" y="5334000"/>
            <a:ext cx="1371600" cy="381000"/>
          </a:xfrm>
          <a:prstGeom prst="rect">
            <a:avLst/>
          </a:prstGeom>
          <a:noFill/>
          <a:ln w="9525">
            <a:noFill/>
            <a:miter lim="800000"/>
            <a:headEnd/>
            <a:tailEnd/>
          </a:ln>
        </p:spPr>
        <p:txBody>
          <a:bodyPr>
            <a:spAutoFit/>
          </a:bodyPr>
          <a:lstStyle/>
          <a:p>
            <a:r>
              <a:rPr lang="en-US">
                <a:latin typeface="Century Schoolbook" pitchFamily="18" charset="0"/>
              </a:rPr>
              <a:t>Array A</a:t>
            </a:r>
          </a:p>
        </p:txBody>
      </p:sp>
      <p:sp>
        <p:nvSpPr>
          <p:cNvPr id="15370" name="Oval 4"/>
          <p:cNvSpPr>
            <a:spLocks noChangeArrowheads="1"/>
          </p:cNvSpPr>
          <p:nvPr/>
        </p:nvSpPr>
        <p:spPr bwMode="auto">
          <a:xfrm>
            <a:off x="42672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5371" name="Text Box 6"/>
          <p:cNvSpPr txBox="1">
            <a:spLocks noChangeArrowheads="1"/>
          </p:cNvSpPr>
          <p:nvPr/>
        </p:nvSpPr>
        <p:spPr bwMode="auto">
          <a:xfrm>
            <a:off x="4343400" y="1676400"/>
            <a:ext cx="396875" cy="369888"/>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15372" name="Oval 7"/>
          <p:cNvSpPr>
            <a:spLocks noChangeArrowheads="1"/>
          </p:cNvSpPr>
          <p:nvPr/>
        </p:nvSpPr>
        <p:spPr bwMode="auto">
          <a:xfrm>
            <a:off x="35052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5373" name="Text Box 8"/>
          <p:cNvSpPr txBox="1">
            <a:spLocks noChangeArrowheads="1"/>
          </p:cNvSpPr>
          <p:nvPr/>
        </p:nvSpPr>
        <p:spPr bwMode="auto">
          <a:xfrm>
            <a:off x="3581400" y="2590800"/>
            <a:ext cx="39687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15374" name="Oval 9"/>
          <p:cNvSpPr>
            <a:spLocks noChangeArrowheads="1"/>
          </p:cNvSpPr>
          <p:nvPr/>
        </p:nvSpPr>
        <p:spPr bwMode="auto">
          <a:xfrm>
            <a:off x="51054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5375" name="Text Box 10"/>
          <p:cNvSpPr txBox="1">
            <a:spLocks noChangeArrowheads="1"/>
          </p:cNvSpPr>
          <p:nvPr/>
        </p:nvSpPr>
        <p:spPr bwMode="auto">
          <a:xfrm>
            <a:off x="5181600" y="2590800"/>
            <a:ext cx="396875" cy="369888"/>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15376" name="Oval 11"/>
          <p:cNvSpPr>
            <a:spLocks noChangeArrowheads="1"/>
          </p:cNvSpPr>
          <p:nvPr/>
        </p:nvSpPr>
        <p:spPr bwMode="auto">
          <a:xfrm>
            <a:off x="3962400" y="3657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5377" name="Text Box 12"/>
          <p:cNvSpPr txBox="1">
            <a:spLocks noChangeArrowheads="1"/>
          </p:cNvSpPr>
          <p:nvPr/>
        </p:nvSpPr>
        <p:spPr bwMode="auto">
          <a:xfrm>
            <a:off x="4038600" y="3733800"/>
            <a:ext cx="290513"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15378" name="Oval 13"/>
          <p:cNvSpPr>
            <a:spLocks noChangeArrowheads="1"/>
          </p:cNvSpPr>
          <p:nvPr/>
        </p:nvSpPr>
        <p:spPr bwMode="auto">
          <a:xfrm>
            <a:off x="2819400" y="3733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5379" name="Text Box 14"/>
          <p:cNvSpPr txBox="1">
            <a:spLocks noChangeArrowheads="1"/>
          </p:cNvSpPr>
          <p:nvPr/>
        </p:nvSpPr>
        <p:spPr bwMode="auto">
          <a:xfrm>
            <a:off x="2971800" y="3810000"/>
            <a:ext cx="290513" cy="369888"/>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15380" name="Oval 15"/>
          <p:cNvSpPr>
            <a:spLocks noChangeArrowheads="1"/>
          </p:cNvSpPr>
          <p:nvPr/>
        </p:nvSpPr>
        <p:spPr bwMode="auto">
          <a:xfrm>
            <a:off x="4724400" y="3657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5381" name="Text Box 16"/>
          <p:cNvSpPr txBox="1">
            <a:spLocks noChangeArrowheads="1"/>
          </p:cNvSpPr>
          <p:nvPr/>
        </p:nvSpPr>
        <p:spPr bwMode="auto">
          <a:xfrm>
            <a:off x="4800600" y="3733800"/>
            <a:ext cx="290513"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15382" name="Line 17"/>
          <p:cNvSpPr>
            <a:spLocks noChangeShapeType="1"/>
          </p:cNvSpPr>
          <p:nvPr/>
        </p:nvSpPr>
        <p:spPr bwMode="auto">
          <a:xfrm flipH="1">
            <a:off x="3962400" y="2057400"/>
            <a:ext cx="381000" cy="533400"/>
          </a:xfrm>
          <a:prstGeom prst="line">
            <a:avLst/>
          </a:prstGeom>
          <a:noFill/>
          <a:ln w="9525">
            <a:solidFill>
              <a:schemeClr val="tx1"/>
            </a:solidFill>
            <a:round/>
            <a:headEnd/>
            <a:tailEnd/>
          </a:ln>
        </p:spPr>
        <p:txBody>
          <a:bodyPr/>
          <a:lstStyle/>
          <a:p>
            <a:endParaRPr lang="en-US"/>
          </a:p>
        </p:txBody>
      </p:sp>
      <p:sp>
        <p:nvSpPr>
          <p:cNvPr id="15383" name="Line 18"/>
          <p:cNvSpPr>
            <a:spLocks noChangeShapeType="1"/>
          </p:cNvSpPr>
          <p:nvPr/>
        </p:nvSpPr>
        <p:spPr bwMode="auto">
          <a:xfrm flipH="1">
            <a:off x="3200400" y="3048000"/>
            <a:ext cx="457200" cy="685800"/>
          </a:xfrm>
          <a:prstGeom prst="line">
            <a:avLst/>
          </a:prstGeom>
          <a:noFill/>
          <a:ln w="9525">
            <a:solidFill>
              <a:schemeClr val="tx1"/>
            </a:solidFill>
            <a:round/>
            <a:headEnd/>
            <a:tailEnd/>
          </a:ln>
        </p:spPr>
        <p:txBody>
          <a:bodyPr/>
          <a:lstStyle/>
          <a:p>
            <a:endParaRPr lang="en-US"/>
          </a:p>
        </p:txBody>
      </p:sp>
      <p:sp>
        <p:nvSpPr>
          <p:cNvPr id="15384" name="Line 19"/>
          <p:cNvSpPr>
            <a:spLocks noChangeShapeType="1"/>
          </p:cNvSpPr>
          <p:nvPr/>
        </p:nvSpPr>
        <p:spPr bwMode="auto">
          <a:xfrm>
            <a:off x="3962400" y="3048000"/>
            <a:ext cx="228600" cy="609600"/>
          </a:xfrm>
          <a:prstGeom prst="line">
            <a:avLst/>
          </a:prstGeom>
          <a:noFill/>
          <a:ln w="9525">
            <a:solidFill>
              <a:schemeClr val="tx1"/>
            </a:solidFill>
            <a:round/>
            <a:headEnd/>
            <a:tailEnd/>
          </a:ln>
        </p:spPr>
        <p:txBody>
          <a:bodyPr/>
          <a:lstStyle/>
          <a:p>
            <a:endParaRPr lang="en-US"/>
          </a:p>
        </p:txBody>
      </p:sp>
      <p:sp>
        <p:nvSpPr>
          <p:cNvPr id="15385" name="Line 20"/>
          <p:cNvSpPr>
            <a:spLocks noChangeShapeType="1"/>
          </p:cNvSpPr>
          <p:nvPr/>
        </p:nvSpPr>
        <p:spPr bwMode="auto">
          <a:xfrm>
            <a:off x="4800600" y="2057400"/>
            <a:ext cx="381000" cy="533400"/>
          </a:xfrm>
          <a:prstGeom prst="line">
            <a:avLst/>
          </a:prstGeom>
          <a:noFill/>
          <a:ln w="9525">
            <a:solidFill>
              <a:schemeClr val="tx1"/>
            </a:solidFill>
            <a:round/>
            <a:headEnd/>
            <a:tailEnd/>
          </a:ln>
        </p:spPr>
        <p:txBody>
          <a:bodyPr/>
          <a:lstStyle/>
          <a:p>
            <a:endParaRPr lang="en-US"/>
          </a:p>
        </p:txBody>
      </p:sp>
      <p:sp>
        <p:nvSpPr>
          <p:cNvPr id="15386" name="Line 21"/>
          <p:cNvSpPr>
            <a:spLocks noChangeShapeType="1"/>
          </p:cNvSpPr>
          <p:nvPr/>
        </p:nvSpPr>
        <p:spPr bwMode="auto">
          <a:xfrm flipH="1">
            <a:off x="5029200" y="3048000"/>
            <a:ext cx="304800" cy="6096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34832" name="Group 16"/>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833" name="Group 17"/>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866" name="Group 50"/>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67" name="Line 51"/>
          <p:cNvSpPr>
            <a:spLocks noChangeShapeType="1"/>
          </p:cNvSpPr>
          <p:nvPr/>
        </p:nvSpPr>
        <p:spPr bwMode="auto">
          <a:xfrm flipV="1">
            <a:off x="1828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4868" name="Line 52"/>
          <p:cNvSpPr>
            <a:spLocks noChangeShapeType="1"/>
          </p:cNvSpPr>
          <p:nvPr/>
        </p:nvSpPr>
        <p:spPr bwMode="auto">
          <a:xfrm flipV="1">
            <a:off x="53340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4869" name="Line 53"/>
          <p:cNvSpPr>
            <a:spLocks noChangeShapeType="1"/>
          </p:cNvSpPr>
          <p:nvPr/>
        </p:nvSpPr>
        <p:spPr bwMode="auto">
          <a:xfrm flipV="1">
            <a:off x="22098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4870" name="Text Box 54"/>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34871" name="Text Box 55"/>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34872" name="Text Box 56"/>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Min heap example</a:t>
            </a:r>
            <a:endParaRPr lang="en-US" dirty="0"/>
          </a:p>
        </p:txBody>
      </p:sp>
      <p:sp>
        <p:nvSpPr>
          <p:cNvPr id="16387" name="Text Box 24"/>
          <p:cNvSpPr txBox="1">
            <a:spLocks noChangeArrowheads="1"/>
          </p:cNvSpPr>
          <p:nvPr/>
        </p:nvSpPr>
        <p:spPr bwMode="auto">
          <a:xfrm>
            <a:off x="4495800" y="5257800"/>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16388" name="Text Box 25"/>
          <p:cNvSpPr txBox="1">
            <a:spLocks noChangeArrowheads="1"/>
          </p:cNvSpPr>
          <p:nvPr/>
        </p:nvSpPr>
        <p:spPr bwMode="auto">
          <a:xfrm>
            <a:off x="4191000" y="5257800"/>
            <a:ext cx="319088"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16389" name="Text Box 26"/>
          <p:cNvSpPr txBox="1">
            <a:spLocks noChangeArrowheads="1"/>
          </p:cNvSpPr>
          <p:nvPr/>
        </p:nvSpPr>
        <p:spPr bwMode="auto">
          <a:xfrm>
            <a:off x="4953000" y="5257800"/>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16390" name="Text Box 25"/>
          <p:cNvSpPr txBox="1">
            <a:spLocks noChangeArrowheads="1"/>
          </p:cNvSpPr>
          <p:nvPr/>
        </p:nvSpPr>
        <p:spPr bwMode="auto">
          <a:xfrm>
            <a:off x="3657600" y="5257800"/>
            <a:ext cx="533400" cy="369888"/>
          </a:xfrm>
          <a:prstGeom prst="rect">
            <a:avLst/>
          </a:prstGeom>
          <a:noFill/>
          <a:ln w="3175">
            <a:solidFill>
              <a:schemeClr val="tx1"/>
            </a:solidFill>
            <a:miter lim="800000"/>
            <a:headEnd/>
            <a:tailEnd/>
          </a:ln>
        </p:spPr>
        <p:txBody>
          <a:bodyPr>
            <a:spAutoFit/>
          </a:bodyPr>
          <a:lstStyle/>
          <a:p>
            <a:r>
              <a:rPr lang="en-US">
                <a:latin typeface="Century Schoolbook" pitchFamily="18" charset="0"/>
              </a:rPr>
              <a:t>16</a:t>
            </a:r>
          </a:p>
        </p:txBody>
      </p:sp>
      <p:sp>
        <p:nvSpPr>
          <p:cNvPr id="16391" name="Text Box 25"/>
          <p:cNvSpPr txBox="1">
            <a:spLocks noChangeArrowheads="1"/>
          </p:cNvSpPr>
          <p:nvPr/>
        </p:nvSpPr>
        <p:spPr bwMode="auto">
          <a:xfrm>
            <a:off x="3352800" y="5257800"/>
            <a:ext cx="312738"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16392" name="Text Box 25"/>
          <p:cNvSpPr txBox="1">
            <a:spLocks noChangeArrowheads="1"/>
          </p:cNvSpPr>
          <p:nvPr/>
        </p:nvSpPr>
        <p:spPr bwMode="auto">
          <a:xfrm>
            <a:off x="3048000" y="5257800"/>
            <a:ext cx="319088"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16393" name="TextBox 43"/>
          <p:cNvSpPr txBox="1">
            <a:spLocks noChangeArrowheads="1"/>
          </p:cNvSpPr>
          <p:nvPr/>
        </p:nvSpPr>
        <p:spPr bwMode="auto">
          <a:xfrm>
            <a:off x="4038600" y="5715000"/>
            <a:ext cx="1295400" cy="381000"/>
          </a:xfrm>
          <a:prstGeom prst="rect">
            <a:avLst/>
          </a:prstGeom>
          <a:noFill/>
          <a:ln w="9525">
            <a:noFill/>
            <a:miter lim="800000"/>
            <a:headEnd/>
            <a:tailEnd/>
          </a:ln>
        </p:spPr>
        <p:txBody>
          <a:bodyPr>
            <a:spAutoFit/>
          </a:bodyPr>
          <a:lstStyle/>
          <a:p>
            <a:r>
              <a:rPr lang="en-US">
                <a:latin typeface="Century Schoolbook" pitchFamily="18" charset="0"/>
              </a:rPr>
              <a:t>Array A</a:t>
            </a:r>
          </a:p>
        </p:txBody>
      </p:sp>
      <p:sp>
        <p:nvSpPr>
          <p:cNvPr id="16394" name="Oval 4"/>
          <p:cNvSpPr>
            <a:spLocks noChangeArrowheads="1"/>
          </p:cNvSpPr>
          <p:nvPr/>
        </p:nvSpPr>
        <p:spPr bwMode="auto">
          <a:xfrm>
            <a:off x="4191000" y="1676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6395" name="Text Box 6"/>
          <p:cNvSpPr txBox="1">
            <a:spLocks noChangeArrowheads="1"/>
          </p:cNvSpPr>
          <p:nvPr/>
        </p:nvSpPr>
        <p:spPr bwMode="auto">
          <a:xfrm>
            <a:off x="4267200" y="1752600"/>
            <a:ext cx="312738" cy="369888"/>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16396" name="Oval 7"/>
          <p:cNvSpPr>
            <a:spLocks noChangeArrowheads="1"/>
          </p:cNvSpPr>
          <p:nvPr/>
        </p:nvSpPr>
        <p:spPr bwMode="auto">
          <a:xfrm>
            <a:off x="3429000" y="2590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6397" name="Text Box 8"/>
          <p:cNvSpPr txBox="1">
            <a:spLocks noChangeArrowheads="1"/>
          </p:cNvSpPr>
          <p:nvPr/>
        </p:nvSpPr>
        <p:spPr bwMode="auto">
          <a:xfrm>
            <a:off x="3505200" y="2667000"/>
            <a:ext cx="312738"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16398" name="Oval 9"/>
          <p:cNvSpPr>
            <a:spLocks noChangeArrowheads="1"/>
          </p:cNvSpPr>
          <p:nvPr/>
        </p:nvSpPr>
        <p:spPr bwMode="auto">
          <a:xfrm>
            <a:off x="5029200" y="2590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6399" name="Text Box 10"/>
          <p:cNvSpPr txBox="1">
            <a:spLocks noChangeArrowheads="1"/>
          </p:cNvSpPr>
          <p:nvPr/>
        </p:nvSpPr>
        <p:spPr bwMode="auto">
          <a:xfrm>
            <a:off x="5105400" y="2667000"/>
            <a:ext cx="441325" cy="369888"/>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16400" name="Oval 11"/>
          <p:cNvSpPr>
            <a:spLocks noChangeArrowheads="1"/>
          </p:cNvSpPr>
          <p:nvPr/>
        </p:nvSpPr>
        <p:spPr bwMode="auto">
          <a:xfrm>
            <a:off x="3886200" y="3733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6401" name="Text Box 12"/>
          <p:cNvSpPr txBox="1">
            <a:spLocks noChangeArrowheads="1"/>
          </p:cNvSpPr>
          <p:nvPr/>
        </p:nvSpPr>
        <p:spPr bwMode="auto">
          <a:xfrm>
            <a:off x="3962400" y="3810000"/>
            <a:ext cx="44132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16402" name="Oval 13"/>
          <p:cNvSpPr>
            <a:spLocks noChangeArrowheads="1"/>
          </p:cNvSpPr>
          <p:nvPr/>
        </p:nvSpPr>
        <p:spPr bwMode="auto">
          <a:xfrm>
            <a:off x="2743200" y="3810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6403" name="Text Box 14"/>
          <p:cNvSpPr txBox="1">
            <a:spLocks noChangeArrowheads="1"/>
          </p:cNvSpPr>
          <p:nvPr/>
        </p:nvSpPr>
        <p:spPr bwMode="auto">
          <a:xfrm>
            <a:off x="2895600" y="3886200"/>
            <a:ext cx="312738"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16404" name="Oval 15"/>
          <p:cNvSpPr>
            <a:spLocks noChangeArrowheads="1"/>
          </p:cNvSpPr>
          <p:nvPr/>
        </p:nvSpPr>
        <p:spPr bwMode="auto">
          <a:xfrm>
            <a:off x="4648200" y="3733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6405" name="Text Box 16"/>
          <p:cNvSpPr txBox="1">
            <a:spLocks noChangeArrowheads="1"/>
          </p:cNvSpPr>
          <p:nvPr/>
        </p:nvSpPr>
        <p:spPr bwMode="auto">
          <a:xfrm>
            <a:off x="4724400" y="3810000"/>
            <a:ext cx="441325" cy="369888"/>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16406" name="Line 17"/>
          <p:cNvSpPr>
            <a:spLocks noChangeShapeType="1"/>
          </p:cNvSpPr>
          <p:nvPr/>
        </p:nvSpPr>
        <p:spPr bwMode="auto">
          <a:xfrm flipH="1">
            <a:off x="3886200" y="2133600"/>
            <a:ext cx="381000" cy="533400"/>
          </a:xfrm>
          <a:prstGeom prst="line">
            <a:avLst/>
          </a:prstGeom>
          <a:noFill/>
          <a:ln w="9525">
            <a:solidFill>
              <a:schemeClr val="tx1"/>
            </a:solidFill>
            <a:round/>
            <a:headEnd/>
            <a:tailEnd/>
          </a:ln>
        </p:spPr>
        <p:txBody>
          <a:bodyPr/>
          <a:lstStyle/>
          <a:p>
            <a:endParaRPr lang="en-US"/>
          </a:p>
        </p:txBody>
      </p:sp>
      <p:sp>
        <p:nvSpPr>
          <p:cNvPr id="16407" name="Line 18"/>
          <p:cNvSpPr>
            <a:spLocks noChangeShapeType="1"/>
          </p:cNvSpPr>
          <p:nvPr/>
        </p:nvSpPr>
        <p:spPr bwMode="auto">
          <a:xfrm flipH="1">
            <a:off x="3124200" y="3124200"/>
            <a:ext cx="457200" cy="685800"/>
          </a:xfrm>
          <a:prstGeom prst="line">
            <a:avLst/>
          </a:prstGeom>
          <a:noFill/>
          <a:ln w="9525">
            <a:solidFill>
              <a:schemeClr val="tx1"/>
            </a:solidFill>
            <a:round/>
            <a:headEnd/>
            <a:tailEnd/>
          </a:ln>
        </p:spPr>
        <p:txBody>
          <a:bodyPr/>
          <a:lstStyle/>
          <a:p>
            <a:endParaRPr lang="en-US"/>
          </a:p>
        </p:txBody>
      </p:sp>
      <p:sp>
        <p:nvSpPr>
          <p:cNvPr id="16408" name="Line 19"/>
          <p:cNvSpPr>
            <a:spLocks noChangeShapeType="1"/>
          </p:cNvSpPr>
          <p:nvPr/>
        </p:nvSpPr>
        <p:spPr bwMode="auto">
          <a:xfrm>
            <a:off x="3886200" y="3124200"/>
            <a:ext cx="228600" cy="609600"/>
          </a:xfrm>
          <a:prstGeom prst="line">
            <a:avLst/>
          </a:prstGeom>
          <a:noFill/>
          <a:ln w="9525">
            <a:solidFill>
              <a:schemeClr val="tx1"/>
            </a:solidFill>
            <a:round/>
            <a:headEnd/>
            <a:tailEnd/>
          </a:ln>
        </p:spPr>
        <p:txBody>
          <a:bodyPr/>
          <a:lstStyle/>
          <a:p>
            <a:endParaRPr lang="en-US"/>
          </a:p>
        </p:txBody>
      </p:sp>
      <p:sp>
        <p:nvSpPr>
          <p:cNvPr id="16409" name="Line 20"/>
          <p:cNvSpPr>
            <a:spLocks noChangeShapeType="1"/>
          </p:cNvSpPr>
          <p:nvPr/>
        </p:nvSpPr>
        <p:spPr bwMode="auto">
          <a:xfrm>
            <a:off x="4724400" y="2133600"/>
            <a:ext cx="381000" cy="533400"/>
          </a:xfrm>
          <a:prstGeom prst="line">
            <a:avLst/>
          </a:prstGeom>
          <a:noFill/>
          <a:ln w="9525">
            <a:solidFill>
              <a:schemeClr val="tx1"/>
            </a:solidFill>
            <a:round/>
            <a:headEnd/>
            <a:tailEnd/>
          </a:ln>
        </p:spPr>
        <p:txBody>
          <a:bodyPr/>
          <a:lstStyle/>
          <a:p>
            <a:endParaRPr lang="en-US"/>
          </a:p>
        </p:txBody>
      </p:sp>
      <p:sp>
        <p:nvSpPr>
          <p:cNvPr id="16410" name="Line 21"/>
          <p:cNvSpPr>
            <a:spLocks noChangeShapeType="1"/>
          </p:cNvSpPr>
          <p:nvPr/>
        </p:nvSpPr>
        <p:spPr bwMode="auto">
          <a:xfrm flipH="1">
            <a:off x="4953000" y="3124200"/>
            <a:ext cx="304800" cy="6096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Insertion</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533400" indent="-533400" eaLnBrk="1" hangingPunct="1">
              <a:lnSpc>
                <a:spcPct val="90000"/>
              </a:lnSpc>
            </a:pPr>
            <a:r>
              <a:rPr lang="en-US" altLang="zh-CN" smtClean="0"/>
              <a:t>Algorithm</a:t>
            </a:r>
          </a:p>
          <a:p>
            <a:pPr marL="914400" lvl="1" indent="-457200" eaLnBrk="1" hangingPunct="1">
              <a:lnSpc>
                <a:spcPct val="90000"/>
              </a:lnSpc>
              <a:buFont typeface="Monotype Sorts" pitchFamily="2" charset="2"/>
              <a:buAutoNum type="arabicPeriod"/>
            </a:pPr>
            <a:r>
              <a:rPr lang="en-US" altLang="zh-CN" sz="2000" smtClean="0"/>
              <a:t>Add the new element to the next available position at the lowest level</a:t>
            </a:r>
          </a:p>
          <a:p>
            <a:pPr marL="914400" lvl="1" indent="-457200" eaLnBrk="1" hangingPunct="1">
              <a:lnSpc>
                <a:spcPct val="90000"/>
              </a:lnSpc>
              <a:buFont typeface="Monotype Sorts" pitchFamily="2" charset="2"/>
              <a:buAutoNum type="arabicPeriod"/>
            </a:pPr>
            <a:r>
              <a:rPr lang="en-US" altLang="zh-CN" sz="2000" smtClean="0"/>
              <a:t>Restore the max-heap property if violated</a:t>
            </a:r>
          </a:p>
          <a:p>
            <a:pPr marL="1295400" lvl="2" indent="-381000" eaLnBrk="1" hangingPunct="1">
              <a:lnSpc>
                <a:spcPct val="90000"/>
              </a:lnSpc>
            </a:pPr>
            <a:r>
              <a:rPr lang="en-US" altLang="zh-CN" smtClean="0"/>
              <a:t>General strategy is percolate up (or bubble up): if the parent of the element is smaller than the element, then interchange the parent and child.</a:t>
            </a:r>
          </a:p>
          <a:p>
            <a:pPr marL="1295400" lvl="2" indent="-381000" eaLnBrk="1" hangingPunct="1">
              <a:lnSpc>
                <a:spcPct val="90000"/>
              </a:lnSpc>
            </a:pPr>
            <a:endParaRPr lang="en-US" altLang="zh-CN" smtClean="0"/>
          </a:p>
          <a:p>
            <a:pPr marL="1295400" lvl="2" indent="-381000" eaLnBrk="1" hangingPunct="1">
              <a:lnSpc>
                <a:spcPct val="90000"/>
              </a:lnSpc>
              <a:buFont typeface="Wingdings" pitchFamily="2" charset="2"/>
              <a:buNone/>
            </a:pPr>
            <a:r>
              <a:rPr lang="en-US" altLang="zh-CN" smtClean="0"/>
              <a:t>				OR</a:t>
            </a:r>
          </a:p>
          <a:p>
            <a:pPr marL="1295400" lvl="2" indent="-381000" eaLnBrk="1" hangingPunct="1">
              <a:lnSpc>
                <a:spcPct val="90000"/>
              </a:lnSpc>
              <a:buFont typeface="Wingdings" pitchFamily="2" charset="2"/>
              <a:buNone/>
            </a:pPr>
            <a:endParaRPr lang="en-US" altLang="zh-CN" smtClean="0"/>
          </a:p>
          <a:p>
            <a:pPr marL="914400" lvl="1" indent="-457200" eaLnBrk="1" hangingPunct="1">
              <a:lnSpc>
                <a:spcPct val="90000"/>
              </a:lnSpc>
              <a:buFont typeface="Wingdings 2" pitchFamily="18" charset="2"/>
              <a:buNone/>
            </a:pPr>
            <a:r>
              <a:rPr lang="en-US" altLang="zh-CN" sz="2000" smtClean="0"/>
              <a:t>	Restore the min-heap property if violated</a:t>
            </a:r>
          </a:p>
          <a:p>
            <a:pPr marL="1295400" lvl="2" indent="-381000" eaLnBrk="1" hangingPunct="1">
              <a:lnSpc>
                <a:spcPct val="90000"/>
              </a:lnSpc>
            </a:pPr>
            <a:r>
              <a:rPr lang="en-US" altLang="zh-CN" smtClean="0"/>
              <a:t>General strategy is percolate up (or bubble up): if the parent of the element is larger than the element, then interchange the parent and child.</a:t>
            </a:r>
          </a:p>
          <a:p>
            <a:pPr marL="1295400" lvl="2" indent="-381000" eaLnBrk="1" hangingPunct="1">
              <a:lnSpc>
                <a:spcPct val="90000"/>
              </a:lnSpc>
              <a:buFont typeface="Wingdings" pitchFamily="2" charset="2"/>
              <a:buNone/>
            </a:pPr>
            <a:endParaRPr lang="en-US" altLang="zh-CN" smtClean="0"/>
          </a:p>
          <a:p>
            <a:pPr marL="533400" indent="-533400" eaLnBrk="1" hangingPunct="1"/>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4"/>
          <p:cNvSpPr>
            <a:spLocks noChangeArrowheads="1"/>
          </p:cNvSpPr>
          <p:nvPr/>
        </p:nvSpPr>
        <p:spPr bwMode="auto">
          <a:xfrm>
            <a:off x="1600200" y="457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35" name="Text Box 6"/>
          <p:cNvSpPr txBox="1">
            <a:spLocks noChangeArrowheads="1"/>
          </p:cNvSpPr>
          <p:nvPr/>
        </p:nvSpPr>
        <p:spPr bwMode="auto">
          <a:xfrm>
            <a:off x="1660525" y="493713"/>
            <a:ext cx="396875" cy="369887"/>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18436" name="Oval 7"/>
          <p:cNvSpPr>
            <a:spLocks noChangeArrowheads="1"/>
          </p:cNvSpPr>
          <p:nvPr/>
        </p:nvSpPr>
        <p:spPr bwMode="auto">
          <a:xfrm>
            <a:off x="838200" y="1371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37" name="Text Box 8"/>
          <p:cNvSpPr txBox="1">
            <a:spLocks noChangeArrowheads="1"/>
          </p:cNvSpPr>
          <p:nvPr/>
        </p:nvSpPr>
        <p:spPr bwMode="auto">
          <a:xfrm>
            <a:off x="914400" y="1447800"/>
            <a:ext cx="39687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18438" name="Oval 9"/>
          <p:cNvSpPr>
            <a:spLocks noChangeArrowheads="1"/>
          </p:cNvSpPr>
          <p:nvPr/>
        </p:nvSpPr>
        <p:spPr bwMode="auto">
          <a:xfrm>
            <a:off x="2438400" y="1371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39" name="Text Box 10"/>
          <p:cNvSpPr txBox="1">
            <a:spLocks noChangeArrowheads="1"/>
          </p:cNvSpPr>
          <p:nvPr/>
        </p:nvSpPr>
        <p:spPr bwMode="auto">
          <a:xfrm>
            <a:off x="2514600" y="1447800"/>
            <a:ext cx="396875" cy="369888"/>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18440" name="Oval 11"/>
          <p:cNvSpPr>
            <a:spLocks noChangeArrowheads="1"/>
          </p:cNvSpPr>
          <p:nvPr/>
        </p:nvSpPr>
        <p:spPr bwMode="auto">
          <a:xfrm>
            <a:off x="12954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41" name="Text Box 12"/>
          <p:cNvSpPr txBox="1">
            <a:spLocks noChangeArrowheads="1"/>
          </p:cNvSpPr>
          <p:nvPr/>
        </p:nvSpPr>
        <p:spPr bwMode="auto">
          <a:xfrm>
            <a:off x="1371600" y="2590800"/>
            <a:ext cx="290513"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18442" name="Oval 13"/>
          <p:cNvSpPr>
            <a:spLocks noChangeArrowheads="1"/>
          </p:cNvSpPr>
          <p:nvPr/>
        </p:nvSpPr>
        <p:spPr bwMode="auto">
          <a:xfrm>
            <a:off x="152400" y="2590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43" name="Text Box 14"/>
          <p:cNvSpPr txBox="1">
            <a:spLocks noChangeArrowheads="1"/>
          </p:cNvSpPr>
          <p:nvPr/>
        </p:nvSpPr>
        <p:spPr bwMode="auto">
          <a:xfrm>
            <a:off x="304800" y="2667000"/>
            <a:ext cx="290513" cy="369888"/>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18444" name="Oval 15"/>
          <p:cNvSpPr>
            <a:spLocks noChangeArrowheads="1"/>
          </p:cNvSpPr>
          <p:nvPr/>
        </p:nvSpPr>
        <p:spPr bwMode="auto">
          <a:xfrm>
            <a:off x="20574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45" name="Text Box 16"/>
          <p:cNvSpPr txBox="1">
            <a:spLocks noChangeArrowheads="1"/>
          </p:cNvSpPr>
          <p:nvPr/>
        </p:nvSpPr>
        <p:spPr bwMode="auto">
          <a:xfrm>
            <a:off x="2133600" y="2590800"/>
            <a:ext cx="290513"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18446" name="Line 17"/>
          <p:cNvSpPr>
            <a:spLocks noChangeShapeType="1"/>
          </p:cNvSpPr>
          <p:nvPr/>
        </p:nvSpPr>
        <p:spPr bwMode="auto">
          <a:xfrm flipH="1">
            <a:off x="1295400" y="914400"/>
            <a:ext cx="381000" cy="533400"/>
          </a:xfrm>
          <a:prstGeom prst="line">
            <a:avLst/>
          </a:prstGeom>
          <a:noFill/>
          <a:ln w="9525">
            <a:solidFill>
              <a:schemeClr val="tx1"/>
            </a:solidFill>
            <a:round/>
            <a:headEnd/>
            <a:tailEnd/>
          </a:ln>
        </p:spPr>
        <p:txBody>
          <a:bodyPr/>
          <a:lstStyle/>
          <a:p>
            <a:endParaRPr lang="en-US"/>
          </a:p>
        </p:txBody>
      </p:sp>
      <p:sp>
        <p:nvSpPr>
          <p:cNvPr id="18447" name="Line 18"/>
          <p:cNvSpPr>
            <a:spLocks noChangeShapeType="1"/>
          </p:cNvSpPr>
          <p:nvPr/>
        </p:nvSpPr>
        <p:spPr bwMode="auto">
          <a:xfrm flipH="1">
            <a:off x="533400" y="1905000"/>
            <a:ext cx="457200" cy="685800"/>
          </a:xfrm>
          <a:prstGeom prst="line">
            <a:avLst/>
          </a:prstGeom>
          <a:noFill/>
          <a:ln w="9525">
            <a:solidFill>
              <a:schemeClr val="tx1"/>
            </a:solidFill>
            <a:round/>
            <a:headEnd/>
            <a:tailEnd/>
          </a:ln>
        </p:spPr>
        <p:txBody>
          <a:bodyPr/>
          <a:lstStyle/>
          <a:p>
            <a:endParaRPr lang="en-US"/>
          </a:p>
        </p:txBody>
      </p:sp>
      <p:sp>
        <p:nvSpPr>
          <p:cNvPr id="18448" name="Line 19"/>
          <p:cNvSpPr>
            <a:spLocks noChangeShapeType="1"/>
          </p:cNvSpPr>
          <p:nvPr/>
        </p:nvSpPr>
        <p:spPr bwMode="auto">
          <a:xfrm>
            <a:off x="1295400" y="1905000"/>
            <a:ext cx="228600" cy="609600"/>
          </a:xfrm>
          <a:prstGeom prst="line">
            <a:avLst/>
          </a:prstGeom>
          <a:noFill/>
          <a:ln w="9525">
            <a:solidFill>
              <a:schemeClr val="tx1"/>
            </a:solidFill>
            <a:round/>
            <a:headEnd/>
            <a:tailEnd/>
          </a:ln>
        </p:spPr>
        <p:txBody>
          <a:bodyPr/>
          <a:lstStyle/>
          <a:p>
            <a:endParaRPr lang="en-US"/>
          </a:p>
        </p:txBody>
      </p:sp>
      <p:sp>
        <p:nvSpPr>
          <p:cNvPr id="18449" name="Line 20"/>
          <p:cNvSpPr>
            <a:spLocks noChangeShapeType="1"/>
          </p:cNvSpPr>
          <p:nvPr/>
        </p:nvSpPr>
        <p:spPr bwMode="auto">
          <a:xfrm>
            <a:off x="2133600" y="914400"/>
            <a:ext cx="381000" cy="533400"/>
          </a:xfrm>
          <a:prstGeom prst="line">
            <a:avLst/>
          </a:prstGeom>
          <a:noFill/>
          <a:ln w="9525">
            <a:solidFill>
              <a:schemeClr val="tx1"/>
            </a:solidFill>
            <a:round/>
            <a:headEnd/>
            <a:tailEnd/>
          </a:ln>
        </p:spPr>
        <p:txBody>
          <a:bodyPr/>
          <a:lstStyle/>
          <a:p>
            <a:endParaRPr lang="en-US"/>
          </a:p>
        </p:txBody>
      </p:sp>
      <p:sp>
        <p:nvSpPr>
          <p:cNvPr id="18450" name="Line 21"/>
          <p:cNvSpPr>
            <a:spLocks noChangeShapeType="1"/>
          </p:cNvSpPr>
          <p:nvPr/>
        </p:nvSpPr>
        <p:spPr bwMode="auto">
          <a:xfrm flipH="1">
            <a:off x="2362200" y="1905000"/>
            <a:ext cx="304800" cy="609600"/>
          </a:xfrm>
          <a:prstGeom prst="line">
            <a:avLst/>
          </a:prstGeom>
          <a:noFill/>
          <a:ln w="9525">
            <a:solidFill>
              <a:schemeClr val="tx1"/>
            </a:solidFill>
            <a:round/>
            <a:headEnd/>
            <a:tailEnd/>
          </a:ln>
        </p:spPr>
        <p:txBody>
          <a:bodyPr/>
          <a:lstStyle/>
          <a:p>
            <a:endParaRPr lang="en-US"/>
          </a:p>
        </p:txBody>
      </p:sp>
      <p:cxnSp>
        <p:nvCxnSpPr>
          <p:cNvPr id="21" name="Straight Arrow Connector 20"/>
          <p:cNvCxnSpPr/>
          <p:nvPr/>
        </p:nvCxnSpPr>
        <p:spPr>
          <a:xfrm>
            <a:off x="3505200" y="17526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52" name="Oval 4"/>
          <p:cNvSpPr>
            <a:spLocks noChangeArrowheads="1"/>
          </p:cNvSpPr>
          <p:nvPr/>
        </p:nvSpPr>
        <p:spPr bwMode="auto">
          <a:xfrm>
            <a:off x="6400800" y="381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53" name="Text Box 6"/>
          <p:cNvSpPr txBox="1">
            <a:spLocks noChangeArrowheads="1"/>
          </p:cNvSpPr>
          <p:nvPr/>
        </p:nvSpPr>
        <p:spPr bwMode="auto">
          <a:xfrm>
            <a:off x="6461125" y="417513"/>
            <a:ext cx="396875" cy="369887"/>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18454" name="Oval 7"/>
          <p:cNvSpPr>
            <a:spLocks noChangeArrowheads="1"/>
          </p:cNvSpPr>
          <p:nvPr/>
        </p:nvSpPr>
        <p:spPr bwMode="auto">
          <a:xfrm>
            <a:off x="5638800" y="1295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55" name="Text Box 8"/>
          <p:cNvSpPr txBox="1">
            <a:spLocks noChangeArrowheads="1"/>
          </p:cNvSpPr>
          <p:nvPr/>
        </p:nvSpPr>
        <p:spPr bwMode="auto">
          <a:xfrm>
            <a:off x="5715000" y="1371600"/>
            <a:ext cx="39687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18456" name="Oval 9"/>
          <p:cNvSpPr>
            <a:spLocks noChangeArrowheads="1"/>
          </p:cNvSpPr>
          <p:nvPr/>
        </p:nvSpPr>
        <p:spPr bwMode="auto">
          <a:xfrm>
            <a:off x="7239000" y="1295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57" name="Text Box 10"/>
          <p:cNvSpPr txBox="1">
            <a:spLocks noChangeArrowheads="1"/>
          </p:cNvSpPr>
          <p:nvPr/>
        </p:nvSpPr>
        <p:spPr bwMode="auto">
          <a:xfrm>
            <a:off x="7315200" y="1371600"/>
            <a:ext cx="396875" cy="369888"/>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18458" name="Oval 11"/>
          <p:cNvSpPr>
            <a:spLocks noChangeArrowheads="1"/>
          </p:cNvSpPr>
          <p:nvPr/>
        </p:nvSpPr>
        <p:spPr bwMode="auto">
          <a:xfrm>
            <a:off x="6096000" y="2438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59" name="Text Box 12"/>
          <p:cNvSpPr txBox="1">
            <a:spLocks noChangeArrowheads="1"/>
          </p:cNvSpPr>
          <p:nvPr/>
        </p:nvSpPr>
        <p:spPr bwMode="auto">
          <a:xfrm>
            <a:off x="6248400" y="2514600"/>
            <a:ext cx="290513"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18460" name="Oval 13"/>
          <p:cNvSpPr>
            <a:spLocks noChangeArrowheads="1"/>
          </p:cNvSpPr>
          <p:nvPr/>
        </p:nvSpPr>
        <p:spPr bwMode="auto">
          <a:xfrm>
            <a:off x="49530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61" name="Text Box 14"/>
          <p:cNvSpPr txBox="1">
            <a:spLocks noChangeArrowheads="1"/>
          </p:cNvSpPr>
          <p:nvPr/>
        </p:nvSpPr>
        <p:spPr bwMode="auto">
          <a:xfrm>
            <a:off x="5105400" y="2590800"/>
            <a:ext cx="290513" cy="369888"/>
          </a:xfrm>
          <a:prstGeom prst="rect">
            <a:avLst/>
          </a:prstGeom>
          <a:noFill/>
          <a:ln w="9525">
            <a:noFill/>
            <a:miter lim="800000"/>
            <a:headEnd/>
            <a:tailEnd/>
          </a:ln>
        </p:spPr>
        <p:txBody>
          <a:bodyPr>
            <a:spAutoFit/>
          </a:bodyPr>
          <a:lstStyle/>
          <a:p>
            <a:r>
              <a:rPr lang="en-US">
                <a:latin typeface="Century Schoolbook" pitchFamily="18" charset="0"/>
              </a:rPr>
              <a:t>1</a:t>
            </a:r>
          </a:p>
        </p:txBody>
      </p:sp>
      <p:sp>
        <p:nvSpPr>
          <p:cNvPr id="18462" name="Oval 15"/>
          <p:cNvSpPr>
            <a:spLocks noChangeArrowheads="1"/>
          </p:cNvSpPr>
          <p:nvPr/>
        </p:nvSpPr>
        <p:spPr bwMode="auto">
          <a:xfrm>
            <a:off x="6858000" y="2438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63" name="Text Box 16"/>
          <p:cNvSpPr txBox="1">
            <a:spLocks noChangeArrowheads="1"/>
          </p:cNvSpPr>
          <p:nvPr/>
        </p:nvSpPr>
        <p:spPr bwMode="auto">
          <a:xfrm>
            <a:off x="6934200" y="2514600"/>
            <a:ext cx="290513"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18464" name="Line 17"/>
          <p:cNvSpPr>
            <a:spLocks noChangeShapeType="1"/>
          </p:cNvSpPr>
          <p:nvPr/>
        </p:nvSpPr>
        <p:spPr bwMode="auto">
          <a:xfrm flipH="1">
            <a:off x="6096000" y="838200"/>
            <a:ext cx="381000" cy="533400"/>
          </a:xfrm>
          <a:prstGeom prst="line">
            <a:avLst/>
          </a:prstGeom>
          <a:noFill/>
          <a:ln w="9525">
            <a:solidFill>
              <a:schemeClr val="tx1"/>
            </a:solidFill>
            <a:round/>
            <a:headEnd/>
            <a:tailEnd/>
          </a:ln>
        </p:spPr>
        <p:txBody>
          <a:bodyPr/>
          <a:lstStyle/>
          <a:p>
            <a:endParaRPr lang="en-US"/>
          </a:p>
        </p:txBody>
      </p:sp>
      <p:sp>
        <p:nvSpPr>
          <p:cNvPr id="18465" name="Line 18"/>
          <p:cNvSpPr>
            <a:spLocks noChangeShapeType="1"/>
          </p:cNvSpPr>
          <p:nvPr/>
        </p:nvSpPr>
        <p:spPr bwMode="auto">
          <a:xfrm flipH="1">
            <a:off x="5334000" y="1828800"/>
            <a:ext cx="457200" cy="685800"/>
          </a:xfrm>
          <a:prstGeom prst="line">
            <a:avLst/>
          </a:prstGeom>
          <a:noFill/>
          <a:ln w="9525">
            <a:solidFill>
              <a:schemeClr val="tx1"/>
            </a:solidFill>
            <a:round/>
            <a:headEnd/>
            <a:tailEnd/>
          </a:ln>
        </p:spPr>
        <p:txBody>
          <a:bodyPr/>
          <a:lstStyle/>
          <a:p>
            <a:endParaRPr lang="en-US"/>
          </a:p>
        </p:txBody>
      </p:sp>
      <p:sp>
        <p:nvSpPr>
          <p:cNvPr id="18466" name="Line 19"/>
          <p:cNvSpPr>
            <a:spLocks noChangeShapeType="1"/>
          </p:cNvSpPr>
          <p:nvPr/>
        </p:nvSpPr>
        <p:spPr bwMode="auto">
          <a:xfrm>
            <a:off x="6096000" y="1828800"/>
            <a:ext cx="228600" cy="609600"/>
          </a:xfrm>
          <a:prstGeom prst="line">
            <a:avLst/>
          </a:prstGeom>
          <a:noFill/>
          <a:ln w="9525">
            <a:solidFill>
              <a:schemeClr val="tx1"/>
            </a:solidFill>
            <a:round/>
            <a:headEnd/>
            <a:tailEnd/>
          </a:ln>
        </p:spPr>
        <p:txBody>
          <a:bodyPr/>
          <a:lstStyle/>
          <a:p>
            <a:endParaRPr lang="en-US"/>
          </a:p>
        </p:txBody>
      </p:sp>
      <p:sp>
        <p:nvSpPr>
          <p:cNvPr id="18467" name="Line 20"/>
          <p:cNvSpPr>
            <a:spLocks noChangeShapeType="1"/>
          </p:cNvSpPr>
          <p:nvPr/>
        </p:nvSpPr>
        <p:spPr bwMode="auto">
          <a:xfrm>
            <a:off x="6934200" y="838200"/>
            <a:ext cx="381000" cy="533400"/>
          </a:xfrm>
          <a:prstGeom prst="line">
            <a:avLst/>
          </a:prstGeom>
          <a:noFill/>
          <a:ln w="9525">
            <a:solidFill>
              <a:schemeClr val="tx1"/>
            </a:solidFill>
            <a:round/>
            <a:headEnd/>
            <a:tailEnd/>
          </a:ln>
        </p:spPr>
        <p:txBody>
          <a:bodyPr/>
          <a:lstStyle/>
          <a:p>
            <a:endParaRPr lang="en-US"/>
          </a:p>
        </p:txBody>
      </p:sp>
      <p:sp>
        <p:nvSpPr>
          <p:cNvPr id="18468" name="Line 21"/>
          <p:cNvSpPr>
            <a:spLocks noChangeShapeType="1"/>
          </p:cNvSpPr>
          <p:nvPr/>
        </p:nvSpPr>
        <p:spPr bwMode="auto">
          <a:xfrm flipH="1">
            <a:off x="7162800" y="1828800"/>
            <a:ext cx="304800" cy="609600"/>
          </a:xfrm>
          <a:prstGeom prst="line">
            <a:avLst/>
          </a:prstGeom>
          <a:noFill/>
          <a:ln w="9525">
            <a:solidFill>
              <a:schemeClr val="tx1"/>
            </a:solidFill>
            <a:round/>
            <a:headEnd/>
            <a:tailEnd/>
          </a:ln>
        </p:spPr>
        <p:txBody>
          <a:bodyPr/>
          <a:lstStyle/>
          <a:p>
            <a:endParaRPr lang="en-US"/>
          </a:p>
        </p:txBody>
      </p:sp>
      <p:cxnSp>
        <p:nvCxnSpPr>
          <p:cNvPr id="40" name="Straight Connector 39"/>
          <p:cNvCxnSpPr>
            <a:stCxn id="18456" idx="5"/>
          </p:cNvCxnSpPr>
          <p:nvPr/>
        </p:nvCxnSpPr>
        <p:spPr>
          <a:xfrm rot="16200000" flipH="1">
            <a:off x="7574756" y="1935957"/>
            <a:ext cx="687387" cy="3175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470" name="Oval 9"/>
          <p:cNvSpPr>
            <a:spLocks noChangeArrowheads="1"/>
          </p:cNvSpPr>
          <p:nvPr/>
        </p:nvSpPr>
        <p:spPr bwMode="auto">
          <a:xfrm>
            <a:off x="7848600" y="2438400"/>
            <a:ext cx="609600" cy="533400"/>
          </a:xfrm>
          <a:prstGeom prst="ellipse">
            <a:avLst/>
          </a:prstGeom>
          <a:noFill/>
          <a:ln w="9525">
            <a:solidFill>
              <a:schemeClr val="accent1"/>
            </a:solidFill>
            <a:round/>
            <a:headEnd/>
            <a:tailEnd/>
          </a:ln>
        </p:spPr>
        <p:txBody>
          <a:bodyPr wrap="none" anchor="ctr"/>
          <a:lstStyle/>
          <a:p>
            <a:endParaRPr lang="en-US">
              <a:latin typeface="Century Schoolbook" pitchFamily="18" charset="0"/>
            </a:endParaRPr>
          </a:p>
        </p:txBody>
      </p:sp>
      <p:sp>
        <p:nvSpPr>
          <p:cNvPr id="18471" name="TextBox 41"/>
          <p:cNvSpPr txBox="1">
            <a:spLocks noChangeArrowheads="1"/>
          </p:cNvSpPr>
          <p:nvPr/>
        </p:nvSpPr>
        <p:spPr bwMode="auto">
          <a:xfrm>
            <a:off x="8001000" y="2514600"/>
            <a:ext cx="457200" cy="369888"/>
          </a:xfrm>
          <a:prstGeom prst="rect">
            <a:avLst/>
          </a:prstGeom>
          <a:noFill/>
          <a:ln w="9525">
            <a:noFill/>
            <a:miter lim="800000"/>
            <a:headEnd/>
            <a:tailEnd/>
          </a:ln>
        </p:spPr>
        <p:txBody>
          <a:bodyPr>
            <a:spAutoFit/>
          </a:bodyPr>
          <a:lstStyle/>
          <a:p>
            <a:r>
              <a:rPr lang="en-US">
                <a:latin typeface="Century Schoolbook" pitchFamily="18" charset="0"/>
              </a:rPr>
              <a:t>17</a:t>
            </a:r>
          </a:p>
        </p:txBody>
      </p:sp>
      <p:sp>
        <p:nvSpPr>
          <p:cNvPr id="18472" name="Oval 4"/>
          <p:cNvSpPr>
            <a:spLocks noChangeArrowheads="1"/>
          </p:cNvSpPr>
          <p:nvPr/>
        </p:nvSpPr>
        <p:spPr bwMode="auto">
          <a:xfrm>
            <a:off x="3657600" y="3276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73" name="Text Box 6"/>
          <p:cNvSpPr txBox="1">
            <a:spLocks noChangeArrowheads="1"/>
          </p:cNvSpPr>
          <p:nvPr/>
        </p:nvSpPr>
        <p:spPr bwMode="auto">
          <a:xfrm>
            <a:off x="3733800" y="3352800"/>
            <a:ext cx="396875" cy="369888"/>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18474" name="Oval 7"/>
          <p:cNvSpPr>
            <a:spLocks noChangeArrowheads="1"/>
          </p:cNvSpPr>
          <p:nvPr/>
        </p:nvSpPr>
        <p:spPr bwMode="auto">
          <a:xfrm>
            <a:off x="2895600" y="4191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75" name="Text Box 8"/>
          <p:cNvSpPr txBox="1">
            <a:spLocks noChangeArrowheads="1"/>
          </p:cNvSpPr>
          <p:nvPr/>
        </p:nvSpPr>
        <p:spPr bwMode="auto">
          <a:xfrm>
            <a:off x="2971800" y="4267200"/>
            <a:ext cx="39687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18476" name="Oval 9"/>
          <p:cNvSpPr>
            <a:spLocks noChangeArrowheads="1"/>
          </p:cNvSpPr>
          <p:nvPr/>
        </p:nvSpPr>
        <p:spPr bwMode="auto">
          <a:xfrm>
            <a:off x="4495800" y="4191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77" name="Text Box 10"/>
          <p:cNvSpPr txBox="1">
            <a:spLocks noChangeArrowheads="1"/>
          </p:cNvSpPr>
          <p:nvPr/>
        </p:nvSpPr>
        <p:spPr bwMode="auto">
          <a:xfrm>
            <a:off x="4572000" y="4267200"/>
            <a:ext cx="396875" cy="369888"/>
          </a:xfrm>
          <a:prstGeom prst="rect">
            <a:avLst/>
          </a:prstGeom>
          <a:noFill/>
          <a:ln w="9525">
            <a:noFill/>
            <a:miter lim="800000"/>
            <a:headEnd/>
            <a:tailEnd/>
          </a:ln>
        </p:spPr>
        <p:txBody>
          <a:bodyPr wrap="none">
            <a:spAutoFit/>
          </a:bodyPr>
          <a:lstStyle/>
          <a:p>
            <a:r>
              <a:rPr lang="en-US">
                <a:latin typeface="Century Schoolbook" pitchFamily="18" charset="0"/>
              </a:rPr>
              <a:t>17</a:t>
            </a:r>
          </a:p>
        </p:txBody>
      </p:sp>
      <p:sp>
        <p:nvSpPr>
          <p:cNvPr id="18478" name="Oval 11"/>
          <p:cNvSpPr>
            <a:spLocks noChangeArrowheads="1"/>
          </p:cNvSpPr>
          <p:nvPr/>
        </p:nvSpPr>
        <p:spPr bwMode="auto">
          <a:xfrm>
            <a:off x="3352800" y="5334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79" name="Text Box 12"/>
          <p:cNvSpPr txBox="1">
            <a:spLocks noChangeArrowheads="1"/>
          </p:cNvSpPr>
          <p:nvPr/>
        </p:nvSpPr>
        <p:spPr bwMode="auto">
          <a:xfrm>
            <a:off x="3429000" y="5410200"/>
            <a:ext cx="290513"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18480" name="Oval 13"/>
          <p:cNvSpPr>
            <a:spLocks noChangeArrowheads="1"/>
          </p:cNvSpPr>
          <p:nvPr/>
        </p:nvSpPr>
        <p:spPr bwMode="auto">
          <a:xfrm>
            <a:off x="2209800" y="541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81" name="Text Box 14"/>
          <p:cNvSpPr txBox="1">
            <a:spLocks noChangeArrowheads="1"/>
          </p:cNvSpPr>
          <p:nvPr/>
        </p:nvSpPr>
        <p:spPr bwMode="auto">
          <a:xfrm>
            <a:off x="2362200" y="5486400"/>
            <a:ext cx="290513" cy="369888"/>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18482" name="Oval 15"/>
          <p:cNvSpPr>
            <a:spLocks noChangeArrowheads="1"/>
          </p:cNvSpPr>
          <p:nvPr/>
        </p:nvSpPr>
        <p:spPr bwMode="auto">
          <a:xfrm>
            <a:off x="4114800" y="5334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83" name="Text Box 16"/>
          <p:cNvSpPr txBox="1">
            <a:spLocks noChangeArrowheads="1"/>
          </p:cNvSpPr>
          <p:nvPr/>
        </p:nvSpPr>
        <p:spPr bwMode="auto">
          <a:xfrm>
            <a:off x="4191000" y="5410200"/>
            <a:ext cx="290513"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18484" name="Line 17"/>
          <p:cNvSpPr>
            <a:spLocks noChangeShapeType="1"/>
          </p:cNvSpPr>
          <p:nvPr/>
        </p:nvSpPr>
        <p:spPr bwMode="auto">
          <a:xfrm flipH="1">
            <a:off x="3352800" y="3733800"/>
            <a:ext cx="381000" cy="533400"/>
          </a:xfrm>
          <a:prstGeom prst="line">
            <a:avLst/>
          </a:prstGeom>
          <a:noFill/>
          <a:ln w="9525">
            <a:solidFill>
              <a:schemeClr val="tx1"/>
            </a:solidFill>
            <a:round/>
            <a:headEnd/>
            <a:tailEnd/>
          </a:ln>
        </p:spPr>
        <p:txBody>
          <a:bodyPr/>
          <a:lstStyle/>
          <a:p>
            <a:endParaRPr lang="en-US"/>
          </a:p>
        </p:txBody>
      </p:sp>
      <p:sp>
        <p:nvSpPr>
          <p:cNvPr id="18485" name="Line 18"/>
          <p:cNvSpPr>
            <a:spLocks noChangeShapeType="1"/>
          </p:cNvSpPr>
          <p:nvPr/>
        </p:nvSpPr>
        <p:spPr bwMode="auto">
          <a:xfrm flipH="1">
            <a:off x="2590800" y="4724400"/>
            <a:ext cx="457200" cy="685800"/>
          </a:xfrm>
          <a:prstGeom prst="line">
            <a:avLst/>
          </a:prstGeom>
          <a:noFill/>
          <a:ln w="9525">
            <a:solidFill>
              <a:schemeClr val="tx1"/>
            </a:solidFill>
            <a:round/>
            <a:headEnd/>
            <a:tailEnd/>
          </a:ln>
        </p:spPr>
        <p:txBody>
          <a:bodyPr/>
          <a:lstStyle/>
          <a:p>
            <a:endParaRPr lang="en-US"/>
          </a:p>
        </p:txBody>
      </p:sp>
      <p:sp>
        <p:nvSpPr>
          <p:cNvPr id="18486" name="Line 19"/>
          <p:cNvSpPr>
            <a:spLocks noChangeShapeType="1"/>
          </p:cNvSpPr>
          <p:nvPr/>
        </p:nvSpPr>
        <p:spPr bwMode="auto">
          <a:xfrm>
            <a:off x="3352800" y="4724400"/>
            <a:ext cx="228600" cy="609600"/>
          </a:xfrm>
          <a:prstGeom prst="line">
            <a:avLst/>
          </a:prstGeom>
          <a:noFill/>
          <a:ln w="9525">
            <a:solidFill>
              <a:schemeClr val="tx1"/>
            </a:solidFill>
            <a:round/>
            <a:headEnd/>
            <a:tailEnd/>
          </a:ln>
        </p:spPr>
        <p:txBody>
          <a:bodyPr/>
          <a:lstStyle/>
          <a:p>
            <a:endParaRPr lang="en-US"/>
          </a:p>
        </p:txBody>
      </p:sp>
      <p:sp>
        <p:nvSpPr>
          <p:cNvPr id="18487" name="Line 20"/>
          <p:cNvSpPr>
            <a:spLocks noChangeShapeType="1"/>
          </p:cNvSpPr>
          <p:nvPr/>
        </p:nvSpPr>
        <p:spPr bwMode="auto">
          <a:xfrm>
            <a:off x="4191000" y="3733800"/>
            <a:ext cx="381000" cy="533400"/>
          </a:xfrm>
          <a:prstGeom prst="line">
            <a:avLst/>
          </a:prstGeom>
          <a:noFill/>
          <a:ln w="9525">
            <a:solidFill>
              <a:schemeClr val="tx1"/>
            </a:solidFill>
            <a:round/>
            <a:headEnd/>
            <a:tailEnd/>
          </a:ln>
        </p:spPr>
        <p:txBody>
          <a:bodyPr/>
          <a:lstStyle/>
          <a:p>
            <a:endParaRPr lang="en-US"/>
          </a:p>
        </p:txBody>
      </p:sp>
      <p:sp>
        <p:nvSpPr>
          <p:cNvPr id="18488" name="Line 21"/>
          <p:cNvSpPr>
            <a:spLocks noChangeShapeType="1"/>
          </p:cNvSpPr>
          <p:nvPr/>
        </p:nvSpPr>
        <p:spPr bwMode="auto">
          <a:xfrm flipH="1">
            <a:off x="4419600" y="4724400"/>
            <a:ext cx="304800" cy="609600"/>
          </a:xfrm>
          <a:prstGeom prst="line">
            <a:avLst/>
          </a:prstGeom>
          <a:noFill/>
          <a:ln w="9525">
            <a:solidFill>
              <a:schemeClr val="tx1"/>
            </a:solidFill>
            <a:round/>
            <a:headEnd/>
            <a:tailEnd/>
          </a:ln>
        </p:spPr>
        <p:txBody>
          <a:bodyPr/>
          <a:lstStyle/>
          <a:p>
            <a:endParaRPr lang="en-US"/>
          </a:p>
        </p:txBody>
      </p:sp>
      <p:cxnSp>
        <p:nvCxnSpPr>
          <p:cNvPr id="61" name="Straight Connector 60"/>
          <p:cNvCxnSpPr>
            <a:stCxn id="18476" idx="5"/>
          </p:cNvCxnSpPr>
          <p:nvPr/>
        </p:nvCxnSpPr>
        <p:spPr>
          <a:xfrm rot="16200000" flipH="1">
            <a:off x="4831556" y="4831557"/>
            <a:ext cx="687387"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90" name="Oval 9"/>
          <p:cNvSpPr>
            <a:spLocks noChangeArrowheads="1"/>
          </p:cNvSpPr>
          <p:nvPr/>
        </p:nvSpPr>
        <p:spPr bwMode="auto">
          <a:xfrm>
            <a:off x="5105400" y="5334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18491" name="TextBox 62"/>
          <p:cNvSpPr txBox="1">
            <a:spLocks noChangeArrowheads="1"/>
          </p:cNvSpPr>
          <p:nvPr/>
        </p:nvSpPr>
        <p:spPr bwMode="auto">
          <a:xfrm>
            <a:off x="5257800" y="5410200"/>
            <a:ext cx="457200" cy="369888"/>
          </a:xfrm>
          <a:prstGeom prst="rect">
            <a:avLst/>
          </a:prstGeom>
          <a:noFill/>
          <a:ln w="9525">
            <a:noFill/>
            <a:miter lim="800000"/>
            <a:headEnd/>
            <a:tailEnd/>
          </a:ln>
        </p:spPr>
        <p:txBody>
          <a:bodyPr>
            <a:spAutoFit/>
          </a:bodyPr>
          <a:lstStyle/>
          <a:p>
            <a:r>
              <a:rPr lang="en-US">
                <a:latin typeface="Century Schoolbook" pitchFamily="18" charset="0"/>
              </a:rPr>
              <a:t>16</a:t>
            </a:r>
          </a:p>
        </p:txBody>
      </p:sp>
      <p:sp>
        <p:nvSpPr>
          <p:cNvPr id="18492" name="TextBox 65"/>
          <p:cNvSpPr txBox="1">
            <a:spLocks noChangeArrowheads="1"/>
          </p:cNvSpPr>
          <p:nvPr/>
        </p:nvSpPr>
        <p:spPr bwMode="auto">
          <a:xfrm>
            <a:off x="7543800" y="3124200"/>
            <a:ext cx="1295400" cy="381000"/>
          </a:xfrm>
          <a:prstGeom prst="rect">
            <a:avLst/>
          </a:prstGeom>
          <a:noFill/>
          <a:ln w="9525">
            <a:noFill/>
            <a:miter lim="800000"/>
            <a:headEnd/>
            <a:tailEnd/>
          </a:ln>
        </p:spPr>
        <p:txBody>
          <a:bodyPr>
            <a:spAutoFit/>
          </a:bodyPr>
          <a:lstStyle/>
          <a:p>
            <a:r>
              <a:rPr lang="en-US">
                <a:latin typeface="Century Schoolbook" pitchFamily="18" charset="0"/>
              </a:rPr>
              <a:t>Insert 17</a:t>
            </a:r>
          </a:p>
        </p:txBody>
      </p:sp>
      <p:cxnSp>
        <p:nvCxnSpPr>
          <p:cNvPr id="68" name="Curved Connector 67"/>
          <p:cNvCxnSpPr>
            <a:stCxn id="18491" idx="3"/>
            <a:endCxn id="18476" idx="6"/>
          </p:cNvCxnSpPr>
          <p:nvPr/>
        </p:nvCxnSpPr>
        <p:spPr>
          <a:xfrm flipH="1" flipV="1">
            <a:off x="5105400" y="4457700"/>
            <a:ext cx="609600" cy="1136650"/>
          </a:xfrm>
          <a:prstGeom prst="curvedConnector3">
            <a:avLst>
              <a:gd name="adj1" fmla="val -37500"/>
            </a:avLst>
          </a:prstGeom>
          <a:ln>
            <a:tailEnd type="arrow"/>
          </a:ln>
        </p:spPr>
        <p:style>
          <a:lnRef idx="1">
            <a:schemeClr val="accent1"/>
          </a:lnRef>
          <a:fillRef idx="0">
            <a:schemeClr val="accent1"/>
          </a:fillRef>
          <a:effectRef idx="0">
            <a:schemeClr val="accent1"/>
          </a:effectRef>
          <a:fontRef idx="minor">
            <a:schemeClr val="tx1"/>
          </a:fontRef>
        </p:style>
      </p:cxnSp>
      <p:sp>
        <p:nvSpPr>
          <p:cNvPr id="18494" name="TextBox 68"/>
          <p:cNvSpPr txBox="1">
            <a:spLocks noChangeArrowheads="1"/>
          </p:cNvSpPr>
          <p:nvPr/>
        </p:nvSpPr>
        <p:spPr bwMode="auto">
          <a:xfrm>
            <a:off x="5867400" y="4648200"/>
            <a:ext cx="1219200" cy="381000"/>
          </a:xfrm>
          <a:prstGeom prst="rect">
            <a:avLst/>
          </a:prstGeom>
          <a:noFill/>
          <a:ln w="9525">
            <a:noFill/>
            <a:miter lim="800000"/>
            <a:headEnd/>
            <a:tailEnd/>
          </a:ln>
        </p:spPr>
        <p:txBody>
          <a:bodyPr>
            <a:spAutoFit/>
          </a:bodyPr>
          <a:lstStyle/>
          <a:p>
            <a:r>
              <a:rPr lang="en-US">
                <a:latin typeface="Century Schoolbook" pitchFamily="18" charset="0"/>
              </a:rPr>
              <a:t>swap</a:t>
            </a:r>
          </a:p>
        </p:txBody>
      </p:sp>
      <p:sp>
        <p:nvSpPr>
          <p:cNvPr id="18495" name="TextBox 71"/>
          <p:cNvSpPr txBox="1">
            <a:spLocks noChangeArrowheads="1"/>
          </p:cNvSpPr>
          <p:nvPr/>
        </p:nvSpPr>
        <p:spPr bwMode="auto">
          <a:xfrm>
            <a:off x="2209800" y="6096000"/>
            <a:ext cx="3733800" cy="369888"/>
          </a:xfrm>
          <a:prstGeom prst="rect">
            <a:avLst/>
          </a:prstGeom>
          <a:noFill/>
          <a:ln w="9525">
            <a:noFill/>
            <a:miter lim="800000"/>
            <a:headEnd/>
            <a:tailEnd/>
          </a:ln>
        </p:spPr>
        <p:txBody>
          <a:bodyPr>
            <a:spAutoFit/>
          </a:bodyPr>
          <a:lstStyle/>
          <a:p>
            <a:r>
              <a:rPr lang="en-US">
                <a:latin typeface="Century Schoolbook" pitchFamily="18" charset="0"/>
              </a:rPr>
              <a:t>Percolate up to maintain the heap property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04800"/>
            <a:ext cx="7467600" cy="579438"/>
          </a:xfrm>
        </p:spPr>
        <p:txBody>
          <a:bodyPr/>
          <a:lstStyle/>
          <a:p>
            <a:r>
              <a:rPr lang="en-US" dirty="0"/>
              <a:t>The heap property</a:t>
            </a:r>
          </a:p>
        </p:txBody>
      </p:sp>
      <p:sp>
        <p:nvSpPr>
          <p:cNvPr id="10243" name="Rectangle 3"/>
          <p:cNvSpPr>
            <a:spLocks noGrp="1" noChangeArrowheads="1"/>
          </p:cNvSpPr>
          <p:nvPr>
            <p:ph type="body" sz="half" idx="1"/>
          </p:nvPr>
        </p:nvSpPr>
        <p:spPr>
          <a:xfrm>
            <a:off x="685800" y="1371600"/>
            <a:ext cx="7772400" cy="1447800"/>
          </a:xfrm>
        </p:spPr>
        <p:txBody>
          <a:bodyPr/>
          <a:lstStyle/>
          <a:p>
            <a:r>
              <a:rPr lang="en-US" dirty="0"/>
              <a:t>A node has the </a:t>
            </a:r>
            <a:r>
              <a:rPr lang="en-US" dirty="0">
                <a:solidFill>
                  <a:schemeClr val="tx2"/>
                </a:solidFill>
              </a:rPr>
              <a:t>heap property</a:t>
            </a:r>
            <a:r>
              <a:rPr lang="en-US" dirty="0"/>
              <a:t> if the value in the node is as large as or larger than the values in its children</a:t>
            </a:r>
          </a:p>
        </p:txBody>
      </p:sp>
      <p:sp>
        <p:nvSpPr>
          <p:cNvPr id="10265" name="Rectangle 25"/>
          <p:cNvSpPr>
            <a:spLocks noGrp="1" noChangeArrowheads="1"/>
          </p:cNvSpPr>
          <p:nvPr>
            <p:ph type="body" sz="half" idx="2"/>
          </p:nvPr>
        </p:nvSpPr>
        <p:spPr>
          <a:xfrm>
            <a:off x="685800" y="5257800"/>
            <a:ext cx="8001000" cy="1371600"/>
          </a:xfrm>
        </p:spPr>
        <p:txBody>
          <a:bodyPr/>
          <a:lstStyle/>
          <a:p>
            <a:pPr>
              <a:lnSpc>
                <a:spcPct val="90000"/>
              </a:lnSpc>
            </a:pPr>
            <a:r>
              <a:rPr lang="en-US" dirty="0"/>
              <a:t>All leaf nodes automatically have the heap property</a:t>
            </a:r>
          </a:p>
          <a:p>
            <a:pPr>
              <a:lnSpc>
                <a:spcPct val="90000"/>
              </a:lnSpc>
            </a:pPr>
            <a:r>
              <a:rPr lang="en-US" dirty="0"/>
              <a:t>A binary tree is a </a:t>
            </a:r>
            <a:r>
              <a:rPr lang="en-US" dirty="0">
                <a:solidFill>
                  <a:schemeClr val="tx2"/>
                </a:solidFill>
              </a:rPr>
              <a:t>heap</a:t>
            </a:r>
            <a:r>
              <a:rPr lang="en-US" dirty="0"/>
              <a:t> if </a:t>
            </a:r>
            <a:r>
              <a:rPr lang="en-US" i="1" dirty="0"/>
              <a:t>all</a:t>
            </a:r>
            <a:r>
              <a:rPr lang="en-US" dirty="0"/>
              <a:t> nodes in it have the heap property</a:t>
            </a:r>
          </a:p>
        </p:txBody>
      </p:sp>
      <p:grpSp>
        <p:nvGrpSpPr>
          <p:cNvPr id="2" name="Group 22"/>
          <p:cNvGrpSpPr>
            <a:grpSpLocks/>
          </p:cNvGrpSpPr>
          <p:nvPr/>
        </p:nvGrpSpPr>
        <p:grpSpPr bwMode="auto">
          <a:xfrm>
            <a:off x="990600" y="2895600"/>
            <a:ext cx="2057400" cy="2193925"/>
            <a:chOff x="624" y="2256"/>
            <a:chExt cx="1296" cy="1382"/>
          </a:xfrm>
        </p:grpSpPr>
        <p:sp>
          <p:nvSpPr>
            <p:cNvPr id="10244" name="Oval 4"/>
            <p:cNvSpPr>
              <a:spLocks noChangeArrowheads="1"/>
            </p:cNvSpPr>
            <p:nvPr/>
          </p:nvSpPr>
          <p:spPr bwMode="auto">
            <a:xfrm>
              <a:off x="1056" y="2256"/>
              <a:ext cx="432" cy="336"/>
            </a:xfrm>
            <a:prstGeom prst="ellipse">
              <a:avLst/>
            </a:prstGeom>
            <a:noFill/>
            <a:ln w="15875">
              <a:solidFill>
                <a:srgbClr val="66CCFF"/>
              </a:solidFill>
              <a:round/>
              <a:headEnd/>
              <a:tailEnd/>
            </a:ln>
            <a:effectLst/>
          </p:spPr>
          <p:txBody>
            <a:bodyPr wrap="none" anchor="ctr"/>
            <a:lstStyle/>
            <a:p>
              <a:pPr algn="ctr"/>
              <a:r>
                <a:rPr lang="en-US">
                  <a:solidFill>
                    <a:srgbClr val="66CCFF"/>
                  </a:solidFill>
                  <a:latin typeface="Verdana" pitchFamily="34" charset="0"/>
                </a:rPr>
                <a:t>12</a:t>
              </a:r>
            </a:p>
          </p:txBody>
        </p:sp>
        <p:sp>
          <p:nvSpPr>
            <p:cNvPr id="10245" name="Oval 5"/>
            <p:cNvSpPr>
              <a:spLocks noChangeArrowheads="1"/>
            </p:cNvSpPr>
            <p:nvPr/>
          </p:nvSpPr>
          <p:spPr bwMode="auto">
            <a:xfrm>
              <a:off x="672"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46" name="Oval 6"/>
            <p:cNvSpPr>
              <a:spLocks noChangeArrowheads="1"/>
            </p:cNvSpPr>
            <p:nvPr/>
          </p:nvSpPr>
          <p:spPr bwMode="auto">
            <a:xfrm>
              <a:off x="1488"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3</a:t>
              </a:r>
            </a:p>
          </p:txBody>
        </p:sp>
        <p:sp>
          <p:nvSpPr>
            <p:cNvPr id="10247" name="Line 7"/>
            <p:cNvSpPr>
              <a:spLocks noChangeShapeType="1"/>
            </p:cNvSpPr>
            <p:nvPr/>
          </p:nvSpPr>
          <p:spPr bwMode="auto">
            <a:xfrm flipH="1">
              <a:off x="960" y="2544"/>
              <a:ext cx="192" cy="240"/>
            </a:xfrm>
            <a:prstGeom prst="line">
              <a:avLst/>
            </a:prstGeom>
            <a:noFill/>
            <a:ln w="19050">
              <a:solidFill>
                <a:schemeClr val="tx1"/>
              </a:solidFill>
              <a:round/>
              <a:headEnd/>
              <a:tailEnd/>
            </a:ln>
            <a:effectLst/>
          </p:spPr>
          <p:txBody>
            <a:bodyPr/>
            <a:lstStyle/>
            <a:p>
              <a:endParaRPr lang="en-US"/>
            </a:p>
          </p:txBody>
        </p:sp>
        <p:sp>
          <p:nvSpPr>
            <p:cNvPr id="10248" name="Line 8"/>
            <p:cNvSpPr>
              <a:spLocks noChangeShapeType="1"/>
            </p:cNvSpPr>
            <p:nvPr/>
          </p:nvSpPr>
          <p:spPr bwMode="auto">
            <a:xfrm>
              <a:off x="1392" y="2544"/>
              <a:ext cx="192" cy="288"/>
            </a:xfrm>
            <a:prstGeom prst="line">
              <a:avLst/>
            </a:prstGeom>
            <a:noFill/>
            <a:ln w="19050">
              <a:solidFill>
                <a:schemeClr val="tx1"/>
              </a:solidFill>
              <a:round/>
              <a:headEnd/>
              <a:tailEnd/>
            </a:ln>
            <a:effectLst/>
          </p:spPr>
          <p:txBody>
            <a:bodyPr/>
            <a:lstStyle/>
            <a:p>
              <a:endParaRPr lang="en-US"/>
            </a:p>
          </p:txBody>
        </p:sp>
        <p:sp>
          <p:nvSpPr>
            <p:cNvPr id="10259" name="Text Box 19"/>
            <p:cNvSpPr txBox="1">
              <a:spLocks noChangeArrowheads="1"/>
            </p:cNvSpPr>
            <p:nvPr/>
          </p:nvSpPr>
          <p:spPr bwMode="auto">
            <a:xfrm>
              <a:off x="624" y="3120"/>
              <a:ext cx="1248" cy="518"/>
            </a:xfrm>
            <a:prstGeom prst="rect">
              <a:avLst/>
            </a:prstGeom>
            <a:noFill/>
            <a:ln w="15875">
              <a:noFill/>
              <a:miter lim="800000"/>
              <a:headEnd/>
              <a:tailEnd/>
            </a:ln>
            <a:effectLst/>
          </p:spPr>
          <p:txBody>
            <a:bodyPr>
              <a:spAutoFit/>
            </a:bodyPr>
            <a:lstStyle/>
            <a:p>
              <a:pPr>
                <a:spcBef>
                  <a:spcPct val="50000"/>
                </a:spcBef>
              </a:pPr>
              <a:r>
                <a:rPr lang="en-US"/>
                <a:t>Blue node has heap property</a:t>
              </a:r>
            </a:p>
          </p:txBody>
        </p:sp>
      </p:grpSp>
      <p:grpSp>
        <p:nvGrpSpPr>
          <p:cNvPr id="3" name="Group 23"/>
          <p:cNvGrpSpPr>
            <a:grpSpLocks/>
          </p:cNvGrpSpPr>
          <p:nvPr/>
        </p:nvGrpSpPr>
        <p:grpSpPr bwMode="auto">
          <a:xfrm>
            <a:off x="3505200" y="2895600"/>
            <a:ext cx="1981200" cy="2193925"/>
            <a:chOff x="2208" y="2256"/>
            <a:chExt cx="1248" cy="1382"/>
          </a:xfrm>
        </p:grpSpPr>
        <p:sp>
          <p:nvSpPr>
            <p:cNvPr id="10249" name="Oval 9"/>
            <p:cNvSpPr>
              <a:spLocks noChangeArrowheads="1"/>
            </p:cNvSpPr>
            <p:nvPr/>
          </p:nvSpPr>
          <p:spPr bwMode="auto">
            <a:xfrm>
              <a:off x="2592" y="2256"/>
              <a:ext cx="432" cy="336"/>
            </a:xfrm>
            <a:prstGeom prst="ellipse">
              <a:avLst/>
            </a:prstGeom>
            <a:noFill/>
            <a:ln w="15875">
              <a:solidFill>
                <a:srgbClr val="66CCFF"/>
              </a:solidFill>
              <a:round/>
              <a:headEnd/>
              <a:tailEnd/>
            </a:ln>
            <a:effectLst/>
          </p:spPr>
          <p:txBody>
            <a:bodyPr wrap="none" anchor="ctr"/>
            <a:lstStyle/>
            <a:p>
              <a:pPr algn="ctr"/>
              <a:r>
                <a:rPr lang="en-US">
                  <a:solidFill>
                    <a:srgbClr val="66CCFF"/>
                  </a:solidFill>
                  <a:latin typeface="Verdana" pitchFamily="34" charset="0"/>
                </a:rPr>
                <a:t>12</a:t>
              </a:r>
            </a:p>
          </p:txBody>
        </p:sp>
        <p:sp>
          <p:nvSpPr>
            <p:cNvPr id="10250" name="Oval 10"/>
            <p:cNvSpPr>
              <a:spLocks noChangeArrowheads="1"/>
            </p:cNvSpPr>
            <p:nvPr/>
          </p:nvSpPr>
          <p:spPr bwMode="auto">
            <a:xfrm>
              <a:off x="2208"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51" name="Oval 11"/>
            <p:cNvSpPr>
              <a:spLocks noChangeArrowheads="1"/>
            </p:cNvSpPr>
            <p:nvPr/>
          </p:nvSpPr>
          <p:spPr bwMode="auto">
            <a:xfrm>
              <a:off x="3024"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12</a:t>
              </a:r>
            </a:p>
          </p:txBody>
        </p:sp>
        <p:sp>
          <p:nvSpPr>
            <p:cNvPr id="10252" name="Line 12"/>
            <p:cNvSpPr>
              <a:spLocks noChangeShapeType="1"/>
            </p:cNvSpPr>
            <p:nvPr/>
          </p:nvSpPr>
          <p:spPr bwMode="auto">
            <a:xfrm flipH="1">
              <a:off x="2496" y="2544"/>
              <a:ext cx="192" cy="240"/>
            </a:xfrm>
            <a:prstGeom prst="line">
              <a:avLst/>
            </a:prstGeom>
            <a:noFill/>
            <a:ln w="19050">
              <a:solidFill>
                <a:schemeClr val="tx1"/>
              </a:solidFill>
              <a:round/>
              <a:headEnd/>
              <a:tailEnd/>
            </a:ln>
            <a:effectLst/>
          </p:spPr>
          <p:txBody>
            <a:bodyPr/>
            <a:lstStyle/>
            <a:p>
              <a:endParaRPr lang="en-US"/>
            </a:p>
          </p:txBody>
        </p:sp>
        <p:sp>
          <p:nvSpPr>
            <p:cNvPr id="10253" name="Line 13"/>
            <p:cNvSpPr>
              <a:spLocks noChangeShapeType="1"/>
            </p:cNvSpPr>
            <p:nvPr/>
          </p:nvSpPr>
          <p:spPr bwMode="auto">
            <a:xfrm>
              <a:off x="2928" y="2544"/>
              <a:ext cx="192" cy="288"/>
            </a:xfrm>
            <a:prstGeom prst="line">
              <a:avLst/>
            </a:prstGeom>
            <a:noFill/>
            <a:ln w="19050">
              <a:solidFill>
                <a:schemeClr val="tx1"/>
              </a:solidFill>
              <a:round/>
              <a:headEnd/>
              <a:tailEnd/>
            </a:ln>
            <a:effectLst/>
          </p:spPr>
          <p:txBody>
            <a:bodyPr/>
            <a:lstStyle/>
            <a:p>
              <a:endParaRPr lang="en-US"/>
            </a:p>
          </p:txBody>
        </p:sp>
        <p:sp>
          <p:nvSpPr>
            <p:cNvPr id="10260" name="Text Box 20"/>
            <p:cNvSpPr txBox="1">
              <a:spLocks noChangeArrowheads="1"/>
            </p:cNvSpPr>
            <p:nvPr/>
          </p:nvSpPr>
          <p:spPr bwMode="auto">
            <a:xfrm>
              <a:off x="2208" y="3120"/>
              <a:ext cx="1248" cy="518"/>
            </a:xfrm>
            <a:prstGeom prst="rect">
              <a:avLst/>
            </a:prstGeom>
            <a:noFill/>
            <a:ln w="15875">
              <a:noFill/>
              <a:miter lim="800000"/>
              <a:headEnd/>
              <a:tailEnd/>
            </a:ln>
            <a:effectLst/>
          </p:spPr>
          <p:txBody>
            <a:bodyPr>
              <a:spAutoFit/>
            </a:bodyPr>
            <a:lstStyle/>
            <a:p>
              <a:pPr>
                <a:spcBef>
                  <a:spcPct val="50000"/>
                </a:spcBef>
              </a:pPr>
              <a:r>
                <a:rPr lang="en-US"/>
                <a:t>Blue node has heap property</a:t>
              </a:r>
            </a:p>
          </p:txBody>
        </p:sp>
      </p:grpSp>
      <p:grpSp>
        <p:nvGrpSpPr>
          <p:cNvPr id="4" name="Group 24"/>
          <p:cNvGrpSpPr>
            <a:grpSpLocks/>
          </p:cNvGrpSpPr>
          <p:nvPr/>
        </p:nvGrpSpPr>
        <p:grpSpPr bwMode="auto">
          <a:xfrm>
            <a:off x="5715000" y="2895600"/>
            <a:ext cx="2590800" cy="2193925"/>
            <a:chOff x="3600" y="2256"/>
            <a:chExt cx="1632" cy="1382"/>
          </a:xfrm>
        </p:grpSpPr>
        <p:sp>
          <p:nvSpPr>
            <p:cNvPr id="10254" name="Oval 14"/>
            <p:cNvSpPr>
              <a:spLocks noChangeArrowheads="1"/>
            </p:cNvSpPr>
            <p:nvPr/>
          </p:nvSpPr>
          <p:spPr bwMode="auto">
            <a:xfrm>
              <a:off x="4128" y="2256"/>
              <a:ext cx="432" cy="336"/>
            </a:xfrm>
            <a:prstGeom prst="ellipse">
              <a:avLst/>
            </a:prstGeom>
            <a:noFill/>
            <a:ln w="15875">
              <a:solidFill>
                <a:srgbClr val="66CCFF"/>
              </a:solidFill>
              <a:round/>
              <a:headEnd/>
              <a:tailEnd/>
            </a:ln>
            <a:effectLst/>
          </p:spPr>
          <p:txBody>
            <a:bodyPr wrap="none" anchor="ctr"/>
            <a:lstStyle/>
            <a:p>
              <a:pPr algn="ctr"/>
              <a:r>
                <a:rPr lang="en-US">
                  <a:solidFill>
                    <a:srgbClr val="66CCFF"/>
                  </a:solidFill>
                  <a:latin typeface="Verdana" pitchFamily="34" charset="0"/>
                </a:rPr>
                <a:t>12</a:t>
              </a:r>
            </a:p>
          </p:txBody>
        </p:sp>
        <p:sp>
          <p:nvSpPr>
            <p:cNvPr id="10255" name="Oval 15"/>
            <p:cNvSpPr>
              <a:spLocks noChangeArrowheads="1"/>
            </p:cNvSpPr>
            <p:nvPr/>
          </p:nvSpPr>
          <p:spPr bwMode="auto">
            <a:xfrm>
              <a:off x="3744"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0256" name="Oval 16"/>
            <p:cNvSpPr>
              <a:spLocks noChangeArrowheads="1"/>
            </p:cNvSpPr>
            <p:nvPr/>
          </p:nvSpPr>
          <p:spPr bwMode="auto">
            <a:xfrm>
              <a:off x="4560"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14</a:t>
              </a:r>
            </a:p>
          </p:txBody>
        </p:sp>
        <p:sp>
          <p:nvSpPr>
            <p:cNvPr id="10257" name="Line 17"/>
            <p:cNvSpPr>
              <a:spLocks noChangeShapeType="1"/>
            </p:cNvSpPr>
            <p:nvPr/>
          </p:nvSpPr>
          <p:spPr bwMode="auto">
            <a:xfrm flipH="1">
              <a:off x="4032" y="2544"/>
              <a:ext cx="192" cy="240"/>
            </a:xfrm>
            <a:prstGeom prst="line">
              <a:avLst/>
            </a:prstGeom>
            <a:noFill/>
            <a:ln w="19050">
              <a:solidFill>
                <a:schemeClr val="tx1"/>
              </a:solidFill>
              <a:round/>
              <a:headEnd/>
              <a:tailEnd/>
            </a:ln>
            <a:effectLst/>
          </p:spPr>
          <p:txBody>
            <a:bodyPr/>
            <a:lstStyle/>
            <a:p>
              <a:endParaRPr lang="en-US"/>
            </a:p>
          </p:txBody>
        </p:sp>
        <p:sp>
          <p:nvSpPr>
            <p:cNvPr id="10258" name="Line 18"/>
            <p:cNvSpPr>
              <a:spLocks noChangeShapeType="1"/>
            </p:cNvSpPr>
            <p:nvPr/>
          </p:nvSpPr>
          <p:spPr bwMode="auto">
            <a:xfrm>
              <a:off x="4464" y="2544"/>
              <a:ext cx="192" cy="288"/>
            </a:xfrm>
            <a:prstGeom prst="line">
              <a:avLst/>
            </a:prstGeom>
            <a:noFill/>
            <a:ln w="19050">
              <a:solidFill>
                <a:schemeClr val="tx1"/>
              </a:solidFill>
              <a:round/>
              <a:headEnd/>
              <a:tailEnd/>
            </a:ln>
            <a:effectLst/>
          </p:spPr>
          <p:txBody>
            <a:bodyPr/>
            <a:lstStyle/>
            <a:p>
              <a:endParaRPr lang="en-US"/>
            </a:p>
          </p:txBody>
        </p:sp>
        <p:sp>
          <p:nvSpPr>
            <p:cNvPr id="10261" name="Text Box 21"/>
            <p:cNvSpPr txBox="1">
              <a:spLocks noChangeArrowheads="1"/>
            </p:cNvSpPr>
            <p:nvPr/>
          </p:nvSpPr>
          <p:spPr bwMode="auto">
            <a:xfrm>
              <a:off x="3600" y="3120"/>
              <a:ext cx="1632" cy="518"/>
            </a:xfrm>
            <a:prstGeom prst="rect">
              <a:avLst/>
            </a:prstGeom>
            <a:noFill/>
            <a:ln w="15875">
              <a:noFill/>
              <a:miter lim="800000"/>
              <a:headEnd/>
              <a:tailEnd/>
            </a:ln>
            <a:effectLst/>
          </p:spPr>
          <p:txBody>
            <a:bodyPr>
              <a:spAutoFit/>
            </a:bodyPr>
            <a:lstStyle/>
            <a:p>
              <a:pPr>
                <a:spcBef>
                  <a:spcPct val="50000"/>
                </a:spcBef>
              </a:pPr>
              <a:r>
                <a:rPr lang="en-US"/>
                <a:t>Blue node does not have heap property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65">
                                            <p:txEl>
                                              <p:pRg st="0" end="0"/>
                                            </p:txEl>
                                          </p:spTgt>
                                        </p:tgtEl>
                                        <p:attrNameLst>
                                          <p:attrName>style.visibility</p:attrName>
                                        </p:attrNameLst>
                                      </p:cBhvr>
                                      <p:to>
                                        <p:strVal val="visible"/>
                                      </p:to>
                                    </p:set>
                                    <p:animEffect transition="in" filter="wipe(left)">
                                      <p:cBhvr>
                                        <p:cTn id="27" dur="500"/>
                                        <p:tgtEl>
                                          <p:spTgt spid="1026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65">
                                            <p:txEl>
                                              <p:pRg st="1" end="1"/>
                                            </p:txEl>
                                          </p:spTgt>
                                        </p:tgtEl>
                                        <p:attrNameLst>
                                          <p:attrName>style.visibility</p:attrName>
                                        </p:attrNameLst>
                                      </p:cBhvr>
                                      <p:to>
                                        <p:strVal val="visible"/>
                                      </p:to>
                                    </p:set>
                                    <p:animEffect transition="in" filter="wipe(left)">
                                      <p:cBhvr>
                                        <p:cTn id="32" dur="500"/>
                                        <p:tgtEl>
                                          <p:spTgt spid="1026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4" autoUpdateAnimBg="0"/>
      <p:bldP spid="10265" grpId="0" build="p" bldLvl="4"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dirty="0" err="1">
                <a:solidFill>
                  <a:schemeClr val="tx1"/>
                </a:solidFill>
                <a:latin typeface="Verdana" pitchFamily="34" charset="0"/>
              </a:rPr>
              <a:t>siftUp</a:t>
            </a:r>
            <a:endParaRPr lang="en-US" sz="4000" dirty="0">
              <a:solidFill>
                <a:schemeClr val="tx1"/>
              </a:solidFill>
              <a:latin typeface="Verdana" pitchFamily="34" charset="0"/>
            </a:endParaRPr>
          </a:p>
        </p:txBody>
      </p:sp>
      <p:sp>
        <p:nvSpPr>
          <p:cNvPr id="11267" name="Rectangle 3"/>
          <p:cNvSpPr>
            <a:spLocks noGrp="1" noChangeArrowheads="1"/>
          </p:cNvSpPr>
          <p:nvPr>
            <p:ph type="body" sz="half" idx="1"/>
          </p:nvPr>
        </p:nvSpPr>
        <p:spPr>
          <a:xfrm>
            <a:off x="685800" y="1371600"/>
            <a:ext cx="7772400" cy="1524000"/>
          </a:xfrm>
        </p:spPr>
        <p:txBody>
          <a:bodyPr/>
          <a:lstStyle/>
          <a:p>
            <a:r>
              <a:rPr lang="en-US" sz="2400"/>
              <a:t>Given a node that does not have the heap property, you can give it the heap property by exchanging its value with the value of the larger child</a:t>
            </a:r>
          </a:p>
        </p:txBody>
      </p:sp>
      <p:sp>
        <p:nvSpPr>
          <p:cNvPr id="11268" name="Rectangle 4"/>
          <p:cNvSpPr>
            <a:spLocks noGrp="1" noChangeArrowheads="1"/>
          </p:cNvSpPr>
          <p:nvPr>
            <p:ph type="body" sz="half" idx="2"/>
          </p:nvPr>
        </p:nvSpPr>
        <p:spPr>
          <a:xfrm>
            <a:off x="609600" y="5334000"/>
            <a:ext cx="7848600" cy="1295400"/>
          </a:xfrm>
        </p:spPr>
        <p:txBody>
          <a:bodyPr/>
          <a:lstStyle/>
          <a:p>
            <a:r>
              <a:rPr lang="en-US" sz="2400"/>
              <a:t>This is sometimes called </a:t>
            </a:r>
            <a:r>
              <a:rPr lang="en-US" sz="2400">
                <a:solidFill>
                  <a:schemeClr val="tx2"/>
                </a:solidFill>
              </a:rPr>
              <a:t>sifting up</a:t>
            </a:r>
          </a:p>
          <a:p>
            <a:r>
              <a:rPr lang="en-US" sz="2400"/>
              <a:t>Notice that the child may have </a:t>
            </a:r>
            <a:r>
              <a:rPr lang="en-US" sz="2400" i="1"/>
              <a:t>lost</a:t>
            </a:r>
            <a:r>
              <a:rPr lang="en-US" sz="2400"/>
              <a:t> the heap property</a:t>
            </a:r>
          </a:p>
        </p:txBody>
      </p:sp>
      <p:grpSp>
        <p:nvGrpSpPr>
          <p:cNvPr id="2" name="Group 5"/>
          <p:cNvGrpSpPr>
            <a:grpSpLocks/>
          </p:cNvGrpSpPr>
          <p:nvPr/>
        </p:nvGrpSpPr>
        <p:grpSpPr bwMode="auto">
          <a:xfrm>
            <a:off x="5105400" y="2819400"/>
            <a:ext cx="1981200" cy="2193925"/>
            <a:chOff x="2208" y="2256"/>
            <a:chExt cx="1248" cy="1382"/>
          </a:xfrm>
        </p:grpSpPr>
        <p:sp>
          <p:nvSpPr>
            <p:cNvPr id="11270" name="Oval 6"/>
            <p:cNvSpPr>
              <a:spLocks noChangeArrowheads="1"/>
            </p:cNvSpPr>
            <p:nvPr/>
          </p:nvSpPr>
          <p:spPr bwMode="auto">
            <a:xfrm>
              <a:off x="2592" y="2256"/>
              <a:ext cx="432" cy="336"/>
            </a:xfrm>
            <a:prstGeom prst="ellipse">
              <a:avLst/>
            </a:prstGeom>
            <a:noFill/>
            <a:ln w="15875">
              <a:solidFill>
                <a:srgbClr val="66CCFF"/>
              </a:solidFill>
              <a:round/>
              <a:headEnd/>
              <a:tailEnd/>
            </a:ln>
            <a:effectLst/>
          </p:spPr>
          <p:txBody>
            <a:bodyPr wrap="none" anchor="ctr"/>
            <a:lstStyle/>
            <a:p>
              <a:pPr algn="ctr"/>
              <a:r>
                <a:rPr lang="en-US">
                  <a:solidFill>
                    <a:srgbClr val="66CCFF"/>
                  </a:solidFill>
                  <a:latin typeface="Verdana" pitchFamily="34" charset="0"/>
                </a:rPr>
                <a:t>14</a:t>
              </a:r>
            </a:p>
          </p:txBody>
        </p:sp>
        <p:sp>
          <p:nvSpPr>
            <p:cNvPr id="11271" name="Oval 7"/>
            <p:cNvSpPr>
              <a:spLocks noChangeArrowheads="1"/>
            </p:cNvSpPr>
            <p:nvPr/>
          </p:nvSpPr>
          <p:spPr bwMode="auto">
            <a:xfrm>
              <a:off x="2208"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1272" name="Oval 8"/>
            <p:cNvSpPr>
              <a:spLocks noChangeArrowheads="1"/>
            </p:cNvSpPr>
            <p:nvPr/>
          </p:nvSpPr>
          <p:spPr bwMode="auto">
            <a:xfrm>
              <a:off x="3024"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12</a:t>
              </a:r>
            </a:p>
          </p:txBody>
        </p:sp>
        <p:sp>
          <p:nvSpPr>
            <p:cNvPr id="11273" name="Line 9"/>
            <p:cNvSpPr>
              <a:spLocks noChangeShapeType="1"/>
            </p:cNvSpPr>
            <p:nvPr/>
          </p:nvSpPr>
          <p:spPr bwMode="auto">
            <a:xfrm flipH="1">
              <a:off x="2496" y="2544"/>
              <a:ext cx="192" cy="240"/>
            </a:xfrm>
            <a:prstGeom prst="line">
              <a:avLst/>
            </a:prstGeom>
            <a:noFill/>
            <a:ln w="19050">
              <a:solidFill>
                <a:schemeClr val="tx1"/>
              </a:solidFill>
              <a:round/>
              <a:headEnd/>
              <a:tailEnd/>
            </a:ln>
            <a:effectLst/>
          </p:spPr>
          <p:txBody>
            <a:bodyPr/>
            <a:lstStyle/>
            <a:p>
              <a:endParaRPr lang="en-US"/>
            </a:p>
          </p:txBody>
        </p:sp>
        <p:sp>
          <p:nvSpPr>
            <p:cNvPr id="11274" name="Line 10"/>
            <p:cNvSpPr>
              <a:spLocks noChangeShapeType="1"/>
            </p:cNvSpPr>
            <p:nvPr/>
          </p:nvSpPr>
          <p:spPr bwMode="auto">
            <a:xfrm>
              <a:off x="2928" y="2544"/>
              <a:ext cx="192" cy="288"/>
            </a:xfrm>
            <a:prstGeom prst="line">
              <a:avLst/>
            </a:prstGeom>
            <a:noFill/>
            <a:ln w="19050">
              <a:solidFill>
                <a:schemeClr val="tx1"/>
              </a:solidFill>
              <a:round/>
              <a:headEnd/>
              <a:tailEnd/>
            </a:ln>
            <a:effectLst/>
          </p:spPr>
          <p:txBody>
            <a:bodyPr/>
            <a:lstStyle/>
            <a:p>
              <a:endParaRPr lang="en-US"/>
            </a:p>
          </p:txBody>
        </p:sp>
        <p:sp>
          <p:nvSpPr>
            <p:cNvPr id="11275" name="Text Box 11"/>
            <p:cNvSpPr txBox="1">
              <a:spLocks noChangeArrowheads="1"/>
            </p:cNvSpPr>
            <p:nvPr/>
          </p:nvSpPr>
          <p:spPr bwMode="auto">
            <a:xfrm>
              <a:off x="2208" y="3120"/>
              <a:ext cx="1248" cy="518"/>
            </a:xfrm>
            <a:prstGeom prst="rect">
              <a:avLst/>
            </a:prstGeom>
            <a:noFill/>
            <a:ln w="15875">
              <a:noFill/>
              <a:miter lim="800000"/>
              <a:headEnd/>
              <a:tailEnd/>
            </a:ln>
            <a:effectLst/>
          </p:spPr>
          <p:txBody>
            <a:bodyPr>
              <a:spAutoFit/>
            </a:bodyPr>
            <a:lstStyle/>
            <a:p>
              <a:pPr>
                <a:spcBef>
                  <a:spcPct val="50000"/>
                </a:spcBef>
              </a:pPr>
              <a:r>
                <a:rPr lang="en-US"/>
                <a:t>Blue node has heap property</a:t>
              </a:r>
            </a:p>
          </p:txBody>
        </p:sp>
      </p:grpSp>
      <p:grpSp>
        <p:nvGrpSpPr>
          <p:cNvPr id="3" name="Group 12"/>
          <p:cNvGrpSpPr>
            <a:grpSpLocks/>
          </p:cNvGrpSpPr>
          <p:nvPr/>
        </p:nvGrpSpPr>
        <p:grpSpPr bwMode="auto">
          <a:xfrm>
            <a:off x="1447800" y="2819400"/>
            <a:ext cx="2590800" cy="2193925"/>
            <a:chOff x="3600" y="2256"/>
            <a:chExt cx="1632" cy="1382"/>
          </a:xfrm>
        </p:grpSpPr>
        <p:sp>
          <p:nvSpPr>
            <p:cNvPr id="11277" name="Oval 13"/>
            <p:cNvSpPr>
              <a:spLocks noChangeArrowheads="1"/>
            </p:cNvSpPr>
            <p:nvPr/>
          </p:nvSpPr>
          <p:spPr bwMode="auto">
            <a:xfrm>
              <a:off x="4128" y="2256"/>
              <a:ext cx="432" cy="336"/>
            </a:xfrm>
            <a:prstGeom prst="ellipse">
              <a:avLst/>
            </a:prstGeom>
            <a:noFill/>
            <a:ln w="15875">
              <a:solidFill>
                <a:srgbClr val="66CCFF"/>
              </a:solidFill>
              <a:round/>
              <a:headEnd/>
              <a:tailEnd/>
            </a:ln>
            <a:effectLst/>
          </p:spPr>
          <p:txBody>
            <a:bodyPr wrap="none" anchor="ctr"/>
            <a:lstStyle/>
            <a:p>
              <a:pPr algn="ctr"/>
              <a:r>
                <a:rPr lang="en-US">
                  <a:solidFill>
                    <a:srgbClr val="66CCFF"/>
                  </a:solidFill>
                  <a:latin typeface="Verdana" pitchFamily="34" charset="0"/>
                </a:rPr>
                <a:t>12</a:t>
              </a:r>
            </a:p>
          </p:txBody>
        </p:sp>
        <p:sp>
          <p:nvSpPr>
            <p:cNvPr id="11278" name="Oval 14"/>
            <p:cNvSpPr>
              <a:spLocks noChangeArrowheads="1"/>
            </p:cNvSpPr>
            <p:nvPr/>
          </p:nvSpPr>
          <p:spPr bwMode="auto">
            <a:xfrm>
              <a:off x="3744"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8</a:t>
              </a:r>
            </a:p>
          </p:txBody>
        </p:sp>
        <p:sp>
          <p:nvSpPr>
            <p:cNvPr id="11279" name="Oval 15"/>
            <p:cNvSpPr>
              <a:spLocks noChangeArrowheads="1"/>
            </p:cNvSpPr>
            <p:nvPr/>
          </p:nvSpPr>
          <p:spPr bwMode="auto">
            <a:xfrm>
              <a:off x="4560" y="2784"/>
              <a:ext cx="432" cy="336"/>
            </a:xfrm>
            <a:prstGeom prst="ellipse">
              <a:avLst/>
            </a:prstGeom>
            <a:noFill/>
            <a:ln w="15875">
              <a:solidFill>
                <a:schemeClr val="tx1"/>
              </a:solidFill>
              <a:round/>
              <a:headEnd/>
              <a:tailEnd/>
            </a:ln>
            <a:effectLst/>
          </p:spPr>
          <p:txBody>
            <a:bodyPr wrap="none" anchor="ctr"/>
            <a:lstStyle/>
            <a:p>
              <a:pPr algn="ctr"/>
              <a:r>
                <a:rPr lang="en-US">
                  <a:latin typeface="Verdana" pitchFamily="34" charset="0"/>
                </a:rPr>
                <a:t>14</a:t>
              </a:r>
            </a:p>
          </p:txBody>
        </p:sp>
        <p:sp>
          <p:nvSpPr>
            <p:cNvPr id="11280" name="Line 16"/>
            <p:cNvSpPr>
              <a:spLocks noChangeShapeType="1"/>
            </p:cNvSpPr>
            <p:nvPr/>
          </p:nvSpPr>
          <p:spPr bwMode="auto">
            <a:xfrm flipH="1">
              <a:off x="4032" y="2544"/>
              <a:ext cx="192" cy="240"/>
            </a:xfrm>
            <a:prstGeom prst="line">
              <a:avLst/>
            </a:prstGeom>
            <a:noFill/>
            <a:ln w="19050">
              <a:solidFill>
                <a:schemeClr val="tx1"/>
              </a:solidFill>
              <a:round/>
              <a:headEnd/>
              <a:tailEnd/>
            </a:ln>
            <a:effectLst/>
          </p:spPr>
          <p:txBody>
            <a:bodyPr/>
            <a:lstStyle/>
            <a:p>
              <a:endParaRPr lang="en-US"/>
            </a:p>
          </p:txBody>
        </p:sp>
        <p:sp>
          <p:nvSpPr>
            <p:cNvPr id="11281" name="Line 17"/>
            <p:cNvSpPr>
              <a:spLocks noChangeShapeType="1"/>
            </p:cNvSpPr>
            <p:nvPr/>
          </p:nvSpPr>
          <p:spPr bwMode="auto">
            <a:xfrm>
              <a:off x="4464" y="2544"/>
              <a:ext cx="192" cy="288"/>
            </a:xfrm>
            <a:prstGeom prst="line">
              <a:avLst/>
            </a:prstGeom>
            <a:noFill/>
            <a:ln w="19050">
              <a:solidFill>
                <a:schemeClr val="tx1"/>
              </a:solidFill>
              <a:round/>
              <a:headEnd/>
              <a:tailEnd/>
            </a:ln>
            <a:effectLst/>
          </p:spPr>
          <p:txBody>
            <a:bodyPr/>
            <a:lstStyle/>
            <a:p>
              <a:endParaRPr lang="en-US"/>
            </a:p>
          </p:txBody>
        </p:sp>
        <p:sp>
          <p:nvSpPr>
            <p:cNvPr id="11282" name="Text Box 18"/>
            <p:cNvSpPr txBox="1">
              <a:spLocks noChangeArrowheads="1"/>
            </p:cNvSpPr>
            <p:nvPr/>
          </p:nvSpPr>
          <p:spPr bwMode="auto">
            <a:xfrm>
              <a:off x="3600" y="3120"/>
              <a:ext cx="1632" cy="518"/>
            </a:xfrm>
            <a:prstGeom prst="rect">
              <a:avLst/>
            </a:prstGeom>
            <a:noFill/>
            <a:ln w="15875">
              <a:noFill/>
              <a:miter lim="800000"/>
              <a:headEnd/>
              <a:tailEnd/>
            </a:ln>
            <a:effectLst/>
          </p:spPr>
          <p:txBody>
            <a:bodyPr>
              <a:spAutoFit/>
            </a:bodyPr>
            <a:lstStyle/>
            <a:p>
              <a:pPr>
                <a:spcBef>
                  <a:spcPct val="50000"/>
                </a:spcBef>
              </a:pPr>
              <a:r>
                <a:rPr lang="en-US"/>
                <a:t>Blue node does not have heap property</a:t>
              </a:r>
            </a:p>
          </p:txBody>
        </p:sp>
      </p:grpSp>
      <p:sp>
        <p:nvSpPr>
          <p:cNvPr id="11283" name="AutoShape 19"/>
          <p:cNvSpPr>
            <a:spLocks noChangeArrowheads="1"/>
          </p:cNvSpPr>
          <p:nvPr/>
        </p:nvSpPr>
        <p:spPr bwMode="auto">
          <a:xfrm>
            <a:off x="4038600" y="3200400"/>
            <a:ext cx="685800" cy="304800"/>
          </a:xfrm>
          <a:prstGeom prst="rightArrow">
            <a:avLst>
              <a:gd name="adj1" fmla="val 50000"/>
              <a:gd name="adj2" fmla="val 56250"/>
            </a:avLst>
          </a:prstGeom>
          <a:solidFill>
            <a:schemeClr val="tx1"/>
          </a:solidFill>
          <a:ln w="158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83"/>
                                        </p:tgtEl>
                                        <p:attrNameLst>
                                          <p:attrName>style.visibility</p:attrName>
                                        </p:attrNameLst>
                                      </p:cBhvr>
                                      <p:to>
                                        <p:strVal val="visible"/>
                                      </p:to>
                                    </p:set>
                                    <p:animEffect transition="in" filter="wipe(left)">
                                      <p:cBhvr>
                                        <p:cTn id="17" dur="500"/>
                                        <p:tgtEl>
                                          <p:spTgt spid="1128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8">
                                            <p:txEl>
                                              <p:pRg st="0" end="0"/>
                                            </p:txEl>
                                          </p:spTgt>
                                        </p:tgtEl>
                                        <p:attrNameLst>
                                          <p:attrName>style.visibility</p:attrName>
                                        </p:attrNameLst>
                                      </p:cBhvr>
                                      <p:to>
                                        <p:strVal val="visible"/>
                                      </p:to>
                                    </p:set>
                                    <p:animEffect transition="in" filter="wipe(left)">
                                      <p:cBhvr>
                                        <p:cTn id="27" dur="500"/>
                                        <p:tgtEl>
                                          <p:spTgt spid="1126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8">
                                            <p:txEl>
                                              <p:pRg st="1" end="1"/>
                                            </p:txEl>
                                          </p:spTgt>
                                        </p:tgtEl>
                                        <p:attrNameLst>
                                          <p:attrName>style.visibility</p:attrName>
                                        </p:attrNameLst>
                                      </p:cBhvr>
                                      <p:to>
                                        <p:strVal val="visible"/>
                                      </p:to>
                                    </p:set>
                                    <p:animEffect transition="in" filter="wipe(left)">
                                      <p:cBhvr>
                                        <p:cTn id="32" dur="500"/>
                                        <p:tgtEl>
                                          <p:spTgt spid="112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4" autoUpdateAnimBg="0"/>
      <p:bldP spid="11268" grpId="0" build="p" bldLvl="4" autoUpdateAnimBg="0"/>
      <p:bldP spid="1128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Adding nodes in a heap</a:t>
            </a:r>
            <a:endParaRPr lang="en-US" dirty="0"/>
          </a:p>
        </p:txBody>
      </p:sp>
      <p:sp>
        <p:nvSpPr>
          <p:cNvPr id="46083" name="Rectangle 3"/>
          <p:cNvSpPr>
            <a:spLocks noGrp="1" noChangeArrowheads="1"/>
          </p:cNvSpPr>
          <p:nvPr>
            <p:ph type="body" idx="1"/>
          </p:nvPr>
        </p:nvSpPr>
        <p:spPr>
          <a:xfrm>
            <a:off x="685800" y="1447800"/>
            <a:ext cx="7848600" cy="3505200"/>
          </a:xfrm>
        </p:spPr>
        <p:txBody>
          <a:bodyPr/>
          <a:lstStyle/>
          <a:p>
            <a:r>
              <a:rPr lang="en-US" dirty="0"/>
              <a:t>A tree consisting of a single node is automatically a heap</a:t>
            </a:r>
          </a:p>
          <a:p>
            <a:r>
              <a:rPr lang="en-US" dirty="0"/>
              <a:t>We construct a heap by adding nodes one at a time:</a:t>
            </a:r>
          </a:p>
          <a:p>
            <a:pPr lvl="1"/>
            <a:r>
              <a:rPr lang="en-US" sz="2400" dirty="0"/>
              <a:t>Add the node just to the right of the rightmost node in the deepest level</a:t>
            </a:r>
          </a:p>
          <a:p>
            <a:pPr lvl="1"/>
            <a:r>
              <a:rPr lang="en-US" sz="2400" dirty="0"/>
              <a:t>If the deepest level is full, start a new level</a:t>
            </a:r>
          </a:p>
          <a:p>
            <a:r>
              <a:rPr lang="en-US" dirty="0"/>
              <a:t>Examples:</a:t>
            </a:r>
          </a:p>
        </p:txBody>
      </p:sp>
      <p:grpSp>
        <p:nvGrpSpPr>
          <p:cNvPr id="2" name="Group 42"/>
          <p:cNvGrpSpPr>
            <a:grpSpLocks/>
          </p:cNvGrpSpPr>
          <p:nvPr/>
        </p:nvGrpSpPr>
        <p:grpSpPr bwMode="auto">
          <a:xfrm>
            <a:off x="6553200" y="4724400"/>
            <a:ext cx="1600200" cy="1143000"/>
            <a:chOff x="3168" y="3024"/>
            <a:chExt cx="1008" cy="720"/>
          </a:xfrm>
        </p:grpSpPr>
        <p:sp>
          <p:nvSpPr>
            <p:cNvPr id="46101" name="Oval 21"/>
            <p:cNvSpPr>
              <a:spLocks noChangeArrowheads="1"/>
            </p:cNvSpPr>
            <p:nvPr/>
          </p:nvSpPr>
          <p:spPr bwMode="auto">
            <a:xfrm>
              <a:off x="3600" y="3024"/>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2" name="Oval 22"/>
            <p:cNvSpPr>
              <a:spLocks noChangeArrowheads="1"/>
            </p:cNvSpPr>
            <p:nvPr/>
          </p:nvSpPr>
          <p:spPr bwMode="auto">
            <a:xfrm>
              <a:off x="3312"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3" name="Oval 23"/>
            <p:cNvSpPr>
              <a:spLocks noChangeArrowheads="1"/>
            </p:cNvSpPr>
            <p:nvPr/>
          </p:nvSpPr>
          <p:spPr bwMode="auto">
            <a:xfrm>
              <a:off x="3888"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4" name="Oval 24"/>
            <p:cNvSpPr>
              <a:spLocks noChangeArrowheads="1"/>
            </p:cNvSpPr>
            <p:nvPr/>
          </p:nvSpPr>
          <p:spPr bwMode="auto">
            <a:xfrm>
              <a:off x="3168"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5" name="Oval 25"/>
            <p:cNvSpPr>
              <a:spLocks noChangeArrowheads="1"/>
            </p:cNvSpPr>
            <p:nvPr/>
          </p:nvSpPr>
          <p:spPr bwMode="auto">
            <a:xfrm>
              <a:off x="3456"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6" name="Oval 26"/>
            <p:cNvSpPr>
              <a:spLocks noChangeArrowheads="1"/>
            </p:cNvSpPr>
            <p:nvPr/>
          </p:nvSpPr>
          <p:spPr bwMode="auto">
            <a:xfrm>
              <a:off x="3744"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7" name="Oval 27"/>
            <p:cNvSpPr>
              <a:spLocks noChangeArrowheads="1"/>
            </p:cNvSpPr>
            <p:nvPr/>
          </p:nvSpPr>
          <p:spPr bwMode="auto">
            <a:xfrm>
              <a:off x="4032"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108" name="Line 28"/>
            <p:cNvSpPr>
              <a:spLocks noChangeShapeType="1"/>
            </p:cNvSpPr>
            <p:nvPr/>
          </p:nvSpPr>
          <p:spPr bwMode="auto">
            <a:xfrm flipV="1">
              <a:off x="3264" y="3456"/>
              <a:ext cx="96" cy="144"/>
            </a:xfrm>
            <a:prstGeom prst="line">
              <a:avLst/>
            </a:prstGeom>
            <a:noFill/>
            <a:ln w="15875">
              <a:solidFill>
                <a:schemeClr val="tx1"/>
              </a:solidFill>
              <a:round/>
              <a:headEnd/>
              <a:tailEnd type="none" w="lg" len="lg"/>
            </a:ln>
            <a:effectLst/>
          </p:spPr>
          <p:txBody>
            <a:bodyPr/>
            <a:lstStyle/>
            <a:p>
              <a:endParaRPr lang="en-US"/>
            </a:p>
          </p:txBody>
        </p:sp>
        <p:sp>
          <p:nvSpPr>
            <p:cNvPr id="46109" name="Line 29"/>
            <p:cNvSpPr>
              <a:spLocks noChangeShapeType="1"/>
            </p:cNvSpPr>
            <p:nvPr/>
          </p:nvSpPr>
          <p:spPr bwMode="auto">
            <a:xfrm flipH="1" flipV="1">
              <a:off x="3408" y="3456"/>
              <a:ext cx="96" cy="144"/>
            </a:xfrm>
            <a:prstGeom prst="line">
              <a:avLst/>
            </a:prstGeom>
            <a:noFill/>
            <a:ln w="15875">
              <a:solidFill>
                <a:schemeClr val="tx1"/>
              </a:solidFill>
              <a:round/>
              <a:headEnd/>
              <a:tailEnd type="none" w="lg" len="lg"/>
            </a:ln>
            <a:effectLst/>
          </p:spPr>
          <p:txBody>
            <a:bodyPr/>
            <a:lstStyle/>
            <a:p>
              <a:endParaRPr lang="en-US"/>
            </a:p>
          </p:txBody>
        </p:sp>
        <p:sp>
          <p:nvSpPr>
            <p:cNvPr id="46110" name="Line 30"/>
            <p:cNvSpPr>
              <a:spLocks noChangeShapeType="1"/>
            </p:cNvSpPr>
            <p:nvPr/>
          </p:nvSpPr>
          <p:spPr bwMode="auto">
            <a:xfrm flipV="1">
              <a:off x="3840" y="3456"/>
              <a:ext cx="96" cy="144"/>
            </a:xfrm>
            <a:prstGeom prst="line">
              <a:avLst/>
            </a:prstGeom>
            <a:noFill/>
            <a:ln w="15875">
              <a:solidFill>
                <a:schemeClr val="tx1"/>
              </a:solidFill>
              <a:round/>
              <a:headEnd/>
              <a:tailEnd type="none" w="lg" len="lg"/>
            </a:ln>
            <a:effectLst/>
          </p:spPr>
          <p:txBody>
            <a:bodyPr/>
            <a:lstStyle/>
            <a:p>
              <a:endParaRPr lang="en-US"/>
            </a:p>
          </p:txBody>
        </p:sp>
        <p:sp>
          <p:nvSpPr>
            <p:cNvPr id="46111" name="Line 31"/>
            <p:cNvSpPr>
              <a:spLocks noChangeShapeType="1"/>
            </p:cNvSpPr>
            <p:nvPr/>
          </p:nvSpPr>
          <p:spPr bwMode="auto">
            <a:xfrm flipH="1" flipV="1">
              <a:off x="3984" y="3456"/>
              <a:ext cx="96" cy="144"/>
            </a:xfrm>
            <a:prstGeom prst="line">
              <a:avLst/>
            </a:prstGeom>
            <a:noFill/>
            <a:ln w="15875">
              <a:solidFill>
                <a:schemeClr val="tx1"/>
              </a:solidFill>
              <a:round/>
              <a:headEnd/>
              <a:tailEnd type="none" w="lg" len="lg"/>
            </a:ln>
            <a:effectLst/>
          </p:spPr>
          <p:txBody>
            <a:bodyPr/>
            <a:lstStyle/>
            <a:p>
              <a:endParaRPr lang="en-US"/>
            </a:p>
          </p:txBody>
        </p:sp>
        <p:sp>
          <p:nvSpPr>
            <p:cNvPr id="46112" name="Line 32"/>
            <p:cNvSpPr>
              <a:spLocks noChangeShapeType="1"/>
            </p:cNvSpPr>
            <p:nvPr/>
          </p:nvSpPr>
          <p:spPr bwMode="auto">
            <a:xfrm flipH="1" flipV="1">
              <a:off x="3696" y="3168"/>
              <a:ext cx="240" cy="144"/>
            </a:xfrm>
            <a:prstGeom prst="line">
              <a:avLst/>
            </a:prstGeom>
            <a:noFill/>
            <a:ln w="15875">
              <a:solidFill>
                <a:schemeClr val="tx1"/>
              </a:solidFill>
              <a:round/>
              <a:headEnd/>
              <a:tailEnd type="none" w="lg" len="lg"/>
            </a:ln>
            <a:effectLst/>
          </p:spPr>
          <p:txBody>
            <a:bodyPr/>
            <a:lstStyle/>
            <a:p>
              <a:endParaRPr lang="en-US"/>
            </a:p>
          </p:txBody>
        </p:sp>
        <p:sp>
          <p:nvSpPr>
            <p:cNvPr id="46113" name="Line 33"/>
            <p:cNvSpPr>
              <a:spLocks noChangeShapeType="1"/>
            </p:cNvSpPr>
            <p:nvPr/>
          </p:nvSpPr>
          <p:spPr bwMode="auto">
            <a:xfrm flipV="1">
              <a:off x="3408" y="3168"/>
              <a:ext cx="240" cy="144"/>
            </a:xfrm>
            <a:prstGeom prst="line">
              <a:avLst/>
            </a:prstGeom>
            <a:noFill/>
            <a:ln w="15875">
              <a:solidFill>
                <a:schemeClr val="tx1"/>
              </a:solidFill>
              <a:round/>
              <a:headEnd/>
              <a:tailEnd type="none" w="lg" len="lg"/>
            </a:ln>
            <a:effectLst/>
          </p:spPr>
          <p:txBody>
            <a:bodyPr/>
            <a:lstStyle/>
            <a:p>
              <a:endParaRPr lang="en-US"/>
            </a:p>
          </p:txBody>
        </p:sp>
      </p:grpSp>
      <p:grpSp>
        <p:nvGrpSpPr>
          <p:cNvPr id="3" name="Group 40"/>
          <p:cNvGrpSpPr>
            <a:grpSpLocks/>
          </p:cNvGrpSpPr>
          <p:nvPr/>
        </p:nvGrpSpPr>
        <p:grpSpPr bwMode="auto">
          <a:xfrm>
            <a:off x="1219200" y="4800600"/>
            <a:ext cx="1371600" cy="1143000"/>
            <a:chOff x="960" y="3024"/>
            <a:chExt cx="864" cy="720"/>
          </a:xfrm>
        </p:grpSpPr>
        <p:sp>
          <p:nvSpPr>
            <p:cNvPr id="46085" name="Oval 5"/>
            <p:cNvSpPr>
              <a:spLocks noChangeArrowheads="1"/>
            </p:cNvSpPr>
            <p:nvPr/>
          </p:nvSpPr>
          <p:spPr bwMode="auto">
            <a:xfrm>
              <a:off x="1392" y="3024"/>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6" name="Oval 6"/>
            <p:cNvSpPr>
              <a:spLocks noChangeArrowheads="1"/>
            </p:cNvSpPr>
            <p:nvPr/>
          </p:nvSpPr>
          <p:spPr bwMode="auto">
            <a:xfrm>
              <a:off x="1104"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7" name="Oval 7"/>
            <p:cNvSpPr>
              <a:spLocks noChangeArrowheads="1"/>
            </p:cNvSpPr>
            <p:nvPr/>
          </p:nvSpPr>
          <p:spPr bwMode="auto">
            <a:xfrm>
              <a:off x="1680" y="3312"/>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8" name="Oval 8"/>
            <p:cNvSpPr>
              <a:spLocks noChangeArrowheads="1"/>
            </p:cNvSpPr>
            <p:nvPr/>
          </p:nvSpPr>
          <p:spPr bwMode="auto">
            <a:xfrm>
              <a:off x="960"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89" name="Oval 9"/>
            <p:cNvSpPr>
              <a:spLocks noChangeArrowheads="1"/>
            </p:cNvSpPr>
            <p:nvPr/>
          </p:nvSpPr>
          <p:spPr bwMode="auto">
            <a:xfrm>
              <a:off x="1248" y="3600"/>
              <a:ext cx="144" cy="144"/>
            </a:xfrm>
            <a:prstGeom prst="ellipse">
              <a:avLst/>
            </a:prstGeom>
            <a:noFill/>
            <a:ln w="15875">
              <a:solidFill>
                <a:schemeClr val="tx1"/>
              </a:solidFill>
              <a:round/>
              <a:headEnd/>
              <a:tailEnd type="none" w="lg" len="lg"/>
            </a:ln>
            <a:effectLst/>
          </p:spPr>
          <p:txBody>
            <a:bodyPr wrap="none" anchor="ctr"/>
            <a:lstStyle/>
            <a:p>
              <a:endParaRPr lang="en-US"/>
            </a:p>
          </p:txBody>
        </p:sp>
        <p:sp>
          <p:nvSpPr>
            <p:cNvPr id="46093" name="Line 13"/>
            <p:cNvSpPr>
              <a:spLocks noChangeShapeType="1"/>
            </p:cNvSpPr>
            <p:nvPr/>
          </p:nvSpPr>
          <p:spPr bwMode="auto">
            <a:xfrm flipV="1">
              <a:off x="1056" y="3456"/>
              <a:ext cx="96" cy="144"/>
            </a:xfrm>
            <a:prstGeom prst="line">
              <a:avLst/>
            </a:prstGeom>
            <a:noFill/>
            <a:ln w="15875">
              <a:solidFill>
                <a:schemeClr val="tx1"/>
              </a:solidFill>
              <a:round/>
              <a:headEnd/>
              <a:tailEnd type="none" w="lg" len="lg"/>
            </a:ln>
            <a:effectLst/>
          </p:spPr>
          <p:txBody>
            <a:bodyPr/>
            <a:lstStyle/>
            <a:p>
              <a:endParaRPr lang="en-US"/>
            </a:p>
          </p:txBody>
        </p:sp>
        <p:sp>
          <p:nvSpPr>
            <p:cNvPr id="46094" name="Line 14"/>
            <p:cNvSpPr>
              <a:spLocks noChangeShapeType="1"/>
            </p:cNvSpPr>
            <p:nvPr/>
          </p:nvSpPr>
          <p:spPr bwMode="auto">
            <a:xfrm flipH="1" flipV="1">
              <a:off x="1200" y="3456"/>
              <a:ext cx="96" cy="144"/>
            </a:xfrm>
            <a:prstGeom prst="line">
              <a:avLst/>
            </a:prstGeom>
            <a:noFill/>
            <a:ln w="15875">
              <a:solidFill>
                <a:schemeClr val="tx1"/>
              </a:solidFill>
              <a:round/>
              <a:headEnd/>
              <a:tailEnd type="none" w="lg" len="lg"/>
            </a:ln>
            <a:effectLst/>
          </p:spPr>
          <p:txBody>
            <a:bodyPr/>
            <a:lstStyle/>
            <a:p>
              <a:endParaRPr lang="en-US"/>
            </a:p>
          </p:txBody>
        </p:sp>
        <p:sp>
          <p:nvSpPr>
            <p:cNvPr id="46099" name="Line 19"/>
            <p:cNvSpPr>
              <a:spLocks noChangeShapeType="1"/>
            </p:cNvSpPr>
            <p:nvPr/>
          </p:nvSpPr>
          <p:spPr bwMode="auto">
            <a:xfrm flipH="1" flipV="1">
              <a:off x="1488" y="3168"/>
              <a:ext cx="240" cy="144"/>
            </a:xfrm>
            <a:prstGeom prst="line">
              <a:avLst/>
            </a:prstGeom>
            <a:noFill/>
            <a:ln w="15875">
              <a:solidFill>
                <a:schemeClr val="tx1"/>
              </a:solidFill>
              <a:round/>
              <a:headEnd/>
              <a:tailEnd type="none" w="lg" len="lg"/>
            </a:ln>
            <a:effectLst/>
          </p:spPr>
          <p:txBody>
            <a:bodyPr/>
            <a:lstStyle/>
            <a:p>
              <a:endParaRPr lang="en-US"/>
            </a:p>
          </p:txBody>
        </p:sp>
        <p:sp>
          <p:nvSpPr>
            <p:cNvPr id="46100" name="Line 20"/>
            <p:cNvSpPr>
              <a:spLocks noChangeShapeType="1"/>
            </p:cNvSpPr>
            <p:nvPr/>
          </p:nvSpPr>
          <p:spPr bwMode="auto">
            <a:xfrm flipV="1">
              <a:off x="1200" y="3168"/>
              <a:ext cx="240" cy="144"/>
            </a:xfrm>
            <a:prstGeom prst="line">
              <a:avLst/>
            </a:prstGeom>
            <a:noFill/>
            <a:ln w="15875">
              <a:solidFill>
                <a:schemeClr val="tx1"/>
              </a:solidFill>
              <a:round/>
              <a:headEnd/>
              <a:tailEnd type="none" w="lg" len="lg"/>
            </a:ln>
            <a:effectLst/>
          </p:spPr>
          <p:txBody>
            <a:bodyPr/>
            <a:lstStyle/>
            <a:p>
              <a:endParaRPr lang="en-US"/>
            </a:p>
          </p:txBody>
        </p:sp>
      </p:grpSp>
      <p:grpSp>
        <p:nvGrpSpPr>
          <p:cNvPr id="4" name="Group 41"/>
          <p:cNvGrpSpPr>
            <a:grpSpLocks/>
          </p:cNvGrpSpPr>
          <p:nvPr/>
        </p:nvGrpSpPr>
        <p:grpSpPr bwMode="auto">
          <a:xfrm>
            <a:off x="2133600" y="4495800"/>
            <a:ext cx="2438400" cy="1447800"/>
            <a:chOff x="1536" y="2832"/>
            <a:chExt cx="1536" cy="912"/>
          </a:xfrm>
        </p:grpSpPr>
        <p:sp>
          <p:nvSpPr>
            <p:cNvPr id="46114" name="Oval 34"/>
            <p:cNvSpPr>
              <a:spLocks noChangeArrowheads="1"/>
            </p:cNvSpPr>
            <p:nvPr/>
          </p:nvSpPr>
          <p:spPr bwMode="auto">
            <a:xfrm>
              <a:off x="1536" y="3600"/>
              <a:ext cx="144" cy="144"/>
            </a:xfrm>
            <a:prstGeom prst="ellipse">
              <a:avLst/>
            </a:prstGeom>
            <a:noFill/>
            <a:ln w="15875">
              <a:solidFill>
                <a:srgbClr val="66CCFF"/>
              </a:solidFill>
              <a:round/>
              <a:headEnd/>
              <a:tailEnd type="none" w="lg" len="lg"/>
            </a:ln>
            <a:effectLst/>
          </p:spPr>
          <p:txBody>
            <a:bodyPr wrap="none" anchor="ctr"/>
            <a:lstStyle/>
            <a:p>
              <a:endParaRPr lang="en-US"/>
            </a:p>
          </p:txBody>
        </p:sp>
        <p:sp>
          <p:nvSpPr>
            <p:cNvPr id="46115" name="Line 35"/>
            <p:cNvSpPr>
              <a:spLocks noChangeShapeType="1"/>
            </p:cNvSpPr>
            <p:nvPr/>
          </p:nvSpPr>
          <p:spPr bwMode="auto">
            <a:xfrm flipV="1">
              <a:off x="1632" y="3456"/>
              <a:ext cx="96" cy="144"/>
            </a:xfrm>
            <a:prstGeom prst="line">
              <a:avLst/>
            </a:prstGeom>
            <a:noFill/>
            <a:ln w="15875">
              <a:solidFill>
                <a:srgbClr val="66CCFF"/>
              </a:solidFill>
              <a:round/>
              <a:headEnd/>
              <a:tailEnd type="none" w="lg" len="lg"/>
            </a:ln>
            <a:effectLst/>
          </p:spPr>
          <p:txBody>
            <a:bodyPr/>
            <a:lstStyle/>
            <a:p>
              <a:endParaRPr lang="en-US"/>
            </a:p>
          </p:txBody>
        </p:sp>
        <p:sp>
          <p:nvSpPr>
            <p:cNvPr id="46118" name="AutoShape 38"/>
            <p:cNvSpPr>
              <a:spLocks noChangeArrowheads="1"/>
            </p:cNvSpPr>
            <p:nvPr/>
          </p:nvSpPr>
          <p:spPr bwMode="auto">
            <a:xfrm>
              <a:off x="1968" y="2832"/>
              <a:ext cx="1104" cy="528"/>
            </a:xfrm>
            <a:prstGeom prst="wedgeRoundRectCallout">
              <a:avLst>
                <a:gd name="adj1" fmla="val -72282"/>
                <a:gd name="adj2" fmla="val 102273"/>
                <a:gd name="adj3" fmla="val 16667"/>
              </a:avLst>
            </a:prstGeom>
            <a:noFill/>
            <a:ln w="15875">
              <a:solidFill>
                <a:srgbClr val="66CCFF"/>
              </a:solidFill>
              <a:miter lim="800000"/>
              <a:headEnd/>
              <a:tailEnd type="none" w="lg" len="lg"/>
            </a:ln>
            <a:effectLst/>
          </p:spPr>
          <p:txBody>
            <a:bodyPr/>
            <a:lstStyle/>
            <a:p>
              <a:pPr algn="ctr"/>
              <a:r>
                <a:rPr lang="en-US">
                  <a:solidFill>
                    <a:srgbClr val="66CCFF"/>
                  </a:solidFill>
                </a:rPr>
                <a:t>Add a new node here</a:t>
              </a:r>
            </a:p>
          </p:txBody>
        </p:sp>
      </p:grpSp>
      <p:grpSp>
        <p:nvGrpSpPr>
          <p:cNvPr id="5" name="Group 48"/>
          <p:cNvGrpSpPr>
            <a:grpSpLocks/>
          </p:cNvGrpSpPr>
          <p:nvPr/>
        </p:nvGrpSpPr>
        <p:grpSpPr bwMode="auto">
          <a:xfrm>
            <a:off x="4800600" y="4495800"/>
            <a:ext cx="1828800" cy="1828800"/>
            <a:chOff x="3024" y="2832"/>
            <a:chExt cx="1152" cy="1152"/>
          </a:xfrm>
        </p:grpSpPr>
        <p:grpSp>
          <p:nvGrpSpPr>
            <p:cNvPr id="6" name="Group 47"/>
            <p:cNvGrpSpPr>
              <a:grpSpLocks/>
            </p:cNvGrpSpPr>
            <p:nvPr/>
          </p:nvGrpSpPr>
          <p:grpSpPr bwMode="auto">
            <a:xfrm>
              <a:off x="3984" y="3696"/>
              <a:ext cx="192" cy="288"/>
              <a:chOff x="2592" y="3312"/>
              <a:chExt cx="192" cy="288"/>
            </a:xfrm>
          </p:grpSpPr>
          <p:sp>
            <p:nvSpPr>
              <p:cNvPr id="46124" name="Oval 44"/>
              <p:cNvSpPr>
                <a:spLocks noChangeArrowheads="1"/>
              </p:cNvSpPr>
              <p:nvPr/>
            </p:nvSpPr>
            <p:spPr bwMode="auto">
              <a:xfrm>
                <a:off x="2592" y="3456"/>
                <a:ext cx="144" cy="144"/>
              </a:xfrm>
              <a:prstGeom prst="ellipse">
                <a:avLst/>
              </a:prstGeom>
              <a:noFill/>
              <a:ln w="15875">
                <a:solidFill>
                  <a:srgbClr val="99FF99"/>
                </a:solidFill>
                <a:round/>
                <a:headEnd/>
                <a:tailEnd type="none" w="lg" len="lg"/>
              </a:ln>
              <a:effectLst/>
            </p:spPr>
            <p:txBody>
              <a:bodyPr wrap="none" anchor="ctr"/>
              <a:lstStyle/>
              <a:p>
                <a:endParaRPr lang="en-US"/>
              </a:p>
            </p:txBody>
          </p:sp>
          <p:sp>
            <p:nvSpPr>
              <p:cNvPr id="46125" name="Line 45"/>
              <p:cNvSpPr>
                <a:spLocks noChangeShapeType="1"/>
              </p:cNvSpPr>
              <p:nvPr/>
            </p:nvSpPr>
            <p:spPr bwMode="auto">
              <a:xfrm flipV="1">
                <a:off x="2688" y="3312"/>
                <a:ext cx="96" cy="144"/>
              </a:xfrm>
              <a:prstGeom prst="line">
                <a:avLst/>
              </a:prstGeom>
              <a:noFill/>
              <a:ln w="15875">
                <a:solidFill>
                  <a:srgbClr val="99FF99"/>
                </a:solidFill>
                <a:round/>
                <a:headEnd/>
                <a:tailEnd type="none" w="lg" len="lg"/>
              </a:ln>
              <a:effectLst/>
            </p:spPr>
            <p:txBody>
              <a:bodyPr/>
              <a:lstStyle/>
              <a:p>
                <a:endParaRPr lang="en-US"/>
              </a:p>
            </p:txBody>
          </p:sp>
        </p:grpSp>
        <p:sp>
          <p:nvSpPr>
            <p:cNvPr id="46126" name="AutoShape 46"/>
            <p:cNvSpPr>
              <a:spLocks noChangeArrowheads="1"/>
            </p:cNvSpPr>
            <p:nvPr/>
          </p:nvSpPr>
          <p:spPr bwMode="auto">
            <a:xfrm>
              <a:off x="3024" y="2832"/>
              <a:ext cx="1104" cy="528"/>
            </a:xfrm>
            <a:prstGeom prst="wedgeRoundRectCallout">
              <a:avLst>
                <a:gd name="adj1" fmla="val 38588"/>
                <a:gd name="adj2" fmla="val 132954"/>
                <a:gd name="adj3" fmla="val 16667"/>
              </a:avLst>
            </a:prstGeom>
            <a:noFill/>
            <a:ln w="15875">
              <a:solidFill>
                <a:srgbClr val="99FF99"/>
              </a:solidFill>
              <a:miter lim="800000"/>
              <a:headEnd/>
              <a:tailEnd type="none" w="lg" len="lg"/>
            </a:ln>
            <a:effectLst/>
          </p:spPr>
          <p:txBody>
            <a:bodyPr/>
            <a:lstStyle/>
            <a:p>
              <a:pPr algn="ctr"/>
              <a:r>
                <a:rPr lang="en-US">
                  <a:solidFill>
                    <a:srgbClr val="99FF99"/>
                  </a:solidFill>
                </a:rPr>
                <a:t>Add a new node here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Adding Nodes</a:t>
            </a:r>
            <a:endParaRPr lang="en-US" dirty="0"/>
          </a:p>
        </p:txBody>
      </p:sp>
      <p:sp>
        <p:nvSpPr>
          <p:cNvPr id="48131" name="Rectangle 3"/>
          <p:cNvSpPr>
            <a:spLocks noGrp="1" noChangeArrowheads="1"/>
          </p:cNvSpPr>
          <p:nvPr>
            <p:ph type="body" idx="1"/>
          </p:nvPr>
        </p:nvSpPr>
        <p:spPr/>
        <p:txBody>
          <a:bodyPr/>
          <a:lstStyle/>
          <a:p>
            <a:r>
              <a:rPr lang="en-US"/>
              <a:t>Each time we add a node, we may destroy the heap property of its parent node</a:t>
            </a:r>
          </a:p>
          <a:p>
            <a:r>
              <a:rPr lang="en-US"/>
              <a:t>To fix this, we sift up</a:t>
            </a:r>
          </a:p>
          <a:p>
            <a:r>
              <a:rPr lang="en-US"/>
              <a:t>But each time we sift up, the value of the topmost node in the sift may increase, and this may destroy the heap property of </a:t>
            </a:r>
            <a:r>
              <a:rPr lang="en-US" i="1"/>
              <a:t>its</a:t>
            </a:r>
            <a:r>
              <a:rPr lang="en-US"/>
              <a:t> parent node</a:t>
            </a:r>
          </a:p>
          <a:p>
            <a:r>
              <a:rPr lang="en-US"/>
              <a:t>We repeat the sifting up process, moving up in the tree, until either</a:t>
            </a:r>
          </a:p>
          <a:p>
            <a:pPr lvl="1"/>
            <a:r>
              <a:rPr lang="en-US"/>
              <a:t>We reach nodes whose values don’t need to be swapped (because the parent is </a:t>
            </a:r>
            <a:r>
              <a:rPr lang="en-US" i="1"/>
              <a:t>still</a:t>
            </a:r>
            <a:r>
              <a:rPr lang="en-US"/>
              <a:t> larger than both children), or</a:t>
            </a:r>
          </a:p>
          <a:p>
            <a:pPr lvl="1"/>
            <a:r>
              <a:rPr lang="en-US"/>
              <a:t>We reach the root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a:t>Constructing a </a:t>
            </a:r>
            <a:r>
              <a:rPr lang="en-US" dirty="0" smtClean="0"/>
              <a:t>heap</a:t>
            </a:r>
            <a:endParaRPr lang="en-US" dirty="0"/>
          </a:p>
        </p:txBody>
      </p:sp>
      <p:sp>
        <p:nvSpPr>
          <p:cNvPr id="49156" name="Oval 4"/>
          <p:cNvSpPr>
            <a:spLocks noChangeArrowheads="1"/>
          </p:cNvSpPr>
          <p:nvPr/>
        </p:nvSpPr>
        <p:spPr bwMode="auto">
          <a:xfrm>
            <a:off x="1295400" y="1752600"/>
            <a:ext cx="533400" cy="38100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57" name="Line 5"/>
          <p:cNvSpPr>
            <a:spLocks noChangeShapeType="1"/>
          </p:cNvSpPr>
          <p:nvPr/>
        </p:nvSpPr>
        <p:spPr bwMode="auto">
          <a:xfrm>
            <a:off x="762000" y="3429000"/>
            <a:ext cx="7620000" cy="0"/>
          </a:xfrm>
          <a:prstGeom prst="line">
            <a:avLst/>
          </a:prstGeom>
          <a:noFill/>
          <a:ln w="6350">
            <a:solidFill>
              <a:srgbClr val="66CCFF"/>
            </a:solidFill>
            <a:round/>
            <a:headEnd/>
            <a:tailEnd type="none" w="lg" len="lg"/>
          </a:ln>
          <a:effectLst/>
        </p:spPr>
        <p:txBody>
          <a:bodyPr/>
          <a:lstStyle/>
          <a:p>
            <a:endParaRPr lang="en-US"/>
          </a:p>
        </p:txBody>
      </p:sp>
      <p:sp>
        <p:nvSpPr>
          <p:cNvPr id="49158" name="Line 6"/>
          <p:cNvSpPr>
            <a:spLocks noChangeShapeType="1"/>
          </p:cNvSpPr>
          <p:nvPr/>
        </p:nvSpPr>
        <p:spPr bwMode="auto">
          <a:xfrm>
            <a:off x="2590800" y="1600200"/>
            <a:ext cx="0" cy="1828800"/>
          </a:xfrm>
          <a:prstGeom prst="line">
            <a:avLst/>
          </a:prstGeom>
          <a:noFill/>
          <a:ln w="6350">
            <a:solidFill>
              <a:srgbClr val="66CCFF"/>
            </a:solidFill>
            <a:round/>
            <a:headEnd/>
            <a:tailEnd type="none" w="lg" len="lg"/>
          </a:ln>
          <a:effectLst/>
        </p:spPr>
        <p:txBody>
          <a:bodyPr/>
          <a:lstStyle/>
          <a:p>
            <a:endParaRPr lang="en-US"/>
          </a:p>
        </p:txBody>
      </p:sp>
      <p:grpSp>
        <p:nvGrpSpPr>
          <p:cNvPr id="2" name="Group 55"/>
          <p:cNvGrpSpPr>
            <a:grpSpLocks/>
          </p:cNvGrpSpPr>
          <p:nvPr/>
        </p:nvGrpSpPr>
        <p:grpSpPr bwMode="auto">
          <a:xfrm>
            <a:off x="2895600" y="1752600"/>
            <a:ext cx="990600" cy="1143000"/>
            <a:chOff x="1824" y="1104"/>
            <a:chExt cx="624" cy="720"/>
          </a:xfrm>
        </p:grpSpPr>
        <p:sp>
          <p:nvSpPr>
            <p:cNvPr id="49159" name="Oval 7"/>
            <p:cNvSpPr>
              <a:spLocks noChangeArrowheads="1"/>
            </p:cNvSpPr>
            <p:nvPr/>
          </p:nvSpPr>
          <p:spPr bwMode="auto">
            <a:xfrm>
              <a:off x="2112"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60" name="Oval 8"/>
            <p:cNvSpPr>
              <a:spLocks noChangeArrowheads="1"/>
            </p:cNvSpPr>
            <p:nvPr/>
          </p:nvSpPr>
          <p:spPr bwMode="auto">
            <a:xfrm>
              <a:off x="1824"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61" name="Line 9"/>
            <p:cNvSpPr>
              <a:spLocks noChangeShapeType="1"/>
            </p:cNvSpPr>
            <p:nvPr/>
          </p:nvSpPr>
          <p:spPr bwMode="auto">
            <a:xfrm flipH="1">
              <a:off x="2016" y="1344"/>
              <a:ext cx="240" cy="240"/>
            </a:xfrm>
            <a:prstGeom prst="line">
              <a:avLst/>
            </a:prstGeom>
            <a:noFill/>
            <a:ln w="15875">
              <a:solidFill>
                <a:schemeClr val="tx1"/>
              </a:solidFill>
              <a:round/>
              <a:headEnd/>
              <a:tailEnd type="none" w="lg" len="lg"/>
            </a:ln>
            <a:effectLst/>
          </p:spPr>
          <p:txBody>
            <a:bodyPr/>
            <a:lstStyle/>
            <a:p>
              <a:endParaRPr lang="en-US"/>
            </a:p>
          </p:txBody>
        </p:sp>
      </p:grpSp>
      <p:sp>
        <p:nvSpPr>
          <p:cNvPr id="49162" name="AutoShape 10"/>
          <p:cNvSpPr>
            <a:spLocks noChangeArrowheads="1"/>
          </p:cNvSpPr>
          <p:nvPr/>
        </p:nvSpPr>
        <p:spPr bwMode="auto">
          <a:xfrm>
            <a:off x="4191000" y="21336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3" name="Group 56"/>
          <p:cNvGrpSpPr>
            <a:grpSpLocks/>
          </p:cNvGrpSpPr>
          <p:nvPr/>
        </p:nvGrpSpPr>
        <p:grpSpPr bwMode="auto">
          <a:xfrm>
            <a:off x="3048000" y="2057400"/>
            <a:ext cx="650875" cy="533400"/>
            <a:chOff x="1920" y="1296"/>
            <a:chExt cx="410" cy="336"/>
          </a:xfrm>
        </p:grpSpPr>
        <p:sp>
          <p:nvSpPr>
            <p:cNvPr id="49163" name="Freeform 11"/>
            <p:cNvSpPr>
              <a:spLocks/>
            </p:cNvSpPr>
            <p:nvPr/>
          </p:nvSpPr>
          <p:spPr bwMode="auto">
            <a:xfrm>
              <a:off x="1920" y="1296"/>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49164" name="Freeform 12"/>
            <p:cNvSpPr>
              <a:spLocks/>
            </p:cNvSpPr>
            <p:nvPr/>
          </p:nvSpPr>
          <p:spPr bwMode="auto">
            <a:xfrm>
              <a:off x="2160" y="1374"/>
              <a:ext cx="170" cy="258"/>
            </a:xfrm>
            <a:custGeom>
              <a:avLst/>
              <a:gdLst/>
              <a:ahLst/>
              <a:cxnLst>
                <a:cxn ang="0">
                  <a:pos x="156" y="0"/>
                </a:cxn>
                <a:cxn ang="0">
                  <a:pos x="144" y="126"/>
                </a:cxn>
                <a:cxn ang="0">
                  <a:pos x="0" y="258"/>
                </a:cxn>
              </a:cxnLst>
              <a:rect l="0" t="0" r="r" b="b"/>
              <a:pathLst>
                <a:path w="170" h="258">
                  <a:moveTo>
                    <a:pt x="156" y="0"/>
                  </a:moveTo>
                  <a:cubicBezTo>
                    <a:pt x="154" y="21"/>
                    <a:pt x="170" y="83"/>
                    <a:pt x="144" y="126"/>
                  </a:cubicBezTo>
                  <a:cubicBezTo>
                    <a:pt x="118" y="169"/>
                    <a:pt x="30" y="231"/>
                    <a:pt x="0" y="258"/>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grpSp>
        <p:nvGrpSpPr>
          <p:cNvPr id="4" name="Group 57"/>
          <p:cNvGrpSpPr>
            <a:grpSpLocks/>
          </p:cNvGrpSpPr>
          <p:nvPr/>
        </p:nvGrpSpPr>
        <p:grpSpPr bwMode="auto">
          <a:xfrm>
            <a:off x="4724400" y="1752600"/>
            <a:ext cx="990600" cy="1143000"/>
            <a:chOff x="2976" y="1104"/>
            <a:chExt cx="624" cy="720"/>
          </a:xfrm>
        </p:grpSpPr>
        <p:sp>
          <p:nvSpPr>
            <p:cNvPr id="49165" name="Oval 13"/>
            <p:cNvSpPr>
              <a:spLocks noChangeArrowheads="1"/>
            </p:cNvSpPr>
            <p:nvPr/>
          </p:nvSpPr>
          <p:spPr bwMode="auto">
            <a:xfrm>
              <a:off x="3264"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66" name="Oval 14"/>
            <p:cNvSpPr>
              <a:spLocks noChangeArrowheads="1"/>
            </p:cNvSpPr>
            <p:nvPr/>
          </p:nvSpPr>
          <p:spPr bwMode="auto">
            <a:xfrm>
              <a:off x="2976"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67" name="Line 15"/>
            <p:cNvSpPr>
              <a:spLocks noChangeShapeType="1"/>
            </p:cNvSpPr>
            <p:nvPr/>
          </p:nvSpPr>
          <p:spPr bwMode="auto">
            <a:xfrm flipH="1">
              <a:off x="3168" y="1344"/>
              <a:ext cx="240" cy="240"/>
            </a:xfrm>
            <a:prstGeom prst="line">
              <a:avLst/>
            </a:prstGeom>
            <a:noFill/>
            <a:ln w="15875">
              <a:solidFill>
                <a:schemeClr val="tx1"/>
              </a:solidFill>
              <a:round/>
              <a:headEnd/>
              <a:tailEnd type="none" w="lg" len="lg"/>
            </a:ln>
            <a:effectLst/>
          </p:spPr>
          <p:txBody>
            <a:bodyPr/>
            <a:lstStyle/>
            <a:p>
              <a:endParaRPr lang="en-US"/>
            </a:p>
          </p:txBody>
        </p:sp>
      </p:grpSp>
      <p:sp>
        <p:nvSpPr>
          <p:cNvPr id="49170" name="Line 18"/>
          <p:cNvSpPr>
            <a:spLocks noChangeShapeType="1"/>
          </p:cNvSpPr>
          <p:nvPr/>
        </p:nvSpPr>
        <p:spPr bwMode="auto">
          <a:xfrm>
            <a:off x="5943600" y="1600200"/>
            <a:ext cx="0" cy="1828800"/>
          </a:xfrm>
          <a:prstGeom prst="line">
            <a:avLst/>
          </a:prstGeom>
          <a:noFill/>
          <a:ln w="6350">
            <a:solidFill>
              <a:srgbClr val="66CCFF"/>
            </a:solidFill>
            <a:round/>
            <a:headEnd/>
            <a:tailEnd type="none" w="lg" len="lg"/>
          </a:ln>
          <a:effectLst/>
        </p:spPr>
        <p:txBody>
          <a:bodyPr/>
          <a:lstStyle/>
          <a:p>
            <a:endParaRPr lang="en-US"/>
          </a:p>
        </p:txBody>
      </p:sp>
      <p:grpSp>
        <p:nvGrpSpPr>
          <p:cNvPr id="5" name="Group 58"/>
          <p:cNvGrpSpPr>
            <a:grpSpLocks/>
          </p:cNvGrpSpPr>
          <p:nvPr/>
        </p:nvGrpSpPr>
        <p:grpSpPr bwMode="auto">
          <a:xfrm>
            <a:off x="6324600" y="1752600"/>
            <a:ext cx="1524000" cy="1143000"/>
            <a:chOff x="3984" y="1104"/>
            <a:chExt cx="960" cy="720"/>
          </a:xfrm>
        </p:grpSpPr>
        <p:sp>
          <p:nvSpPr>
            <p:cNvPr id="49171" name="Oval 19"/>
            <p:cNvSpPr>
              <a:spLocks noChangeArrowheads="1"/>
            </p:cNvSpPr>
            <p:nvPr/>
          </p:nvSpPr>
          <p:spPr bwMode="auto">
            <a:xfrm>
              <a:off x="4272" y="110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72" name="Oval 20"/>
            <p:cNvSpPr>
              <a:spLocks noChangeArrowheads="1"/>
            </p:cNvSpPr>
            <p:nvPr/>
          </p:nvSpPr>
          <p:spPr bwMode="auto">
            <a:xfrm>
              <a:off x="3984"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73" name="Line 21"/>
            <p:cNvSpPr>
              <a:spLocks noChangeShapeType="1"/>
            </p:cNvSpPr>
            <p:nvPr/>
          </p:nvSpPr>
          <p:spPr bwMode="auto">
            <a:xfrm flipH="1">
              <a:off x="4176" y="1344"/>
              <a:ext cx="240" cy="240"/>
            </a:xfrm>
            <a:prstGeom prst="line">
              <a:avLst/>
            </a:prstGeom>
            <a:noFill/>
            <a:ln w="15875">
              <a:solidFill>
                <a:schemeClr val="tx1"/>
              </a:solidFill>
              <a:round/>
              <a:headEnd/>
              <a:tailEnd type="none" w="lg" len="lg"/>
            </a:ln>
            <a:effectLst/>
          </p:spPr>
          <p:txBody>
            <a:bodyPr/>
            <a:lstStyle/>
            <a:p>
              <a:endParaRPr lang="en-US"/>
            </a:p>
          </p:txBody>
        </p:sp>
        <p:sp>
          <p:nvSpPr>
            <p:cNvPr id="49174" name="Oval 22"/>
            <p:cNvSpPr>
              <a:spLocks noChangeArrowheads="1"/>
            </p:cNvSpPr>
            <p:nvPr/>
          </p:nvSpPr>
          <p:spPr bwMode="auto">
            <a:xfrm>
              <a:off x="4608" y="158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75" name="Line 23"/>
            <p:cNvSpPr>
              <a:spLocks noChangeShapeType="1"/>
            </p:cNvSpPr>
            <p:nvPr/>
          </p:nvSpPr>
          <p:spPr bwMode="auto">
            <a:xfrm>
              <a:off x="4464" y="134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6" name="Group 59"/>
          <p:cNvGrpSpPr>
            <a:grpSpLocks/>
          </p:cNvGrpSpPr>
          <p:nvPr/>
        </p:nvGrpSpPr>
        <p:grpSpPr bwMode="auto">
          <a:xfrm>
            <a:off x="533400" y="3733800"/>
            <a:ext cx="2057400" cy="1905000"/>
            <a:chOff x="336" y="2352"/>
            <a:chExt cx="1296" cy="1200"/>
          </a:xfrm>
        </p:grpSpPr>
        <p:sp>
          <p:nvSpPr>
            <p:cNvPr id="49176" name="Oval 24"/>
            <p:cNvSpPr>
              <a:spLocks noChangeArrowheads="1"/>
            </p:cNvSpPr>
            <p:nvPr/>
          </p:nvSpPr>
          <p:spPr bwMode="auto">
            <a:xfrm>
              <a:off x="960"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77" name="Oval 25"/>
            <p:cNvSpPr>
              <a:spLocks noChangeArrowheads="1"/>
            </p:cNvSpPr>
            <p:nvPr/>
          </p:nvSpPr>
          <p:spPr bwMode="auto">
            <a:xfrm>
              <a:off x="672"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78" name="Line 26"/>
            <p:cNvSpPr>
              <a:spLocks noChangeShapeType="1"/>
            </p:cNvSpPr>
            <p:nvPr/>
          </p:nvSpPr>
          <p:spPr bwMode="auto">
            <a:xfrm flipH="1">
              <a:off x="864" y="2592"/>
              <a:ext cx="240" cy="240"/>
            </a:xfrm>
            <a:prstGeom prst="line">
              <a:avLst/>
            </a:prstGeom>
            <a:noFill/>
            <a:ln w="15875">
              <a:solidFill>
                <a:schemeClr val="tx1"/>
              </a:solidFill>
              <a:round/>
              <a:headEnd/>
              <a:tailEnd type="none" w="lg" len="lg"/>
            </a:ln>
            <a:effectLst/>
          </p:spPr>
          <p:txBody>
            <a:bodyPr/>
            <a:lstStyle/>
            <a:p>
              <a:endParaRPr lang="en-US"/>
            </a:p>
          </p:txBody>
        </p:sp>
        <p:sp>
          <p:nvSpPr>
            <p:cNvPr id="49179" name="Oval 27"/>
            <p:cNvSpPr>
              <a:spLocks noChangeArrowheads="1"/>
            </p:cNvSpPr>
            <p:nvPr/>
          </p:nvSpPr>
          <p:spPr bwMode="auto">
            <a:xfrm>
              <a:off x="1296"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80" name="Line 28"/>
            <p:cNvSpPr>
              <a:spLocks noChangeShapeType="1"/>
            </p:cNvSpPr>
            <p:nvPr/>
          </p:nvSpPr>
          <p:spPr bwMode="auto">
            <a:xfrm>
              <a:off x="1152" y="2592"/>
              <a:ext cx="240" cy="240"/>
            </a:xfrm>
            <a:prstGeom prst="line">
              <a:avLst/>
            </a:prstGeom>
            <a:noFill/>
            <a:ln w="15875">
              <a:solidFill>
                <a:schemeClr val="tx1"/>
              </a:solidFill>
              <a:round/>
              <a:headEnd/>
              <a:tailEnd type="none" w="lg" len="lg"/>
            </a:ln>
            <a:effectLst/>
          </p:spPr>
          <p:txBody>
            <a:bodyPr/>
            <a:lstStyle/>
            <a:p>
              <a:endParaRPr lang="en-US"/>
            </a:p>
          </p:txBody>
        </p:sp>
        <p:sp>
          <p:nvSpPr>
            <p:cNvPr id="49181" name="Oval 29"/>
            <p:cNvSpPr>
              <a:spLocks noChangeArrowheads="1"/>
            </p:cNvSpPr>
            <p:nvPr/>
          </p:nvSpPr>
          <p:spPr bwMode="auto">
            <a:xfrm>
              <a:off x="336"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82" name="Line 30"/>
            <p:cNvSpPr>
              <a:spLocks noChangeShapeType="1"/>
            </p:cNvSpPr>
            <p:nvPr/>
          </p:nvSpPr>
          <p:spPr bwMode="auto">
            <a:xfrm flipH="1">
              <a:off x="528"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7" name="Group 60"/>
          <p:cNvGrpSpPr>
            <a:grpSpLocks/>
          </p:cNvGrpSpPr>
          <p:nvPr/>
        </p:nvGrpSpPr>
        <p:grpSpPr bwMode="auto">
          <a:xfrm>
            <a:off x="714375" y="4781550"/>
            <a:ext cx="619125" cy="552450"/>
            <a:chOff x="450" y="3012"/>
            <a:chExt cx="390" cy="348"/>
          </a:xfrm>
        </p:grpSpPr>
        <p:sp>
          <p:nvSpPr>
            <p:cNvPr id="49183" name="Freeform 31"/>
            <p:cNvSpPr>
              <a:spLocks/>
            </p:cNvSpPr>
            <p:nvPr/>
          </p:nvSpPr>
          <p:spPr bwMode="auto">
            <a:xfrm>
              <a:off x="450" y="3012"/>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49184" name="Freeform 32"/>
            <p:cNvSpPr>
              <a:spLocks/>
            </p:cNvSpPr>
            <p:nvPr/>
          </p:nvSpPr>
          <p:spPr bwMode="auto">
            <a:xfrm>
              <a:off x="696" y="3120"/>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grpSp>
        <p:nvGrpSpPr>
          <p:cNvPr id="8" name="Group 61"/>
          <p:cNvGrpSpPr>
            <a:grpSpLocks/>
          </p:cNvGrpSpPr>
          <p:nvPr/>
        </p:nvGrpSpPr>
        <p:grpSpPr bwMode="auto">
          <a:xfrm>
            <a:off x="2971800" y="3733800"/>
            <a:ext cx="2057400" cy="1905000"/>
            <a:chOff x="1872" y="2352"/>
            <a:chExt cx="1296" cy="1200"/>
          </a:xfrm>
        </p:grpSpPr>
        <p:sp>
          <p:nvSpPr>
            <p:cNvPr id="49185" name="Oval 33"/>
            <p:cNvSpPr>
              <a:spLocks noChangeArrowheads="1"/>
            </p:cNvSpPr>
            <p:nvPr/>
          </p:nvSpPr>
          <p:spPr bwMode="auto">
            <a:xfrm>
              <a:off x="2496"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86" name="Oval 34"/>
            <p:cNvSpPr>
              <a:spLocks noChangeArrowheads="1"/>
            </p:cNvSpPr>
            <p:nvPr/>
          </p:nvSpPr>
          <p:spPr bwMode="auto">
            <a:xfrm>
              <a:off x="220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87" name="Line 35"/>
            <p:cNvSpPr>
              <a:spLocks noChangeShapeType="1"/>
            </p:cNvSpPr>
            <p:nvPr/>
          </p:nvSpPr>
          <p:spPr bwMode="auto">
            <a:xfrm flipH="1">
              <a:off x="2400" y="2592"/>
              <a:ext cx="240" cy="240"/>
            </a:xfrm>
            <a:prstGeom prst="line">
              <a:avLst/>
            </a:prstGeom>
            <a:noFill/>
            <a:ln w="15875">
              <a:solidFill>
                <a:schemeClr val="tx1"/>
              </a:solidFill>
              <a:round/>
              <a:headEnd/>
              <a:tailEnd type="none" w="lg" len="lg"/>
            </a:ln>
            <a:effectLst/>
          </p:spPr>
          <p:txBody>
            <a:bodyPr/>
            <a:lstStyle/>
            <a:p>
              <a:endParaRPr lang="en-US"/>
            </a:p>
          </p:txBody>
        </p:sp>
        <p:sp>
          <p:nvSpPr>
            <p:cNvPr id="49188" name="Oval 36"/>
            <p:cNvSpPr>
              <a:spLocks noChangeArrowheads="1"/>
            </p:cNvSpPr>
            <p:nvPr/>
          </p:nvSpPr>
          <p:spPr bwMode="auto">
            <a:xfrm>
              <a:off x="2832"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89" name="Line 37"/>
            <p:cNvSpPr>
              <a:spLocks noChangeShapeType="1"/>
            </p:cNvSpPr>
            <p:nvPr/>
          </p:nvSpPr>
          <p:spPr bwMode="auto">
            <a:xfrm>
              <a:off x="2688"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0" name="Oval 38"/>
            <p:cNvSpPr>
              <a:spLocks noChangeArrowheads="1"/>
            </p:cNvSpPr>
            <p:nvPr/>
          </p:nvSpPr>
          <p:spPr bwMode="auto">
            <a:xfrm>
              <a:off x="1872"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91" name="Line 39"/>
            <p:cNvSpPr>
              <a:spLocks noChangeShapeType="1"/>
            </p:cNvSpPr>
            <p:nvPr/>
          </p:nvSpPr>
          <p:spPr bwMode="auto">
            <a:xfrm flipH="1">
              <a:off x="2064"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9" name="Group 63"/>
          <p:cNvGrpSpPr>
            <a:grpSpLocks/>
          </p:cNvGrpSpPr>
          <p:nvPr/>
        </p:nvGrpSpPr>
        <p:grpSpPr bwMode="auto">
          <a:xfrm>
            <a:off x="5410200" y="3733800"/>
            <a:ext cx="2057400" cy="1905000"/>
            <a:chOff x="3408" y="2352"/>
            <a:chExt cx="1296" cy="1200"/>
          </a:xfrm>
        </p:grpSpPr>
        <p:sp>
          <p:nvSpPr>
            <p:cNvPr id="49192" name="Oval 40"/>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49193" name="Oval 41"/>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49194" name="Line 42"/>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5" name="Oval 43"/>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49196" name="Line 44"/>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49197" name="Oval 45"/>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49198" name="Line 46"/>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10" name="Group 62"/>
          <p:cNvGrpSpPr>
            <a:grpSpLocks/>
          </p:cNvGrpSpPr>
          <p:nvPr/>
        </p:nvGrpSpPr>
        <p:grpSpPr bwMode="auto">
          <a:xfrm>
            <a:off x="3648075" y="4038600"/>
            <a:ext cx="619125" cy="552450"/>
            <a:chOff x="2298" y="2544"/>
            <a:chExt cx="390" cy="348"/>
          </a:xfrm>
        </p:grpSpPr>
        <p:sp>
          <p:nvSpPr>
            <p:cNvPr id="49199" name="Freeform 47"/>
            <p:cNvSpPr>
              <a:spLocks/>
            </p:cNvSpPr>
            <p:nvPr/>
          </p:nvSpPr>
          <p:spPr bwMode="auto">
            <a:xfrm>
              <a:off x="2298" y="2544"/>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49200" name="Freeform 48"/>
            <p:cNvSpPr>
              <a:spLocks/>
            </p:cNvSpPr>
            <p:nvPr/>
          </p:nvSpPr>
          <p:spPr bwMode="auto">
            <a:xfrm>
              <a:off x="2544" y="2652"/>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sp>
        <p:nvSpPr>
          <p:cNvPr id="49201" name="AutoShape 49"/>
          <p:cNvSpPr>
            <a:spLocks noChangeArrowheads="1"/>
          </p:cNvSpPr>
          <p:nvPr/>
        </p:nvSpPr>
        <p:spPr bwMode="auto">
          <a:xfrm>
            <a:off x="2819400" y="4191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49202" name="AutoShape 50"/>
          <p:cNvSpPr>
            <a:spLocks noChangeArrowheads="1"/>
          </p:cNvSpPr>
          <p:nvPr/>
        </p:nvSpPr>
        <p:spPr bwMode="auto">
          <a:xfrm>
            <a:off x="5334000" y="4191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sp>
        <p:nvSpPr>
          <p:cNvPr id="49203" name="Text Box 51"/>
          <p:cNvSpPr txBox="1">
            <a:spLocks noChangeArrowheads="1"/>
          </p:cNvSpPr>
          <p:nvPr/>
        </p:nvSpPr>
        <p:spPr bwMode="auto">
          <a:xfrm>
            <a:off x="2286000" y="3048000"/>
            <a:ext cx="381000" cy="366713"/>
          </a:xfrm>
          <a:prstGeom prst="rect">
            <a:avLst/>
          </a:prstGeom>
          <a:noFill/>
          <a:ln w="15875">
            <a:noFill/>
            <a:miter lim="800000"/>
            <a:headEnd/>
            <a:tailEnd type="none" w="lg" len="lg"/>
          </a:ln>
          <a:effectLst/>
        </p:spPr>
        <p:txBody>
          <a:bodyPr>
            <a:spAutoFit/>
          </a:bodyPr>
          <a:lstStyle/>
          <a:p>
            <a:pPr>
              <a:spcBef>
                <a:spcPct val="50000"/>
              </a:spcBef>
            </a:pPr>
            <a:r>
              <a:rPr lang="en-US" sz="1800">
                <a:solidFill>
                  <a:srgbClr val="66CCFF"/>
                </a:solidFill>
              </a:rPr>
              <a:t>1</a:t>
            </a:r>
          </a:p>
        </p:txBody>
      </p:sp>
      <p:sp>
        <p:nvSpPr>
          <p:cNvPr id="49204" name="Text Box 52"/>
          <p:cNvSpPr txBox="1">
            <a:spLocks noChangeArrowheads="1"/>
          </p:cNvSpPr>
          <p:nvPr/>
        </p:nvSpPr>
        <p:spPr bwMode="auto">
          <a:xfrm>
            <a:off x="5638800" y="3048000"/>
            <a:ext cx="381000" cy="366713"/>
          </a:xfrm>
          <a:prstGeom prst="rect">
            <a:avLst/>
          </a:prstGeom>
          <a:noFill/>
          <a:ln w="15875">
            <a:noFill/>
            <a:miter lim="800000"/>
            <a:headEnd/>
            <a:tailEnd type="none" w="lg" len="lg"/>
          </a:ln>
          <a:effectLst/>
        </p:spPr>
        <p:txBody>
          <a:bodyPr>
            <a:spAutoFit/>
          </a:bodyPr>
          <a:lstStyle/>
          <a:p>
            <a:pPr>
              <a:spcBef>
                <a:spcPct val="50000"/>
              </a:spcBef>
            </a:pPr>
            <a:r>
              <a:rPr lang="en-US" sz="1800">
                <a:solidFill>
                  <a:srgbClr val="66CCFF"/>
                </a:solidFill>
              </a:rPr>
              <a:t>2</a:t>
            </a:r>
          </a:p>
        </p:txBody>
      </p:sp>
      <p:sp>
        <p:nvSpPr>
          <p:cNvPr id="49205" name="Text Box 53"/>
          <p:cNvSpPr txBox="1">
            <a:spLocks noChangeArrowheads="1"/>
          </p:cNvSpPr>
          <p:nvPr/>
        </p:nvSpPr>
        <p:spPr bwMode="auto">
          <a:xfrm>
            <a:off x="8077200" y="3048000"/>
            <a:ext cx="381000" cy="366713"/>
          </a:xfrm>
          <a:prstGeom prst="rect">
            <a:avLst/>
          </a:prstGeom>
          <a:noFill/>
          <a:ln w="15875">
            <a:noFill/>
            <a:miter lim="800000"/>
            <a:headEnd/>
            <a:tailEnd type="none" w="lg" len="lg"/>
          </a:ln>
          <a:effectLst/>
        </p:spPr>
        <p:txBody>
          <a:bodyPr>
            <a:spAutoFit/>
          </a:bodyPr>
          <a:lstStyle/>
          <a:p>
            <a:pPr>
              <a:spcBef>
                <a:spcPct val="50000"/>
              </a:spcBef>
            </a:pPr>
            <a:r>
              <a:rPr lang="en-US" sz="1800">
                <a:solidFill>
                  <a:srgbClr val="66CCFF"/>
                </a:solidFill>
              </a:rPr>
              <a:t>3</a:t>
            </a:r>
          </a:p>
        </p:txBody>
      </p:sp>
      <p:sp>
        <p:nvSpPr>
          <p:cNvPr id="49206" name="Text Box 54"/>
          <p:cNvSpPr txBox="1">
            <a:spLocks noChangeArrowheads="1"/>
          </p:cNvSpPr>
          <p:nvPr/>
        </p:nvSpPr>
        <p:spPr bwMode="auto">
          <a:xfrm>
            <a:off x="8077200" y="5500688"/>
            <a:ext cx="381000" cy="366712"/>
          </a:xfrm>
          <a:prstGeom prst="rect">
            <a:avLst/>
          </a:prstGeom>
          <a:noFill/>
          <a:ln w="15875">
            <a:noFill/>
            <a:miter lim="800000"/>
            <a:headEnd/>
            <a:tailEnd type="none" w="lg" len="lg"/>
          </a:ln>
          <a:effectLst/>
        </p:spPr>
        <p:txBody>
          <a:bodyPr>
            <a:spAutoFit/>
          </a:bodyPr>
          <a:lstStyle/>
          <a:p>
            <a:pPr>
              <a:spcBef>
                <a:spcPct val="50000"/>
              </a:spcBef>
            </a:pPr>
            <a:r>
              <a:rPr lang="en-US" sz="1800">
                <a:solidFill>
                  <a:srgbClr val="66CCFF"/>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dissolve">
                                      <p:cBhvr>
                                        <p:cTn id="7" dur="500"/>
                                        <p:tgtEl>
                                          <p:spTgt spid="491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162"/>
                                        </p:tgtEl>
                                        <p:attrNameLst>
                                          <p:attrName>style.visibility</p:attrName>
                                        </p:attrNameLst>
                                      </p:cBhvr>
                                      <p:to>
                                        <p:strVal val="visible"/>
                                      </p:to>
                                    </p:set>
                                    <p:animEffect transition="in" filter="dissolve">
                                      <p:cBhvr>
                                        <p:cTn id="22" dur="500"/>
                                        <p:tgtEl>
                                          <p:spTgt spid="4916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9201"/>
                                        </p:tgtEl>
                                        <p:attrNameLst>
                                          <p:attrName>style.visibility</p:attrName>
                                        </p:attrNameLst>
                                      </p:cBhvr>
                                      <p:to>
                                        <p:strVal val="visible"/>
                                      </p:to>
                                    </p:set>
                                    <p:animEffect transition="in" filter="dissolve">
                                      <p:cBhvr>
                                        <p:cTn id="47" dur="500"/>
                                        <p:tgtEl>
                                          <p:spTgt spid="4920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dissolv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9202"/>
                                        </p:tgtEl>
                                        <p:attrNameLst>
                                          <p:attrName>style.visibility</p:attrName>
                                        </p:attrNameLst>
                                      </p:cBhvr>
                                      <p:to>
                                        <p:strVal val="visible"/>
                                      </p:to>
                                    </p:set>
                                    <p:animEffect transition="in" filter="dissolve">
                                      <p:cBhvr>
                                        <p:cTn id="62" dur="500"/>
                                        <p:tgtEl>
                                          <p:spTgt spid="4920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autoUpdateAnimBg="0"/>
      <p:bldP spid="49162" grpId="0" animBg="1"/>
      <p:bldP spid="49201" grpId="0" animBg="1"/>
      <p:bldP spid="49202"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Other children are not affected</a:t>
            </a:r>
          </a:p>
        </p:txBody>
      </p:sp>
      <p:sp>
        <p:nvSpPr>
          <p:cNvPr id="51203" name="Rectangle 3"/>
          <p:cNvSpPr>
            <a:spLocks noGrp="1" noChangeArrowheads="1"/>
          </p:cNvSpPr>
          <p:nvPr>
            <p:ph type="body" sz="half" idx="1"/>
          </p:nvPr>
        </p:nvSpPr>
        <p:spPr>
          <a:xfrm>
            <a:off x="685800" y="4416425"/>
            <a:ext cx="7467600" cy="741363"/>
          </a:xfrm>
        </p:spPr>
        <p:txBody>
          <a:bodyPr/>
          <a:lstStyle/>
          <a:p>
            <a:r>
              <a:rPr lang="en-US" sz="2000"/>
              <a:t>The node containing 8 is not affected because its parent gets larger, not smaller</a:t>
            </a:r>
          </a:p>
        </p:txBody>
      </p:sp>
      <p:sp>
        <p:nvSpPr>
          <p:cNvPr id="51204" name="Rectangle 4"/>
          <p:cNvSpPr>
            <a:spLocks noGrp="1" noChangeArrowheads="1"/>
          </p:cNvSpPr>
          <p:nvPr>
            <p:ph type="body" sz="half" idx="2"/>
          </p:nvPr>
        </p:nvSpPr>
        <p:spPr>
          <a:xfrm>
            <a:off x="685800" y="5105400"/>
            <a:ext cx="7620000" cy="1295400"/>
          </a:xfrm>
        </p:spPr>
        <p:txBody>
          <a:bodyPr/>
          <a:lstStyle/>
          <a:p>
            <a:pPr>
              <a:lnSpc>
                <a:spcPct val="90000"/>
              </a:lnSpc>
            </a:pPr>
            <a:r>
              <a:rPr lang="en-US" sz="2000"/>
              <a:t>The node containing 5 is not affected because its parent gets larger, not smaller</a:t>
            </a:r>
          </a:p>
          <a:p>
            <a:pPr>
              <a:lnSpc>
                <a:spcPct val="90000"/>
              </a:lnSpc>
            </a:pPr>
            <a:r>
              <a:rPr lang="en-US" sz="2000"/>
              <a:t>The node containing 8 is still not affected because, although its parent got smaller, its parent is still greater than it was originally</a:t>
            </a:r>
          </a:p>
        </p:txBody>
      </p:sp>
      <p:grpSp>
        <p:nvGrpSpPr>
          <p:cNvPr id="2" name="Group 5"/>
          <p:cNvGrpSpPr>
            <a:grpSpLocks/>
          </p:cNvGrpSpPr>
          <p:nvPr/>
        </p:nvGrpSpPr>
        <p:grpSpPr bwMode="auto">
          <a:xfrm>
            <a:off x="990600" y="1752600"/>
            <a:ext cx="2057400" cy="1905000"/>
            <a:chOff x="768" y="1104"/>
            <a:chExt cx="1296" cy="1200"/>
          </a:xfrm>
        </p:grpSpPr>
        <p:grpSp>
          <p:nvGrpSpPr>
            <p:cNvPr id="3" name="Group 6"/>
            <p:cNvGrpSpPr>
              <a:grpSpLocks/>
            </p:cNvGrpSpPr>
            <p:nvPr/>
          </p:nvGrpSpPr>
          <p:grpSpPr bwMode="auto">
            <a:xfrm>
              <a:off x="768" y="1104"/>
              <a:ext cx="1296" cy="1200"/>
              <a:chOff x="3408" y="2352"/>
              <a:chExt cx="1296" cy="1200"/>
            </a:xfrm>
          </p:grpSpPr>
          <p:sp>
            <p:nvSpPr>
              <p:cNvPr id="51207" name="Oval 7"/>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08" name="Oval 8"/>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09" name="Line 9"/>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10" name="Oval 10"/>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11" name="Line 11"/>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12" name="Oval 12"/>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51213" name="Line 13"/>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14" name="Oval 14"/>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15" name="Line 15"/>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4" name="Group 16"/>
          <p:cNvGrpSpPr>
            <a:grpSpLocks/>
          </p:cNvGrpSpPr>
          <p:nvPr/>
        </p:nvGrpSpPr>
        <p:grpSpPr bwMode="auto">
          <a:xfrm>
            <a:off x="1828800" y="2771775"/>
            <a:ext cx="539750" cy="595313"/>
            <a:chOff x="1280" y="1746"/>
            <a:chExt cx="340" cy="375"/>
          </a:xfrm>
        </p:grpSpPr>
        <p:sp>
          <p:nvSpPr>
            <p:cNvPr id="51217" name="Freeform 17"/>
            <p:cNvSpPr>
              <a:spLocks/>
            </p:cNvSpPr>
            <p:nvPr/>
          </p:nvSpPr>
          <p:spPr bwMode="auto">
            <a:xfrm>
              <a:off x="1280" y="1861"/>
              <a:ext cx="197" cy="260"/>
            </a:xfrm>
            <a:custGeom>
              <a:avLst/>
              <a:gdLst/>
              <a:ahLst/>
              <a:cxnLst>
                <a:cxn ang="0">
                  <a:pos x="197" y="260"/>
                </a:cxn>
                <a:cxn ang="0">
                  <a:pos x="114" y="233"/>
                </a:cxn>
                <a:cxn ang="0">
                  <a:pos x="41" y="164"/>
                </a:cxn>
                <a:cxn ang="0">
                  <a:pos x="0" y="0"/>
                </a:cxn>
              </a:cxnLst>
              <a:rect l="0" t="0" r="r" b="b"/>
              <a:pathLst>
                <a:path w="197" h="260">
                  <a:moveTo>
                    <a:pt x="197" y="260"/>
                  </a:moveTo>
                  <a:cubicBezTo>
                    <a:pt x="183" y="256"/>
                    <a:pt x="140" y="249"/>
                    <a:pt x="114" y="233"/>
                  </a:cubicBezTo>
                  <a:cubicBezTo>
                    <a:pt x="88" y="217"/>
                    <a:pt x="60" y="203"/>
                    <a:pt x="41" y="164"/>
                  </a:cubicBezTo>
                  <a:cubicBezTo>
                    <a:pt x="22" y="125"/>
                    <a:pt x="9" y="34"/>
                    <a:pt x="0"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51218" name="Freeform 18"/>
            <p:cNvSpPr>
              <a:spLocks/>
            </p:cNvSpPr>
            <p:nvPr/>
          </p:nvSpPr>
          <p:spPr bwMode="auto">
            <a:xfrm>
              <a:off x="1463" y="1746"/>
              <a:ext cx="157" cy="283"/>
            </a:xfrm>
            <a:custGeom>
              <a:avLst/>
              <a:gdLst/>
              <a:ahLst/>
              <a:cxnLst>
                <a:cxn ang="0">
                  <a:pos x="0" y="0"/>
                </a:cxn>
                <a:cxn ang="0">
                  <a:pos x="91" y="41"/>
                </a:cxn>
                <a:cxn ang="0">
                  <a:pos x="147" y="151"/>
                </a:cxn>
                <a:cxn ang="0">
                  <a:pos x="152" y="283"/>
                </a:cxn>
              </a:cxnLst>
              <a:rect l="0" t="0" r="r" b="b"/>
              <a:pathLst>
                <a:path w="157" h="283">
                  <a:moveTo>
                    <a:pt x="0" y="0"/>
                  </a:moveTo>
                  <a:cubicBezTo>
                    <a:pt x="15" y="7"/>
                    <a:pt x="67" y="16"/>
                    <a:pt x="91" y="41"/>
                  </a:cubicBezTo>
                  <a:cubicBezTo>
                    <a:pt x="115" y="66"/>
                    <a:pt x="137" y="111"/>
                    <a:pt x="147" y="151"/>
                  </a:cubicBezTo>
                  <a:cubicBezTo>
                    <a:pt x="157" y="191"/>
                    <a:pt x="151" y="256"/>
                    <a:pt x="152" y="283"/>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sp>
        <p:nvSpPr>
          <p:cNvPr id="51219" name="AutoShape 19"/>
          <p:cNvSpPr>
            <a:spLocks noChangeArrowheads="1"/>
          </p:cNvSpPr>
          <p:nvPr/>
        </p:nvSpPr>
        <p:spPr bwMode="auto">
          <a:xfrm>
            <a:off x="3352800" y="2286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5" name="Group 20"/>
          <p:cNvGrpSpPr>
            <a:grpSpLocks/>
          </p:cNvGrpSpPr>
          <p:nvPr/>
        </p:nvGrpSpPr>
        <p:grpSpPr bwMode="auto">
          <a:xfrm>
            <a:off x="3505200" y="1752600"/>
            <a:ext cx="2057400" cy="1905000"/>
            <a:chOff x="768" y="1104"/>
            <a:chExt cx="1296" cy="1200"/>
          </a:xfrm>
        </p:grpSpPr>
        <p:grpSp>
          <p:nvGrpSpPr>
            <p:cNvPr id="6" name="Group 21"/>
            <p:cNvGrpSpPr>
              <a:grpSpLocks/>
            </p:cNvGrpSpPr>
            <p:nvPr/>
          </p:nvGrpSpPr>
          <p:grpSpPr bwMode="auto">
            <a:xfrm>
              <a:off x="768" y="1104"/>
              <a:ext cx="1296" cy="1200"/>
              <a:chOff x="3408" y="2352"/>
              <a:chExt cx="1296" cy="1200"/>
            </a:xfrm>
          </p:grpSpPr>
          <p:sp>
            <p:nvSpPr>
              <p:cNvPr id="51222" name="Oval 22"/>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23" name="Oval 23"/>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24" name="Line 24"/>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25" name="Oval 25"/>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26" name="Line 26"/>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27" name="Oval 27"/>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51228" name="Line 28"/>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29" name="Oval 29"/>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30" name="Line 30"/>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31" name="AutoShape 31"/>
          <p:cNvSpPr>
            <a:spLocks noChangeArrowheads="1"/>
          </p:cNvSpPr>
          <p:nvPr/>
        </p:nvSpPr>
        <p:spPr bwMode="auto">
          <a:xfrm>
            <a:off x="5943600" y="2286000"/>
            <a:ext cx="381000" cy="228600"/>
          </a:xfrm>
          <a:prstGeom prst="rightArrow">
            <a:avLst>
              <a:gd name="adj1" fmla="val 50000"/>
              <a:gd name="adj2" fmla="val 41667"/>
            </a:avLst>
          </a:prstGeom>
          <a:solidFill>
            <a:schemeClr val="tx1"/>
          </a:solidFill>
          <a:ln w="15875">
            <a:solidFill>
              <a:schemeClr val="tx1"/>
            </a:solidFill>
            <a:miter lim="800000"/>
            <a:headEnd/>
            <a:tailEnd type="none" w="lg" len="lg"/>
          </a:ln>
          <a:effectLst/>
        </p:spPr>
        <p:txBody>
          <a:bodyPr wrap="none" anchor="ctr"/>
          <a:lstStyle/>
          <a:p>
            <a:endParaRPr lang="en-US"/>
          </a:p>
        </p:txBody>
      </p:sp>
      <p:grpSp>
        <p:nvGrpSpPr>
          <p:cNvPr id="7" name="Group 32"/>
          <p:cNvGrpSpPr>
            <a:grpSpLocks/>
          </p:cNvGrpSpPr>
          <p:nvPr/>
        </p:nvGrpSpPr>
        <p:grpSpPr bwMode="auto">
          <a:xfrm>
            <a:off x="6172200" y="1752600"/>
            <a:ext cx="2057400" cy="1905000"/>
            <a:chOff x="768" y="1104"/>
            <a:chExt cx="1296" cy="1200"/>
          </a:xfrm>
        </p:grpSpPr>
        <p:grpSp>
          <p:nvGrpSpPr>
            <p:cNvPr id="8" name="Group 33"/>
            <p:cNvGrpSpPr>
              <a:grpSpLocks/>
            </p:cNvGrpSpPr>
            <p:nvPr/>
          </p:nvGrpSpPr>
          <p:grpSpPr bwMode="auto">
            <a:xfrm>
              <a:off x="768" y="1104"/>
              <a:ext cx="1296" cy="1200"/>
              <a:chOff x="3408" y="2352"/>
              <a:chExt cx="1296" cy="1200"/>
            </a:xfrm>
          </p:grpSpPr>
          <p:sp>
            <p:nvSpPr>
              <p:cNvPr id="51234" name="Oval 34"/>
              <p:cNvSpPr>
                <a:spLocks noChangeArrowheads="1"/>
              </p:cNvSpPr>
              <p:nvPr/>
            </p:nvSpPr>
            <p:spPr bwMode="auto">
              <a:xfrm>
                <a:off x="4032" y="235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14</a:t>
                </a:r>
              </a:p>
            </p:txBody>
          </p:sp>
          <p:sp>
            <p:nvSpPr>
              <p:cNvPr id="51235" name="Oval 35"/>
              <p:cNvSpPr>
                <a:spLocks noChangeArrowheads="1"/>
              </p:cNvSpPr>
              <p:nvPr/>
            </p:nvSpPr>
            <p:spPr bwMode="auto">
              <a:xfrm>
                <a:off x="3744"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12</a:t>
                </a:r>
              </a:p>
            </p:txBody>
          </p:sp>
          <p:sp>
            <p:nvSpPr>
              <p:cNvPr id="51236" name="Line 36"/>
              <p:cNvSpPr>
                <a:spLocks noChangeShapeType="1"/>
              </p:cNvSpPr>
              <p:nvPr/>
            </p:nvSpPr>
            <p:spPr bwMode="auto">
              <a:xfrm flipH="1">
                <a:off x="3936" y="2592"/>
                <a:ext cx="240" cy="240"/>
              </a:xfrm>
              <a:prstGeom prst="line">
                <a:avLst/>
              </a:prstGeom>
              <a:noFill/>
              <a:ln w="15875">
                <a:solidFill>
                  <a:schemeClr val="tx1"/>
                </a:solidFill>
                <a:round/>
                <a:headEnd/>
                <a:tailEnd type="none" w="lg" len="lg"/>
              </a:ln>
              <a:effectLst/>
            </p:spPr>
            <p:txBody>
              <a:bodyPr/>
              <a:lstStyle/>
              <a:p>
                <a:endParaRPr lang="en-US"/>
              </a:p>
            </p:txBody>
          </p:sp>
          <p:sp>
            <p:nvSpPr>
              <p:cNvPr id="51237" name="Oval 37"/>
              <p:cNvSpPr>
                <a:spLocks noChangeArrowheads="1"/>
              </p:cNvSpPr>
              <p:nvPr/>
            </p:nvSpPr>
            <p:spPr bwMode="auto">
              <a:xfrm>
                <a:off x="4368" y="283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5</a:t>
                </a:r>
              </a:p>
            </p:txBody>
          </p:sp>
          <p:sp>
            <p:nvSpPr>
              <p:cNvPr id="51238" name="Line 38"/>
              <p:cNvSpPr>
                <a:spLocks noChangeShapeType="1"/>
              </p:cNvSpPr>
              <p:nvPr/>
            </p:nvSpPr>
            <p:spPr bwMode="auto">
              <a:xfrm>
                <a:off x="4224" y="2592"/>
                <a:ext cx="240" cy="240"/>
              </a:xfrm>
              <a:prstGeom prst="line">
                <a:avLst/>
              </a:prstGeom>
              <a:noFill/>
              <a:ln w="15875">
                <a:solidFill>
                  <a:schemeClr val="tx1"/>
                </a:solidFill>
                <a:round/>
                <a:headEnd/>
                <a:tailEnd type="none" w="lg" len="lg"/>
              </a:ln>
              <a:effectLst/>
            </p:spPr>
            <p:txBody>
              <a:bodyPr/>
              <a:lstStyle/>
              <a:p>
                <a:endParaRPr lang="en-US"/>
              </a:p>
            </p:txBody>
          </p:sp>
          <p:sp>
            <p:nvSpPr>
              <p:cNvPr id="51239" name="Oval 39"/>
              <p:cNvSpPr>
                <a:spLocks noChangeArrowheads="1"/>
              </p:cNvSpPr>
              <p:nvPr/>
            </p:nvSpPr>
            <p:spPr bwMode="auto">
              <a:xfrm>
                <a:off x="3408" y="3312"/>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8</a:t>
                </a:r>
              </a:p>
            </p:txBody>
          </p:sp>
          <p:sp>
            <p:nvSpPr>
              <p:cNvPr id="51240" name="Line 40"/>
              <p:cNvSpPr>
                <a:spLocks noChangeShapeType="1"/>
              </p:cNvSpPr>
              <p:nvPr/>
            </p:nvSpPr>
            <p:spPr bwMode="auto">
              <a:xfrm flipH="1">
                <a:off x="3600" y="3072"/>
                <a:ext cx="240" cy="240"/>
              </a:xfrm>
              <a:prstGeom prst="line">
                <a:avLst/>
              </a:prstGeom>
              <a:noFill/>
              <a:ln w="15875">
                <a:solidFill>
                  <a:schemeClr val="tx1"/>
                </a:solidFill>
                <a:round/>
                <a:headEnd/>
                <a:tailEnd type="none" w="lg" len="lg"/>
              </a:ln>
              <a:effectLst/>
            </p:spPr>
            <p:txBody>
              <a:bodyPr/>
              <a:lstStyle/>
              <a:p>
                <a:endParaRPr lang="en-US"/>
              </a:p>
            </p:txBody>
          </p:sp>
        </p:grpSp>
        <p:sp>
          <p:nvSpPr>
            <p:cNvPr id="51241" name="Oval 41"/>
            <p:cNvSpPr>
              <a:spLocks noChangeArrowheads="1"/>
            </p:cNvSpPr>
            <p:nvPr/>
          </p:nvSpPr>
          <p:spPr bwMode="auto">
            <a:xfrm>
              <a:off x="1488" y="2064"/>
              <a:ext cx="336" cy="240"/>
            </a:xfrm>
            <a:prstGeom prst="ellipse">
              <a:avLst/>
            </a:prstGeom>
            <a:noFill/>
            <a:ln w="15875">
              <a:solidFill>
                <a:schemeClr val="tx1"/>
              </a:solidFill>
              <a:round/>
              <a:headEnd/>
              <a:tailEnd type="none" w="lg" len="lg"/>
            </a:ln>
            <a:effectLst/>
          </p:spPr>
          <p:txBody>
            <a:bodyPr wrap="none" anchor="ctr"/>
            <a:lstStyle/>
            <a:p>
              <a:pPr algn="ctr"/>
              <a:r>
                <a:rPr lang="en-US" sz="2000">
                  <a:latin typeface="Verdana" pitchFamily="34" charset="0"/>
                </a:rPr>
                <a:t>10</a:t>
              </a:r>
            </a:p>
          </p:txBody>
        </p:sp>
        <p:sp>
          <p:nvSpPr>
            <p:cNvPr id="51242" name="Line 42"/>
            <p:cNvSpPr>
              <a:spLocks noChangeShapeType="1"/>
            </p:cNvSpPr>
            <p:nvPr/>
          </p:nvSpPr>
          <p:spPr bwMode="auto">
            <a:xfrm>
              <a:off x="1344" y="1824"/>
              <a:ext cx="240" cy="240"/>
            </a:xfrm>
            <a:prstGeom prst="line">
              <a:avLst/>
            </a:prstGeom>
            <a:noFill/>
            <a:ln w="15875">
              <a:solidFill>
                <a:schemeClr val="tx1"/>
              </a:solidFill>
              <a:round/>
              <a:headEnd/>
              <a:tailEnd type="none" w="lg" len="lg"/>
            </a:ln>
            <a:effectLst/>
          </p:spPr>
          <p:txBody>
            <a:bodyPr/>
            <a:lstStyle/>
            <a:p>
              <a:endParaRPr lang="en-US"/>
            </a:p>
          </p:txBody>
        </p:sp>
      </p:grpSp>
      <p:grpSp>
        <p:nvGrpSpPr>
          <p:cNvPr id="9" name="Group 43"/>
          <p:cNvGrpSpPr>
            <a:grpSpLocks/>
          </p:cNvGrpSpPr>
          <p:nvPr/>
        </p:nvGrpSpPr>
        <p:grpSpPr bwMode="auto">
          <a:xfrm>
            <a:off x="4181475" y="2038350"/>
            <a:ext cx="619125" cy="552450"/>
            <a:chOff x="2298" y="2544"/>
            <a:chExt cx="390" cy="348"/>
          </a:xfrm>
        </p:grpSpPr>
        <p:sp>
          <p:nvSpPr>
            <p:cNvPr id="51244" name="Freeform 44"/>
            <p:cNvSpPr>
              <a:spLocks/>
            </p:cNvSpPr>
            <p:nvPr/>
          </p:nvSpPr>
          <p:spPr bwMode="auto">
            <a:xfrm>
              <a:off x="2298" y="2544"/>
              <a:ext cx="162" cy="264"/>
            </a:xfrm>
            <a:custGeom>
              <a:avLst/>
              <a:gdLst/>
              <a:ahLst/>
              <a:cxnLst>
                <a:cxn ang="0">
                  <a:pos x="0" y="264"/>
                </a:cxn>
                <a:cxn ang="0">
                  <a:pos x="30" y="162"/>
                </a:cxn>
                <a:cxn ang="0">
                  <a:pos x="90" y="66"/>
                </a:cxn>
                <a:cxn ang="0">
                  <a:pos x="162" y="0"/>
                </a:cxn>
              </a:cxnLst>
              <a:rect l="0" t="0" r="r" b="b"/>
              <a:pathLst>
                <a:path w="162" h="264">
                  <a:moveTo>
                    <a:pt x="0" y="264"/>
                  </a:moveTo>
                  <a:cubicBezTo>
                    <a:pt x="5" y="247"/>
                    <a:pt x="15" y="195"/>
                    <a:pt x="30" y="162"/>
                  </a:cubicBezTo>
                  <a:cubicBezTo>
                    <a:pt x="45" y="129"/>
                    <a:pt x="68" y="93"/>
                    <a:pt x="90" y="66"/>
                  </a:cubicBezTo>
                  <a:cubicBezTo>
                    <a:pt x="112" y="39"/>
                    <a:pt x="147" y="14"/>
                    <a:pt x="162"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51245" name="Freeform 45"/>
            <p:cNvSpPr>
              <a:spLocks/>
            </p:cNvSpPr>
            <p:nvPr/>
          </p:nvSpPr>
          <p:spPr bwMode="auto">
            <a:xfrm>
              <a:off x="2544" y="2652"/>
              <a:ext cx="144" cy="240"/>
            </a:xfrm>
            <a:custGeom>
              <a:avLst/>
              <a:gdLst/>
              <a:ahLst/>
              <a:cxnLst>
                <a:cxn ang="0">
                  <a:pos x="144" y="0"/>
                </a:cxn>
                <a:cxn ang="0">
                  <a:pos x="114" y="126"/>
                </a:cxn>
                <a:cxn ang="0">
                  <a:pos x="0" y="240"/>
                </a:cxn>
              </a:cxnLst>
              <a:rect l="0" t="0" r="r" b="b"/>
              <a:pathLst>
                <a:path w="144" h="240">
                  <a:moveTo>
                    <a:pt x="144" y="0"/>
                  </a:moveTo>
                  <a:cubicBezTo>
                    <a:pt x="139" y="21"/>
                    <a:pt x="138" y="86"/>
                    <a:pt x="114" y="126"/>
                  </a:cubicBezTo>
                  <a:cubicBezTo>
                    <a:pt x="90" y="166"/>
                    <a:pt x="24" y="216"/>
                    <a:pt x="0" y="24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19"/>
                                        </p:tgtEl>
                                        <p:attrNameLst>
                                          <p:attrName>style.visibility</p:attrName>
                                        </p:attrNameLst>
                                      </p:cBhvr>
                                      <p:to>
                                        <p:strVal val="visible"/>
                                      </p:to>
                                    </p:set>
                                    <p:animEffect transition="in" filter="dissolve">
                                      <p:cBhvr>
                                        <p:cTn id="17" dur="500"/>
                                        <p:tgtEl>
                                          <p:spTgt spid="512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3">
                                            <p:txEl>
                                              <p:pRg st="0" end="0"/>
                                            </p:txEl>
                                          </p:spTgt>
                                        </p:tgtEl>
                                        <p:attrNameLst>
                                          <p:attrName>style.visibility</p:attrName>
                                        </p:attrNameLst>
                                      </p:cBhvr>
                                      <p:to>
                                        <p:strVal val="visible"/>
                                      </p:to>
                                    </p:set>
                                    <p:animEffect transition="in" filter="wipe(left)">
                                      <p:cBhvr>
                                        <p:cTn id="27" dur="500"/>
                                        <p:tgtEl>
                                          <p:spTgt spid="5120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231"/>
                                        </p:tgtEl>
                                        <p:attrNameLst>
                                          <p:attrName>style.visibility</p:attrName>
                                        </p:attrNameLst>
                                      </p:cBhvr>
                                      <p:to>
                                        <p:strVal val="visible"/>
                                      </p:to>
                                    </p:set>
                                    <p:animEffect transition="in" filter="dissolve">
                                      <p:cBhvr>
                                        <p:cTn id="37" dur="500"/>
                                        <p:tgtEl>
                                          <p:spTgt spid="5123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204">
                                            <p:txEl>
                                              <p:pRg st="0" end="0"/>
                                            </p:txEl>
                                          </p:spTgt>
                                        </p:tgtEl>
                                        <p:attrNameLst>
                                          <p:attrName>style.visibility</p:attrName>
                                        </p:attrNameLst>
                                      </p:cBhvr>
                                      <p:to>
                                        <p:strVal val="visible"/>
                                      </p:to>
                                    </p:set>
                                    <p:animEffect transition="in" filter="wipe(left)">
                                      <p:cBhvr>
                                        <p:cTn id="47" dur="500"/>
                                        <p:tgtEl>
                                          <p:spTgt spid="5120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204">
                                            <p:txEl>
                                              <p:pRg st="1" end="1"/>
                                            </p:txEl>
                                          </p:spTgt>
                                        </p:tgtEl>
                                        <p:attrNameLst>
                                          <p:attrName>style.visibility</p:attrName>
                                        </p:attrNameLst>
                                      </p:cBhvr>
                                      <p:to>
                                        <p:strVal val="visible"/>
                                      </p:to>
                                    </p:set>
                                    <p:animEffect transition="in" filter="wipe(left)">
                                      <p:cBhvr>
                                        <p:cTn id="52" dur="500"/>
                                        <p:tgtEl>
                                          <p:spTgt spid="512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4" autoUpdateAnimBg="0"/>
      <p:bldP spid="51204" grpId="0" build="p" bldLvl="4" autoUpdateAnimBg="0"/>
      <p:bldP spid="51219" grpId="0" animBg="1"/>
      <p:bldP spid="51231"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 sample heap</a:t>
            </a:r>
          </a:p>
        </p:txBody>
      </p:sp>
      <p:sp>
        <p:nvSpPr>
          <p:cNvPr id="16387" name="Rectangle 3"/>
          <p:cNvSpPr>
            <a:spLocks noGrp="1" noChangeArrowheads="1"/>
          </p:cNvSpPr>
          <p:nvPr>
            <p:ph type="body" sz="half" idx="1"/>
          </p:nvPr>
        </p:nvSpPr>
        <p:spPr>
          <a:xfrm>
            <a:off x="685800" y="1295400"/>
            <a:ext cx="7772400" cy="762000"/>
          </a:xfrm>
        </p:spPr>
        <p:txBody>
          <a:bodyPr/>
          <a:lstStyle/>
          <a:p>
            <a:r>
              <a:rPr lang="en-US" sz="2400"/>
              <a:t>Here’s a sample binary tree after it has been heapified</a:t>
            </a:r>
          </a:p>
        </p:txBody>
      </p:sp>
      <p:sp>
        <p:nvSpPr>
          <p:cNvPr id="16388" name="Rectangle 4"/>
          <p:cNvSpPr>
            <a:spLocks noGrp="1" noChangeArrowheads="1"/>
          </p:cNvSpPr>
          <p:nvPr>
            <p:ph type="body" sz="half" idx="2"/>
          </p:nvPr>
        </p:nvSpPr>
        <p:spPr>
          <a:xfrm>
            <a:off x="685800" y="4953000"/>
            <a:ext cx="7772400" cy="1676400"/>
          </a:xfrm>
        </p:spPr>
        <p:txBody>
          <a:bodyPr/>
          <a:lstStyle/>
          <a:p>
            <a:r>
              <a:rPr lang="en-US" sz="2400"/>
              <a:t>Notice that heapified does </a:t>
            </a:r>
            <a:r>
              <a:rPr lang="en-US" sz="2400" i="1"/>
              <a:t>not</a:t>
            </a:r>
            <a:r>
              <a:rPr lang="en-US" sz="2400"/>
              <a:t> mean sorted</a:t>
            </a:r>
          </a:p>
          <a:p>
            <a:r>
              <a:rPr lang="en-US" sz="2400"/>
              <a:t>Heapifying does </a:t>
            </a:r>
            <a:r>
              <a:rPr lang="en-US" sz="2400" i="1"/>
              <a:t>not</a:t>
            </a:r>
            <a:r>
              <a:rPr lang="en-US" sz="2400"/>
              <a:t> change the shape of the binary tree; this binary tree is balanced and left-justified because it started out that way</a:t>
            </a:r>
          </a:p>
        </p:txBody>
      </p:sp>
      <p:grpSp>
        <p:nvGrpSpPr>
          <p:cNvPr id="2" name="Group 34"/>
          <p:cNvGrpSpPr>
            <a:grpSpLocks/>
          </p:cNvGrpSpPr>
          <p:nvPr/>
        </p:nvGrpSpPr>
        <p:grpSpPr bwMode="auto">
          <a:xfrm>
            <a:off x="990600" y="1981200"/>
            <a:ext cx="6781800" cy="2590800"/>
            <a:chOff x="624" y="1248"/>
            <a:chExt cx="4272" cy="1632"/>
          </a:xfrm>
        </p:grpSpPr>
        <p:sp>
          <p:nvSpPr>
            <p:cNvPr id="16389" name="Oval 5"/>
            <p:cNvSpPr>
              <a:spLocks noChangeArrowheads="1"/>
            </p:cNvSpPr>
            <p:nvPr/>
          </p:nvSpPr>
          <p:spPr bwMode="auto">
            <a:xfrm>
              <a:off x="9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16390" name="Oval 6"/>
            <p:cNvSpPr>
              <a:spLocks noChangeArrowheads="1"/>
            </p:cNvSpPr>
            <p:nvPr/>
          </p:nvSpPr>
          <p:spPr bwMode="auto">
            <a:xfrm>
              <a:off x="12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6391" name="Oval 7"/>
            <p:cNvSpPr>
              <a:spLocks noChangeArrowheads="1"/>
            </p:cNvSpPr>
            <p:nvPr/>
          </p:nvSpPr>
          <p:spPr bwMode="auto">
            <a:xfrm>
              <a:off x="6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16392" name="Line 8"/>
            <p:cNvSpPr>
              <a:spLocks noChangeShapeType="1"/>
            </p:cNvSpPr>
            <p:nvPr/>
          </p:nvSpPr>
          <p:spPr bwMode="auto">
            <a:xfrm flipH="1">
              <a:off x="864" y="2448"/>
              <a:ext cx="144" cy="192"/>
            </a:xfrm>
            <a:prstGeom prst="line">
              <a:avLst/>
            </a:prstGeom>
            <a:noFill/>
            <a:ln w="15875">
              <a:solidFill>
                <a:schemeClr val="tx1"/>
              </a:solidFill>
              <a:round/>
              <a:headEnd/>
              <a:tailEnd/>
            </a:ln>
            <a:effectLst/>
          </p:spPr>
          <p:txBody>
            <a:bodyPr/>
            <a:lstStyle/>
            <a:p>
              <a:endParaRPr lang="en-US"/>
            </a:p>
          </p:txBody>
        </p:sp>
        <p:sp>
          <p:nvSpPr>
            <p:cNvPr id="16393" name="Line 9"/>
            <p:cNvSpPr>
              <a:spLocks noChangeShapeType="1"/>
            </p:cNvSpPr>
            <p:nvPr/>
          </p:nvSpPr>
          <p:spPr bwMode="auto">
            <a:xfrm>
              <a:off x="1248" y="2448"/>
              <a:ext cx="144" cy="192"/>
            </a:xfrm>
            <a:prstGeom prst="line">
              <a:avLst/>
            </a:prstGeom>
            <a:noFill/>
            <a:ln w="15875">
              <a:solidFill>
                <a:schemeClr val="tx1"/>
              </a:solidFill>
              <a:round/>
              <a:headEnd/>
              <a:tailEnd/>
            </a:ln>
            <a:effectLst/>
          </p:spPr>
          <p:txBody>
            <a:bodyPr/>
            <a:lstStyle/>
            <a:p>
              <a:endParaRPr lang="en-US"/>
            </a:p>
          </p:txBody>
        </p:sp>
        <p:sp>
          <p:nvSpPr>
            <p:cNvPr id="16394" name="Oval 10"/>
            <p:cNvSpPr>
              <a:spLocks noChangeArrowheads="1"/>
            </p:cNvSpPr>
            <p:nvPr/>
          </p:nvSpPr>
          <p:spPr bwMode="auto">
            <a:xfrm>
              <a:off x="21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6395" name="Oval 11"/>
            <p:cNvSpPr>
              <a:spLocks noChangeArrowheads="1"/>
            </p:cNvSpPr>
            <p:nvPr/>
          </p:nvSpPr>
          <p:spPr bwMode="auto">
            <a:xfrm>
              <a:off x="24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16396" name="Oval 12"/>
            <p:cNvSpPr>
              <a:spLocks noChangeArrowheads="1"/>
            </p:cNvSpPr>
            <p:nvPr/>
          </p:nvSpPr>
          <p:spPr bwMode="auto">
            <a:xfrm>
              <a:off x="18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16397" name="Line 13"/>
            <p:cNvSpPr>
              <a:spLocks noChangeShapeType="1"/>
            </p:cNvSpPr>
            <p:nvPr/>
          </p:nvSpPr>
          <p:spPr bwMode="auto">
            <a:xfrm flipH="1">
              <a:off x="2064" y="2448"/>
              <a:ext cx="144" cy="192"/>
            </a:xfrm>
            <a:prstGeom prst="line">
              <a:avLst/>
            </a:prstGeom>
            <a:noFill/>
            <a:ln w="15875">
              <a:solidFill>
                <a:schemeClr val="tx1"/>
              </a:solidFill>
              <a:round/>
              <a:headEnd/>
              <a:tailEnd/>
            </a:ln>
            <a:effectLst/>
          </p:spPr>
          <p:txBody>
            <a:bodyPr/>
            <a:lstStyle/>
            <a:p>
              <a:endParaRPr lang="en-US"/>
            </a:p>
          </p:txBody>
        </p:sp>
        <p:sp>
          <p:nvSpPr>
            <p:cNvPr id="16398" name="Line 14"/>
            <p:cNvSpPr>
              <a:spLocks noChangeShapeType="1"/>
            </p:cNvSpPr>
            <p:nvPr/>
          </p:nvSpPr>
          <p:spPr bwMode="auto">
            <a:xfrm>
              <a:off x="2448" y="2448"/>
              <a:ext cx="144" cy="192"/>
            </a:xfrm>
            <a:prstGeom prst="line">
              <a:avLst/>
            </a:prstGeom>
            <a:noFill/>
            <a:ln w="15875">
              <a:solidFill>
                <a:schemeClr val="tx1"/>
              </a:solidFill>
              <a:round/>
              <a:headEnd/>
              <a:tailEnd/>
            </a:ln>
            <a:effectLst/>
          </p:spPr>
          <p:txBody>
            <a:bodyPr/>
            <a:lstStyle/>
            <a:p>
              <a:endParaRPr lang="en-US"/>
            </a:p>
          </p:txBody>
        </p:sp>
        <p:sp>
          <p:nvSpPr>
            <p:cNvPr id="16399" name="Oval 15"/>
            <p:cNvSpPr>
              <a:spLocks noChangeArrowheads="1"/>
            </p:cNvSpPr>
            <p:nvPr/>
          </p:nvSpPr>
          <p:spPr bwMode="auto">
            <a:xfrm>
              <a:off x="33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6400" name="Oval 16"/>
            <p:cNvSpPr>
              <a:spLocks noChangeArrowheads="1"/>
            </p:cNvSpPr>
            <p:nvPr/>
          </p:nvSpPr>
          <p:spPr bwMode="auto">
            <a:xfrm>
              <a:off x="3696"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6401" name="Oval 17"/>
            <p:cNvSpPr>
              <a:spLocks noChangeArrowheads="1"/>
            </p:cNvSpPr>
            <p:nvPr/>
          </p:nvSpPr>
          <p:spPr bwMode="auto">
            <a:xfrm>
              <a:off x="3024" y="264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16402" name="Line 18"/>
            <p:cNvSpPr>
              <a:spLocks noChangeShapeType="1"/>
            </p:cNvSpPr>
            <p:nvPr/>
          </p:nvSpPr>
          <p:spPr bwMode="auto">
            <a:xfrm flipH="1">
              <a:off x="3264" y="2448"/>
              <a:ext cx="144" cy="192"/>
            </a:xfrm>
            <a:prstGeom prst="line">
              <a:avLst/>
            </a:prstGeom>
            <a:noFill/>
            <a:ln w="15875">
              <a:solidFill>
                <a:schemeClr val="tx1"/>
              </a:solidFill>
              <a:round/>
              <a:headEnd/>
              <a:tailEnd/>
            </a:ln>
            <a:effectLst/>
          </p:spPr>
          <p:txBody>
            <a:bodyPr/>
            <a:lstStyle/>
            <a:p>
              <a:endParaRPr lang="en-US"/>
            </a:p>
          </p:txBody>
        </p:sp>
        <p:sp>
          <p:nvSpPr>
            <p:cNvPr id="16403" name="Line 19"/>
            <p:cNvSpPr>
              <a:spLocks noChangeShapeType="1"/>
            </p:cNvSpPr>
            <p:nvPr/>
          </p:nvSpPr>
          <p:spPr bwMode="auto">
            <a:xfrm>
              <a:off x="3648" y="2448"/>
              <a:ext cx="144" cy="192"/>
            </a:xfrm>
            <a:prstGeom prst="line">
              <a:avLst/>
            </a:prstGeom>
            <a:noFill/>
            <a:ln w="15875">
              <a:solidFill>
                <a:schemeClr val="tx1"/>
              </a:solidFill>
              <a:round/>
              <a:headEnd/>
              <a:tailEnd/>
            </a:ln>
            <a:effectLst/>
          </p:spPr>
          <p:txBody>
            <a:bodyPr/>
            <a:lstStyle/>
            <a:p>
              <a:endParaRPr lang="en-US"/>
            </a:p>
          </p:txBody>
        </p:sp>
        <p:sp>
          <p:nvSpPr>
            <p:cNvPr id="16404" name="Oval 20"/>
            <p:cNvSpPr>
              <a:spLocks noChangeArrowheads="1"/>
            </p:cNvSpPr>
            <p:nvPr/>
          </p:nvSpPr>
          <p:spPr bwMode="auto">
            <a:xfrm>
              <a:off x="4560" y="225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16409" name="Oval 25"/>
            <p:cNvSpPr>
              <a:spLocks noChangeArrowheads="1"/>
            </p:cNvSpPr>
            <p:nvPr/>
          </p:nvSpPr>
          <p:spPr bwMode="auto">
            <a:xfrm>
              <a:off x="2784" y="1248"/>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25</a:t>
              </a:r>
            </a:p>
          </p:txBody>
        </p:sp>
        <p:sp>
          <p:nvSpPr>
            <p:cNvPr id="16410" name="Oval 26"/>
            <p:cNvSpPr>
              <a:spLocks noChangeArrowheads="1"/>
            </p:cNvSpPr>
            <p:nvPr/>
          </p:nvSpPr>
          <p:spPr bwMode="auto">
            <a:xfrm>
              <a:off x="3984"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16411" name="Oval 27"/>
            <p:cNvSpPr>
              <a:spLocks noChangeArrowheads="1"/>
            </p:cNvSpPr>
            <p:nvPr/>
          </p:nvSpPr>
          <p:spPr bwMode="auto">
            <a:xfrm>
              <a:off x="1632" y="163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6412" name="Line 28"/>
            <p:cNvSpPr>
              <a:spLocks noChangeShapeType="1"/>
            </p:cNvSpPr>
            <p:nvPr/>
          </p:nvSpPr>
          <p:spPr bwMode="auto">
            <a:xfrm flipH="1">
              <a:off x="1920" y="1440"/>
              <a:ext cx="912" cy="240"/>
            </a:xfrm>
            <a:prstGeom prst="line">
              <a:avLst/>
            </a:prstGeom>
            <a:noFill/>
            <a:ln w="15875">
              <a:solidFill>
                <a:schemeClr val="tx1"/>
              </a:solidFill>
              <a:round/>
              <a:headEnd/>
              <a:tailEnd/>
            </a:ln>
            <a:effectLst/>
          </p:spPr>
          <p:txBody>
            <a:bodyPr/>
            <a:lstStyle/>
            <a:p>
              <a:endParaRPr lang="en-US"/>
            </a:p>
          </p:txBody>
        </p:sp>
        <p:sp>
          <p:nvSpPr>
            <p:cNvPr id="16413" name="Line 29"/>
            <p:cNvSpPr>
              <a:spLocks noChangeShapeType="1"/>
            </p:cNvSpPr>
            <p:nvPr/>
          </p:nvSpPr>
          <p:spPr bwMode="auto">
            <a:xfrm>
              <a:off x="3120" y="1440"/>
              <a:ext cx="912" cy="240"/>
            </a:xfrm>
            <a:prstGeom prst="line">
              <a:avLst/>
            </a:prstGeom>
            <a:noFill/>
            <a:ln w="15875">
              <a:solidFill>
                <a:schemeClr val="tx1"/>
              </a:solidFill>
              <a:round/>
              <a:headEnd/>
              <a:tailEnd/>
            </a:ln>
            <a:effectLst/>
          </p:spPr>
          <p:txBody>
            <a:bodyPr/>
            <a:lstStyle/>
            <a:p>
              <a:endParaRPr lang="en-US"/>
            </a:p>
          </p:txBody>
        </p:sp>
        <p:sp>
          <p:nvSpPr>
            <p:cNvPr id="16414" name="Line 30"/>
            <p:cNvSpPr>
              <a:spLocks noChangeShapeType="1"/>
            </p:cNvSpPr>
            <p:nvPr/>
          </p:nvSpPr>
          <p:spPr bwMode="auto">
            <a:xfrm flipH="1">
              <a:off x="1248" y="1824"/>
              <a:ext cx="432" cy="432"/>
            </a:xfrm>
            <a:prstGeom prst="line">
              <a:avLst/>
            </a:prstGeom>
            <a:noFill/>
            <a:ln w="15875">
              <a:solidFill>
                <a:schemeClr val="tx1"/>
              </a:solidFill>
              <a:round/>
              <a:headEnd/>
              <a:tailEnd/>
            </a:ln>
            <a:effectLst/>
          </p:spPr>
          <p:txBody>
            <a:bodyPr/>
            <a:lstStyle/>
            <a:p>
              <a:endParaRPr lang="en-US"/>
            </a:p>
          </p:txBody>
        </p:sp>
        <p:sp>
          <p:nvSpPr>
            <p:cNvPr id="16415" name="Line 31"/>
            <p:cNvSpPr>
              <a:spLocks noChangeShapeType="1"/>
            </p:cNvSpPr>
            <p:nvPr/>
          </p:nvSpPr>
          <p:spPr bwMode="auto">
            <a:xfrm>
              <a:off x="1920" y="1824"/>
              <a:ext cx="336" cy="432"/>
            </a:xfrm>
            <a:prstGeom prst="line">
              <a:avLst/>
            </a:prstGeom>
            <a:noFill/>
            <a:ln w="15875">
              <a:solidFill>
                <a:schemeClr val="tx1"/>
              </a:solidFill>
              <a:round/>
              <a:headEnd/>
              <a:tailEnd/>
            </a:ln>
            <a:effectLst/>
          </p:spPr>
          <p:txBody>
            <a:bodyPr/>
            <a:lstStyle/>
            <a:p>
              <a:endParaRPr lang="en-US"/>
            </a:p>
          </p:txBody>
        </p:sp>
        <p:sp>
          <p:nvSpPr>
            <p:cNvPr id="16416" name="Line 32"/>
            <p:cNvSpPr>
              <a:spLocks noChangeShapeType="1"/>
            </p:cNvSpPr>
            <p:nvPr/>
          </p:nvSpPr>
          <p:spPr bwMode="auto">
            <a:xfrm flipH="1">
              <a:off x="3600" y="1824"/>
              <a:ext cx="432" cy="432"/>
            </a:xfrm>
            <a:prstGeom prst="line">
              <a:avLst/>
            </a:prstGeom>
            <a:noFill/>
            <a:ln w="15875">
              <a:solidFill>
                <a:schemeClr val="tx1"/>
              </a:solidFill>
              <a:round/>
              <a:headEnd/>
              <a:tailEnd/>
            </a:ln>
            <a:effectLst/>
          </p:spPr>
          <p:txBody>
            <a:bodyPr/>
            <a:lstStyle/>
            <a:p>
              <a:endParaRPr lang="en-US"/>
            </a:p>
          </p:txBody>
        </p:sp>
        <p:sp>
          <p:nvSpPr>
            <p:cNvPr id="16417" name="Line 33"/>
            <p:cNvSpPr>
              <a:spLocks noChangeShapeType="1"/>
            </p:cNvSpPr>
            <p:nvPr/>
          </p:nvSpPr>
          <p:spPr bwMode="auto">
            <a:xfrm>
              <a:off x="4272" y="1824"/>
              <a:ext cx="384" cy="432"/>
            </a:xfrm>
            <a:prstGeom prst="line">
              <a:avLst/>
            </a:prstGeom>
            <a:noFill/>
            <a:ln w="15875">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8">
                                            <p:txEl>
                                              <p:pRg st="0" end="0"/>
                                            </p:txEl>
                                          </p:spTgt>
                                        </p:tgtEl>
                                        <p:attrNameLst>
                                          <p:attrName>style.visibility</p:attrName>
                                        </p:attrNameLst>
                                      </p:cBhvr>
                                      <p:to>
                                        <p:strVal val="visible"/>
                                      </p:to>
                                    </p:set>
                                    <p:animEffect transition="in" filter="wipe(left)">
                                      <p:cBhvr>
                                        <p:cTn id="17" dur="500"/>
                                        <p:tgtEl>
                                          <p:spTgt spid="1638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8">
                                            <p:txEl>
                                              <p:pRg st="1" end="1"/>
                                            </p:txEl>
                                          </p:spTgt>
                                        </p:tgtEl>
                                        <p:attrNameLst>
                                          <p:attrName>style.visibility</p:attrName>
                                        </p:attrNameLst>
                                      </p:cBhvr>
                                      <p:to>
                                        <p:strVal val="visible"/>
                                      </p:to>
                                    </p:set>
                                    <p:animEffect transition="in" filter="wipe(left)">
                                      <p:cBhvr>
                                        <p:cTn id="22" dur="500"/>
                                        <p:tgtEl>
                                          <p:spTgt spid="163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4" autoUpdateAnimBg="0"/>
      <p:bldP spid="16388" grpId="0" build="p" bldLvl="4"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35843"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855"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867"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87" name="Line 47"/>
          <p:cNvSpPr>
            <a:spLocks noChangeShapeType="1"/>
          </p:cNvSpPr>
          <p:nvPr/>
        </p:nvSpPr>
        <p:spPr bwMode="auto">
          <a:xfrm flipV="1">
            <a:off x="1828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5888" name="Line 48"/>
          <p:cNvSpPr>
            <a:spLocks noChangeShapeType="1"/>
          </p:cNvSpPr>
          <p:nvPr/>
        </p:nvSpPr>
        <p:spPr bwMode="auto">
          <a:xfrm flipV="1">
            <a:off x="60960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5889" name="Line 49"/>
          <p:cNvSpPr>
            <a:spLocks noChangeShapeType="1"/>
          </p:cNvSpPr>
          <p:nvPr/>
        </p:nvSpPr>
        <p:spPr bwMode="auto">
          <a:xfrm flipV="1">
            <a:off x="28956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5890"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35891"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35892"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Removing the root</a:t>
            </a:r>
          </a:p>
        </p:txBody>
      </p:sp>
      <p:sp>
        <p:nvSpPr>
          <p:cNvPr id="18435" name="Rectangle 3"/>
          <p:cNvSpPr>
            <a:spLocks noGrp="1" noChangeArrowheads="1"/>
          </p:cNvSpPr>
          <p:nvPr>
            <p:ph type="body" sz="half" idx="1"/>
          </p:nvPr>
        </p:nvSpPr>
        <p:spPr>
          <a:xfrm>
            <a:off x="685800" y="1295400"/>
            <a:ext cx="7772400" cy="990600"/>
          </a:xfrm>
        </p:spPr>
        <p:txBody>
          <a:bodyPr/>
          <a:lstStyle/>
          <a:p>
            <a:r>
              <a:rPr lang="en-US" sz="2400"/>
              <a:t>Notice that the largest number is now in the root</a:t>
            </a:r>
          </a:p>
          <a:p>
            <a:r>
              <a:rPr lang="en-US" sz="2400"/>
              <a:t>Suppose we </a:t>
            </a:r>
            <a:r>
              <a:rPr lang="en-US" sz="2400" i="1"/>
              <a:t>discard</a:t>
            </a:r>
            <a:r>
              <a:rPr lang="en-US" sz="2400"/>
              <a:t> the root:</a:t>
            </a:r>
          </a:p>
        </p:txBody>
      </p:sp>
      <p:sp>
        <p:nvSpPr>
          <p:cNvPr id="18436" name="Rectangle 4"/>
          <p:cNvSpPr>
            <a:spLocks noGrp="1" noChangeArrowheads="1"/>
          </p:cNvSpPr>
          <p:nvPr>
            <p:ph type="body" sz="half" idx="2"/>
          </p:nvPr>
        </p:nvSpPr>
        <p:spPr>
          <a:xfrm>
            <a:off x="685800" y="4953000"/>
            <a:ext cx="7772400" cy="1676400"/>
          </a:xfrm>
        </p:spPr>
        <p:txBody>
          <a:bodyPr/>
          <a:lstStyle/>
          <a:p>
            <a:r>
              <a:rPr lang="en-US" sz="2400"/>
              <a:t>How can we fix the binary tree so it is once again </a:t>
            </a:r>
            <a:r>
              <a:rPr lang="en-US" sz="2400" i="1"/>
              <a:t>balanced and left-justified?</a:t>
            </a:r>
          </a:p>
          <a:p>
            <a:r>
              <a:rPr lang="en-US" sz="2400"/>
              <a:t>Solution: remove the rightmost leaf at the deepest level and use it for the new root</a:t>
            </a:r>
          </a:p>
        </p:txBody>
      </p:sp>
      <p:grpSp>
        <p:nvGrpSpPr>
          <p:cNvPr id="2" name="Group 32"/>
          <p:cNvGrpSpPr>
            <a:grpSpLocks/>
          </p:cNvGrpSpPr>
          <p:nvPr/>
        </p:nvGrpSpPr>
        <p:grpSpPr bwMode="auto">
          <a:xfrm>
            <a:off x="990600" y="2514600"/>
            <a:ext cx="6781800" cy="2286000"/>
            <a:chOff x="624" y="1584"/>
            <a:chExt cx="4272" cy="1440"/>
          </a:xfrm>
        </p:grpSpPr>
        <p:sp>
          <p:nvSpPr>
            <p:cNvPr id="18437" name="Oval 5"/>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18438" name="Oval 6"/>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8439" name="Oval 7"/>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18440" name="Line 8"/>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18441" name="Line 9"/>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18442" name="Oval 10"/>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8443" name="Oval 11"/>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18444" name="Oval 12"/>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18445" name="Line 13"/>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18446" name="Line 14"/>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18447" name="Oval 15"/>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18448" name="Oval 16"/>
            <p:cNvSpPr>
              <a:spLocks noChangeArrowheads="1"/>
            </p:cNvSpPr>
            <p:nvPr/>
          </p:nvSpPr>
          <p:spPr bwMode="auto">
            <a:xfrm>
              <a:off x="36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8449"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18450"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18451" name="Line 19"/>
            <p:cNvSpPr>
              <a:spLocks noChangeShapeType="1"/>
            </p:cNvSpPr>
            <p:nvPr/>
          </p:nvSpPr>
          <p:spPr bwMode="auto">
            <a:xfrm>
              <a:off x="3648" y="2592"/>
              <a:ext cx="144" cy="192"/>
            </a:xfrm>
            <a:prstGeom prst="line">
              <a:avLst/>
            </a:prstGeom>
            <a:noFill/>
            <a:ln w="15875">
              <a:solidFill>
                <a:schemeClr val="tx1"/>
              </a:solidFill>
              <a:round/>
              <a:headEnd/>
              <a:tailEnd/>
            </a:ln>
            <a:effectLst/>
          </p:spPr>
          <p:txBody>
            <a:bodyPr/>
            <a:lstStyle/>
            <a:p>
              <a:endParaRPr lang="en-US"/>
            </a:p>
          </p:txBody>
        </p:sp>
        <p:sp>
          <p:nvSpPr>
            <p:cNvPr id="18452" name="Oval 20"/>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18454" name="Oval 22"/>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18455" name="Oval 23"/>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18456" name="Line 24"/>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18457" name="Line 25"/>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18458" name="Line 26"/>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18459" name="Line 27"/>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18460" name="Line 28"/>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18461" name="Line 29"/>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grpSp>
      <p:sp>
        <p:nvSpPr>
          <p:cNvPr id="18465" name="Freeform 33"/>
          <p:cNvSpPr>
            <a:spLocks/>
          </p:cNvSpPr>
          <p:nvPr/>
        </p:nvSpPr>
        <p:spPr bwMode="auto">
          <a:xfrm>
            <a:off x="4705350" y="2638425"/>
            <a:ext cx="1517650" cy="1781175"/>
          </a:xfrm>
          <a:custGeom>
            <a:avLst/>
            <a:gdLst/>
            <a:ahLst/>
            <a:cxnLst>
              <a:cxn ang="0">
                <a:pos x="924" y="1122"/>
              </a:cxn>
              <a:cxn ang="0">
                <a:pos x="924" y="786"/>
              </a:cxn>
              <a:cxn ang="0">
                <a:pos x="732" y="546"/>
              </a:cxn>
              <a:cxn ang="0">
                <a:pos x="342" y="474"/>
              </a:cxn>
              <a:cxn ang="0">
                <a:pos x="96" y="366"/>
              </a:cxn>
              <a:cxn ang="0">
                <a:pos x="0" y="0"/>
              </a:cxn>
            </a:cxnLst>
            <a:rect l="0" t="0" r="r" b="b"/>
            <a:pathLst>
              <a:path w="956" h="1122">
                <a:moveTo>
                  <a:pt x="924" y="1122"/>
                </a:moveTo>
                <a:cubicBezTo>
                  <a:pt x="940" y="1002"/>
                  <a:pt x="956" y="882"/>
                  <a:pt x="924" y="786"/>
                </a:cubicBezTo>
                <a:cubicBezTo>
                  <a:pt x="892" y="690"/>
                  <a:pt x="829" y="598"/>
                  <a:pt x="732" y="546"/>
                </a:cubicBezTo>
                <a:cubicBezTo>
                  <a:pt x="635" y="494"/>
                  <a:pt x="448" y="504"/>
                  <a:pt x="342" y="474"/>
                </a:cubicBezTo>
                <a:cubicBezTo>
                  <a:pt x="236" y="444"/>
                  <a:pt x="153" y="445"/>
                  <a:pt x="96" y="366"/>
                </a:cubicBezTo>
                <a:cubicBezTo>
                  <a:pt x="39" y="287"/>
                  <a:pt x="20" y="76"/>
                  <a:pt x="0"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grpSp>
        <p:nvGrpSpPr>
          <p:cNvPr id="3" name="Group 35"/>
          <p:cNvGrpSpPr>
            <a:grpSpLocks/>
          </p:cNvGrpSpPr>
          <p:nvPr/>
        </p:nvGrpSpPr>
        <p:grpSpPr bwMode="auto">
          <a:xfrm>
            <a:off x="4419600" y="2209800"/>
            <a:ext cx="2133600" cy="2667000"/>
            <a:chOff x="2784" y="1392"/>
            <a:chExt cx="1344" cy="1680"/>
          </a:xfrm>
        </p:grpSpPr>
        <p:sp>
          <p:nvSpPr>
            <p:cNvPr id="18463" name="Oval 31"/>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18466" name="Rectangle 34"/>
            <p:cNvSpPr>
              <a:spLocks noChangeArrowheads="1"/>
            </p:cNvSpPr>
            <p:nvPr/>
          </p:nvSpPr>
          <p:spPr bwMode="auto">
            <a:xfrm>
              <a:off x="3648" y="2592"/>
              <a:ext cx="480" cy="480"/>
            </a:xfrm>
            <a:prstGeom prst="rect">
              <a:avLst/>
            </a:prstGeom>
            <a:solidFill>
              <a:schemeClr val="bg1"/>
            </a:solidFill>
            <a:ln w="15875">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6">
                                            <p:txEl>
                                              <p:pRg st="0" end="0"/>
                                            </p:txEl>
                                          </p:spTgt>
                                        </p:tgtEl>
                                        <p:attrNameLst>
                                          <p:attrName>style.visibility</p:attrName>
                                        </p:attrNameLst>
                                      </p:cBhvr>
                                      <p:to>
                                        <p:strVal val="visible"/>
                                      </p:to>
                                    </p:set>
                                    <p:animEffect transition="in" filter="wipe(left)">
                                      <p:cBhvr>
                                        <p:cTn id="22" dur="500"/>
                                        <p:tgtEl>
                                          <p:spTgt spid="1843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6">
                                            <p:txEl>
                                              <p:pRg st="1" end="1"/>
                                            </p:txEl>
                                          </p:spTgt>
                                        </p:tgtEl>
                                        <p:attrNameLst>
                                          <p:attrName>style.visibility</p:attrName>
                                        </p:attrNameLst>
                                      </p:cBhvr>
                                      <p:to>
                                        <p:strVal val="visible"/>
                                      </p:to>
                                    </p:set>
                                    <p:animEffect transition="in" filter="wipe(left)">
                                      <p:cBhvr>
                                        <p:cTn id="27" dur="500"/>
                                        <p:tgtEl>
                                          <p:spTgt spid="1843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465"/>
                                        </p:tgtEl>
                                        <p:attrNameLst>
                                          <p:attrName>style.visibility</p:attrName>
                                        </p:attrNameLst>
                                      </p:cBhvr>
                                      <p:to>
                                        <p:strVal val="visible"/>
                                      </p:to>
                                    </p:set>
                                    <p:animEffect transition="in" filter="wipe(down)">
                                      <p:cBhvr>
                                        <p:cTn id="32" dur="500"/>
                                        <p:tgtEl>
                                          <p:spTgt spid="18465"/>
                                        </p:tgtEl>
                                      </p:cBhvr>
                                    </p:animEffect>
                                  </p:childTnLst>
                                  <p:subTnLst>
                                    <p:set>
                                      <p:cBhvr override="childStyle">
                                        <p:cTn dur="1" fill="hold" display="0" masterRel="nextClick" afterEffect="1"/>
                                        <p:tgtEl>
                                          <p:spTgt spid="1846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4" autoUpdateAnimBg="0"/>
      <p:bldP spid="18436" grpId="0" build="p" bldLvl="4" autoUpdateAnimBg="0"/>
      <p:bldP spid="18465"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7467600" cy="655638"/>
          </a:xfrm>
        </p:spPr>
        <p:txBody>
          <a:bodyPr>
            <a:normAutofit/>
          </a:bodyPr>
          <a:lstStyle/>
          <a:p>
            <a:r>
              <a:rPr lang="en-US" dirty="0"/>
              <a:t>The </a:t>
            </a:r>
            <a:r>
              <a:rPr lang="en-US" dirty="0" err="1"/>
              <a:t>reHeap</a:t>
            </a:r>
            <a:r>
              <a:rPr lang="en-US" dirty="0"/>
              <a:t> </a:t>
            </a:r>
            <a:r>
              <a:rPr lang="en-US" dirty="0" smtClean="0"/>
              <a:t>method</a:t>
            </a:r>
            <a:endParaRPr lang="en-US" dirty="0"/>
          </a:p>
        </p:txBody>
      </p:sp>
      <p:sp>
        <p:nvSpPr>
          <p:cNvPr id="21507" name="Rectangle 3"/>
          <p:cNvSpPr>
            <a:spLocks noGrp="1" noChangeArrowheads="1"/>
          </p:cNvSpPr>
          <p:nvPr>
            <p:ph type="body" sz="half" idx="1"/>
          </p:nvPr>
        </p:nvSpPr>
        <p:spPr>
          <a:xfrm>
            <a:off x="685800" y="838200"/>
            <a:ext cx="7772400" cy="990600"/>
          </a:xfrm>
        </p:spPr>
        <p:txBody>
          <a:bodyPr/>
          <a:lstStyle/>
          <a:p>
            <a:r>
              <a:rPr lang="en-US" sz="2400" dirty="0"/>
              <a:t>Our tree is balanced and left-justified, but no longer a heap</a:t>
            </a:r>
          </a:p>
          <a:p>
            <a:r>
              <a:rPr lang="en-US" sz="2400" dirty="0"/>
              <a:t>However, </a:t>
            </a:r>
            <a:r>
              <a:rPr lang="en-US" sz="2400" i="1" dirty="0"/>
              <a:t>only the root</a:t>
            </a:r>
            <a:r>
              <a:rPr lang="en-US" sz="2400" dirty="0"/>
              <a:t> lacks the heap property</a:t>
            </a:r>
          </a:p>
        </p:txBody>
      </p:sp>
      <p:sp>
        <p:nvSpPr>
          <p:cNvPr id="21508" name="Rectangle 4"/>
          <p:cNvSpPr>
            <a:spLocks noGrp="1" noChangeArrowheads="1"/>
          </p:cNvSpPr>
          <p:nvPr>
            <p:ph type="body" sz="half" idx="2"/>
          </p:nvPr>
        </p:nvSpPr>
        <p:spPr>
          <a:xfrm>
            <a:off x="685800" y="5181600"/>
            <a:ext cx="7772400" cy="1447800"/>
          </a:xfrm>
        </p:spPr>
        <p:txBody>
          <a:bodyPr/>
          <a:lstStyle/>
          <a:p>
            <a:r>
              <a:rPr lang="en-US" sz="2400" dirty="0"/>
              <a:t>We can </a:t>
            </a:r>
            <a:r>
              <a:rPr lang="en-US" dirty="0" err="1"/>
              <a:t>siftUp</a:t>
            </a:r>
            <a:r>
              <a:rPr lang="en-US" dirty="0"/>
              <a:t>() </a:t>
            </a:r>
            <a:r>
              <a:rPr lang="en-US" sz="2400" dirty="0"/>
              <a:t>the root</a:t>
            </a:r>
            <a:endParaRPr lang="en-US" sz="2400" i="1" dirty="0"/>
          </a:p>
          <a:p>
            <a:r>
              <a:rPr lang="en-US" sz="2400" dirty="0"/>
              <a:t>After doing this, one and only one of its children may have lost the heap property</a:t>
            </a:r>
          </a:p>
        </p:txBody>
      </p:sp>
      <p:grpSp>
        <p:nvGrpSpPr>
          <p:cNvPr id="2" name="Group 36"/>
          <p:cNvGrpSpPr>
            <a:grpSpLocks/>
          </p:cNvGrpSpPr>
          <p:nvPr/>
        </p:nvGrpSpPr>
        <p:grpSpPr bwMode="auto">
          <a:xfrm>
            <a:off x="990600" y="2209800"/>
            <a:ext cx="6781800" cy="2590800"/>
            <a:chOff x="624" y="1392"/>
            <a:chExt cx="4272" cy="1632"/>
          </a:xfrm>
        </p:grpSpPr>
        <p:sp>
          <p:nvSpPr>
            <p:cNvPr id="21510"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1511"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1512"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1513"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1514"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1515"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1516"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1517"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1518"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1519"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1520"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1522" name="Oval 18"/>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1523" name="Line 19"/>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1525" name="Oval 21"/>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1526" name="Oval 22"/>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1527" name="Oval 23"/>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1528" name="Line 24"/>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1529" name="Line 25"/>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1530" name="Line 26"/>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1531" name="Line 27"/>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1532" name="Line 28"/>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1533" name="Line 29"/>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1536" name="Oval 32"/>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solidFill>
                    <a:srgbClr val="FF9999"/>
                  </a:solidFill>
                  <a:latin typeface="Verdana" pitchFamily="34" charset="0"/>
                </a:rPr>
                <a:t>11</a:t>
              </a:r>
            </a:p>
          </p:txBody>
        </p:sp>
      </p:grpSp>
      <p:sp>
        <p:nvSpPr>
          <p:cNvPr id="21538" name="Freeform 34"/>
          <p:cNvSpPr>
            <a:spLocks/>
          </p:cNvSpPr>
          <p:nvPr/>
        </p:nvSpPr>
        <p:spPr bwMode="auto">
          <a:xfrm>
            <a:off x="3043238" y="2274888"/>
            <a:ext cx="1298575" cy="466725"/>
          </a:xfrm>
          <a:custGeom>
            <a:avLst/>
            <a:gdLst/>
            <a:ahLst/>
            <a:cxnLst>
              <a:cxn ang="0">
                <a:pos x="0" y="296"/>
              </a:cxn>
              <a:cxn ang="0">
                <a:pos x="192" y="104"/>
              </a:cxn>
              <a:cxn ang="0">
                <a:pos x="432" y="8"/>
              </a:cxn>
              <a:cxn ang="0">
                <a:pos x="816" y="56"/>
              </a:cxn>
            </a:cxnLst>
            <a:rect l="0" t="0" r="r" b="b"/>
            <a:pathLst>
              <a:path w="816" h="296">
                <a:moveTo>
                  <a:pt x="0" y="296"/>
                </a:moveTo>
                <a:cubicBezTo>
                  <a:pt x="60" y="224"/>
                  <a:pt x="120" y="152"/>
                  <a:pt x="192" y="104"/>
                </a:cubicBezTo>
                <a:cubicBezTo>
                  <a:pt x="264" y="56"/>
                  <a:pt x="328" y="16"/>
                  <a:pt x="432" y="8"/>
                </a:cubicBezTo>
                <a:cubicBezTo>
                  <a:pt x="536" y="0"/>
                  <a:pt x="676" y="28"/>
                  <a:pt x="816" y="56"/>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21539" name="Freeform 35"/>
          <p:cNvSpPr>
            <a:spLocks/>
          </p:cNvSpPr>
          <p:nvPr/>
        </p:nvSpPr>
        <p:spPr bwMode="auto">
          <a:xfrm>
            <a:off x="3200400" y="2667000"/>
            <a:ext cx="1371600" cy="469900"/>
          </a:xfrm>
          <a:custGeom>
            <a:avLst/>
            <a:gdLst/>
            <a:ahLst/>
            <a:cxnLst>
              <a:cxn ang="0">
                <a:pos x="864" y="0"/>
              </a:cxn>
              <a:cxn ang="0">
                <a:pos x="672" y="192"/>
              </a:cxn>
              <a:cxn ang="0">
                <a:pos x="336" y="288"/>
              </a:cxn>
              <a:cxn ang="0">
                <a:pos x="0" y="240"/>
              </a:cxn>
            </a:cxnLst>
            <a:rect l="0" t="0" r="r" b="b"/>
            <a:pathLst>
              <a:path w="864" h="296">
                <a:moveTo>
                  <a:pt x="864" y="0"/>
                </a:moveTo>
                <a:cubicBezTo>
                  <a:pt x="812" y="72"/>
                  <a:pt x="760" y="144"/>
                  <a:pt x="672" y="192"/>
                </a:cubicBezTo>
                <a:cubicBezTo>
                  <a:pt x="584" y="240"/>
                  <a:pt x="448" y="280"/>
                  <a:pt x="336" y="288"/>
                </a:cubicBezTo>
                <a:cubicBezTo>
                  <a:pt x="224" y="296"/>
                  <a:pt x="48" y="248"/>
                  <a:pt x="0" y="24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left)">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8">
                                            <p:txEl>
                                              <p:pRg st="0" end="0"/>
                                            </p:txEl>
                                          </p:spTgt>
                                        </p:tgtEl>
                                        <p:attrNameLst>
                                          <p:attrName>style.visibility</p:attrName>
                                        </p:attrNameLst>
                                      </p:cBhvr>
                                      <p:to>
                                        <p:strVal val="visible"/>
                                      </p:to>
                                    </p:set>
                                    <p:animEffect transition="in" filter="wipe(left)">
                                      <p:cBhvr>
                                        <p:cTn id="17" dur="500"/>
                                        <p:tgtEl>
                                          <p:spTgt spid="2150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8">
                                            <p:txEl>
                                              <p:pRg st="1" end="1"/>
                                            </p:txEl>
                                          </p:spTgt>
                                        </p:tgtEl>
                                        <p:attrNameLst>
                                          <p:attrName>style.visibility</p:attrName>
                                        </p:attrNameLst>
                                      </p:cBhvr>
                                      <p:to>
                                        <p:strVal val="visible"/>
                                      </p:to>
                                    </p:set>
                                    <p:animEffect transition="in" filter="wipe(left)">
                                      <p:cBhvr>
                                        <p:cTn id="22" dur="500"/>
                                        <p:tgtEl>
                                          <p:spTgt spid="2150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38"/>
                                        </p:tgtEl>
                                        <p:attrNameLst>
                                          <p:attrName>style.visibility</p:attrName>
                                        </p:attrNameLst>
                                      </p:cBhvr>
                                      <p:to>
                                        <p:strVal val="visible"/>
                                      </p:to>
                                    </p:set>
                                    <p:animEffect transition="in" filter="wipe(left)">
                                      <p:cBhvr>
                                        <p:cTn id="27" dur="500"/>
                                        <p:tgtEl>
                                          <p:spTgt spid="215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1539"/>
                                        </p:tgtEl>
                                        <p:attrNameLst>
                                          <p:attrName>style.visibility</p:attrName>
                                        </p:attrNameLst>
                                      </p:cBhvr>
                                      <p:to>
                                        <p:strVal val="visible"/>
                                      </p:to>
                                    </p:set>
                                    <p:animEffect transition="in" filter="wipe(right)">
                                      <p:cBhvr>
                                        <p:cTn id="32" dur="500"/>
                                        <p:tgtEl>
                                          <p:spTgt spid="21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4" autoUpdateAnimBg="0"/>
      <p:bldP spid="21508" grpId="0" build="p" bldLvl="4" autoUpdateAnimBg="0"/>
      <p:bldP spid="21538" grpId="0" animBg="1"/>
      <p:bldP spid="21539"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The </a:t>
            </a:r>
            <a:r>
              <a:rPr lang="en-US" dirty="0" err="1" smtClean="0"/>
              <a:t>reHeap</a:t>
            </a:r>
            <a:endParaRPr lang="en-US" dirty="0"/>
          </a:p>
        </p:txBody>
      </p:sp>
      <p:sp>
        <p:nvSpPr>
          <p:cNvPr id="26627" name="Rectangle 3"/>
          <p:cNvSpPr>
            <a:spLocks noGrp="1" noChangeArrowheads="1"/>
          </p:cNvSpPr>
          <p:nvPr>
            <p:ph type="body" sz="half" idx="1"/>
          </p:nvPr>
        </p:nvSpPr>
        <p:spPr>
          <a:xfrm>
            <a:off x="685800" y="1295400"/>
            <a:ext cx="7772400" cy="990600"/>
          </a:xfrm>
        </p:spPr>
        <p:txBody>
          <a:bodyPr/>
          <a:lstStyle/>
          <a:p>
            <a:r>
              <a:rPr lang="en-US" sz="2400"/>
              <a:t>Now the left child of the root (still the number </a:t>
            </a:r>
            <a:r>
              <a:rPr lang="en-US" sz="2000">
                <a:solidFill>
                  <a:srgbClr val="FFFF99"/>
                </a:solidFill>
                <a:latin typeface="Verdana" pitchFamily="34" charset="0"/>
              </a:rPr>
              <a:t>11</a:t>
            </a:r>
            <a:r>
              <a:rPr lang="en-US" sz="2400"/>
              <a:t>) lacks the heap property</a:t>
            </a:r>
          </a:p>
        </p:txBody>
      </p:sp>
      <p:sp>
        <p:nvSpPr>
          <p:cNvPr id="26628" name="Rectangle 4"/>
          <p:cNvSpPr>
            <a:spLocks noGrp="1" noChangeArrowheads="1"/>
          </p:cNvSpPr>
          <p:nvPr>
            <p:ph type="body" sz="half" idx="2"/>
          </p:nvPr>
        </p:nvSpPr>
        <p:spPr>
          <a:xfrm>
            <a:off x="685800" y="5181600"/>
            <a:ext cx="7772400" cy="1447800"/>
          </a:xfrm>
        </p:spPr>
        <p:txBody>
          <a:bodyPr/>
          <a:lstStyle/>
          <a:p>
            <a:r>
              <a:rPr lang="en-US" sz="2400" dirty="0"/>
              <a:t>We </a:t>
            </a:r>
            <a:r>
              <a:rPr lang="en-US" dirty="0"/>
              <a:t>can </a:t>
            </a:r>
            <a:r>
              <a:rPr lang="en-US" dirty="0" err="1"/>
              <a:t>siftUp</a:t>
            </a:r>
            <a:r>
              <a:rPr lang="en-US" dirty="0"/>
              <a:t>() </a:t>
            </a:r>
            <a:r>
              <a:rPr lang="en-US" sz="2400" dirty="0"/>
              <a:t>this node</a:t>
            </a:r>
            <a:endParaRPr lang="en-US" sz="2400" i="1" dirty="0"/>
          </a:p>
          <a:p>
            <a:r>
              <a:rPr lang="en-US" sz="2400" dirty="0"/>
              <a:t>After doing this, one and only one of its children may have lost the heap property</a:t>
            </a:r>
          </a:p>
        </p:txBody>
      </p:sp>
      <p:grpSp>
        <p:nvGrpSpPr>
          <p:cNvPr id="2" name="Group 5"/>
          <p:cNvGrpSpPr>
            <a:grpSpLocks/>
          </p:cNvGrpSpPr>
          <p:nvPr/>
        </p:nvGrpSpPr>
        <p:grpSpPr bwMode="auto">
          <a:xfrm>
            <a:off x="990600" y="2209800"/>
            <a:ext cx="6781800" cy="2590800"/>
            <a:chOff x="624" y="1392"/>
            <a:chExt cx="4272" cy="1632"/>
          </a:xfrm>
        </p:grpSpPr>
        <p:sp>
          <p:nvSpPr>
            <p:cNvPr id="26630"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6631"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6632"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6633"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6634"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6635"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6636"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6637"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6638"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6639"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6640"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6641"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6642"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6643"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6644"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6645"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solidFill>
                    <a:srgbClr val="FF9999"/>
                  </a:solidFill>
                  <a:latin typeface="Verdana" pitchFamily="34" charset="0"/>
                </a:rPr>
                <a:t>11</a:t>
              </a:r>
            </a:p>
          </p:txBody>
        </p:sp>
        <p:sp>
          <p:nvSpPr>
            <p:cNvPr id="26646"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6647"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6648"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6649"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6650"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6651"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6652"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
        <p:nvSpPr>
          <p:cNvPr id="26653" name="Freeform 29"/>
          <p:cNvSpPr>
            <a:spLocks/>
          </p:cNvSpPr>
          <p:nvPr/>
        </p:nvSpPr>
        <p:spPr bwMode="auto">
          <a:xfrm>
            <a:off x="3190875" y="3071813"/>
            <a:ext cx="523875" cy="652462"/>
          </a:xfrm>
          <a:custGeom>
            <a:avLst/>
            <a:gdLst/>
            <a:ahLst/>
            <a:cxnLst>
              <a:cxn ang="0">
                <a:pos x="0" y="3"/>
              </a:cxn>
              <a:cxn ang="0">
                <a:pos x="180" y="27"/>
              </a:cxn>
              <a:cxn ang="0">
                <a:pos x="294" y="165"/>
              </a:cxn>
              <a:cxn ang="0">
                <a:pos x="330" y="411"/>
              </a:cxn>
            </a:cxnLst>
            <a:rect l="0" t="0" r="r" b="b"/>
            <a:pathLst>
              <a:path w="330" h="411">
                <a:moveTo>
                  <a:pt x="0" y="3"/>
                </a:moveTo>
                <a:cubicBezTo>
                  <a:pt x="30" y="7"/>
                  <a:pt x="131" y="0"/>
                  <a:pt x="180" y="27"/>
                </a:cubicBezTo>
                <a:cubicBezTo>
                  <a:pt x="229" y="54"/>
                  <a:pt x="269" y="101"/>
                  <a:pt x="294" y="165"/>
                </a:cubicBezTo>
                <a:cubicBezTo>
                  <a:pt x="319" y="229"/>
                  <a:pt x="323" y="360"/>
                  <a:pt x="330" y="411"/>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26654" name="Freeform 30"/>
          <p:cNvSpPr>
            <a:spLocks/>
          </p:cNvSpPr>
          <p:nvPr/>
        </p:nvSpPr>
        <p:spPr bwMode="auto">
          <a:xfrm>
            <a:off x="2857500" y="3286125"/>
            <a:ext cx="514350" cy="628650"/>
          </a:xfrm>
          <a:custGeom>
            <a:avLst/>
            <a:gdLst/>
            <a:ahLst/>
            <a:cxnLst>
              <a:cxn ang="0">
                <a:pos x="324" y="396"/>
              </a:cxn>
              <a:cxn ang="0">
                <a:pos x="156" y="348"/>
              </a:cxn>
              <a:cxn ang="0">
                <a:pos x="24" y="198"/>
              </a:cxn>
              <a:cxn ang="0">
                <a:pos x="12" y="0"/>
              </a:cxn>
            </a:cxnLst>
            <a:rect l="0" t="0" r="r" b="b"/>
            <a:pathLst>
              <a:path w="324" h="396">
                <a:moveTo>
                  <a:pt x="324" y="396"/>
                </a:moveTo>
                <a:cubicBezTo>
                  <a:pt x="296" y="389"/>
                  <a:pt x="206" y="381"/>
                  <a:pt x="156" y="348"/>
                </a:cubicBezTo>
                <a:cubicBezTo>
                  <a:pt x="106" y="315"/>
                  <a:pt x="48" y="256"/>
                  <a:pt x="24" y="198"/>
                </a:cubicBezTo>
                <a:cubicBezTo>
                  <a:pt x="0" y="140"/>
                  <a:pt x="14" y="41"/>
                  <a:pt x="12"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8">
                                            <p:txEl>
                                              <p:pRg st="0" end="0"/>
                                            </p:txEl>
                                          </p:spTgt>
                                        </p:tgtEl>
                                        <p:attrNameLst>
                                          <p:attrName>style.visibility</p:attrName>
                                        </p:attrNameLst>
                                      </p:cBhvr>
                                      <p:to>
                                        <p:strVal val="visible"/>
                                      </p:to>
                                    </p:set>
                                    <p:animEffect transition="in" filter="wipe(left)">
                                      <p:cBhvr>
                                        <p:cTn id="12" dur="500"/>
                                        <p:tgtEl>
                                          <p:spTgt spid="266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xEl>
                                              <p:pRg st="1" end="1"/>
                                            </p:txEl>
                                          </p:spTgt>
                                        </p:tgtEl>
                                        <p:attrNameLst>
                                          <p:attrName>style.visibility</p:attrName>
                                        </p:attrNameLst>
                                      </p:cBhvr>
                                      <p:to>
                                        <p:strVal val="visible"/>
                                      </p:to>
                                    </p:set>
                                    <p:animEffect transition="in" filter="wipe(left)">
                                      <p:cBhvr>
                                        <p:cTn id="17" dur="500"/>
                                        <p:tgtEl>
                                          <p:spTgt spid="2662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654"/>
                                        </p:tgtEl>
                                        <p:attrNameLst>
                                          <p:attrName>style.visibility</p:attrName>
                                        </p:attrNameLst>
                                      </p:cBhvr>
                                      <p:to>
                                        <p:strVal val="visible"/>
                                      </p:to>
                                    </p:set>
                                    <p:animEffect transition="in" filter="wipe(down)">
                                      <p:cBhvr>
                                        <p:cTn id="22" dur="500"/>
                                        <p:tgtEl>
                                          <p:spTgt spid="266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653"/>
                                        </p:tgtEl>
                                        <p:attrNameLst>
                                          <p:attrName>style.visibility</p:attrName>
                                        </p:attrNameLst>
                                      </p:cBhvr>
                                      <p:to>
                                        <p:strVal val="visible"/>
                                      </p:to>
                                    </p:set>
                                    <p:animEffect transition="in" filter="wipe(up)">
                                      <p:cBhvr>
                                        <p:cTn id="27" dur="500"/>
                                        <p:tgtEl>
                                          <p:spTgt spid="26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4" autoUpdateAnimBg="0"/>
      <p:bldP spid="26628" grpId="0" build="p" bldLvl="4" autoUpdateAnimBg="0"/>
      <p:bldP spid="26653" grpId="0" animBg="1"/>
      <p:bldP spid="2665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The </a:t>
            </a:r>
            <a:r>
              <a:rPr lang="en-US" dirty="0" err="1"/>
              <a:t>reHeap</a:t>
            </a:r>
            <a:r>
              <a:rPr lang="en-US" dirty="0"/>
              <a:t> </a:t>
            </a:r>
            <a:r>
              <a:rPr lang="en-US" dirty="0" smtClean="0"/>
              <a:t>method</a:t>
            </a:r>
            <a:endParaRPr lang="en-US" dirty="0"/>
          </a:p>
        </p:txBody>
      </p:sp>
      <p:sp>
        <p:nvSpPr>
          <p:cNvPr id="27651" name="Rectangle 3"/>
          <p:cNvSpPr>
            <a:spLocks noGrp="1" noChangeArrowheads="1"/>
          </p:cNvSpPr>
          <p:nvPr>
            <p:ph type="body" sz="half" idx="1"/>
          </p:nvPr>
        </p:nvSpPr>
        <p:spPr>
          <a:xfrm>
            <a:off x="685800" y="1295400"/>
            <a:ext cx="7772400" cy="990600"/>
          </a:xfrm>
        </p:spPr>
        <p:txBody>
          <a:bodyPr/>
          <a:lstStyle/>
          <a:p>
            <a:r>
              <a:rPr lang="en-US" sz="2400" dirty="0"/>
              <a:t>Now the right child of the left child of the root (still the number </a:t>
            </a:r>
            <a:r>
              <a:rPr lang="en-US" sz="2000" dirty="0">
                <a:latin typeface="Verdana" pitchFamily="34" charset="0"/>
              </a:rPr>
              <a:t>11</a:t>
            </a:r>
            <a:r>
              <a:rPr lang="en-US" sz="2400" dirty="0"/>
              <a:t>) lacks the heap property:</a:t>
            </a:r>
          </a:p>
        </p:txBody>
      </p:sp>
      <p:sp>
        <p:nvSpPr>
          <p:cNvPr id="27652" name="Rectangle 4"/>
          <p:cNvSpPr>
            <a:spLocks noGrp="1" noChangeArrowheads="1"/>
          </p:cNvSpPr>
          <p:nvPr>
            <p:ph type="body" sz="half" idx="2"/>
          </p:nvPr>
        </p:nvSpPr>
        <p:spPr>
          <a:xfrm>
            <a:off x="685800" y="5181600"/>
            <a:ext cx="7772400" cy="1447800"/>
          </a:xfrm>
        </p:spPr>
        <p:txBody>
          <a:bodyPr/>
          <a:lstStyle/>
          <a:p>
            <a:r>
              <a:rPr lang="en-US" sz="2400" dirty="0"/>
              <a:t>We can </a:t>
            </a:r>
            <a:r>
              <a:rPr lang="en-US" sz="2000" dirty="0" err="1">
                <a:latin typeface="Verdana" pitchFamily="34" charset="0"/>
              </a:rPr>
              <a:t>siftUp</a:t>
            </a:r>
            <a:r>
              <a:rPr lang="en-US" sz="2000" dirty="0">
                <a:latin typeface="Verdana" pitchFamily="34" charset="0"/>
              </a:rPr>
              <a:t>()</a:t>
            </a:r>
            <a:r>
              <a:rPr lang="en-US" sz="2400" dirty="0"/>
              <a:t> this node</a:t>
            </a:r>
            <a:endParaRPr lang="en-US" sz="2400" i="1" dirty="0"/>
          </a:p>
          <a:p>
            <a:r>
              <a:rPr lang="en-US" sz="2400" dirty="0"/>
              <a:t>After doing this, one and only one of its children may have lost the heap property —but it doesn’t, because it’s a leaf</a:t>
            </a:r>
          </a:p>
        </p:txBody>
      </p:sp>
      <p:grpSp>
        <p:nvGrpSpPr>
          <p:cNvPr id="2" name="Group 5"/>
          <p:cNvGrpSpPr>
            <a:grpSpLocks/>
          </p:cNvGrpSpPr>
          <p:nvPr/>
        </p:nvGrpSpPr>
        <p:grpSpPr bwMode="auto">
          <a:xfrm>
            <a:off x="990600" y="2209800"/>
            <a:ext cx="6781800" cy="2590800"/>
            <a:chOff x="624" y="1392"/>
            <a:chExt cx="4272" cy="1632"/>
          </a:xfrm>
        </p:grpSpPr>
        <p:sp>
          <p:nvSpPr>
            <p:cNvPr id="27654"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7655"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7656"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7657"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7658"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7659"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a:solidFill>
                    <a:srgbClr val="FF9999"/>
                  </a:solidFill>
                  <a:latin typeface="Verdana" pitchFamily="34" charset="0"/>
                </a:rPr>
                <a:t>11</a:t>
              </a:r>
            </a:p>
          </p:txBody>
        </p:sp>
        <p:sp>
          <p:nvSpPr>
            <p:cNvPr id="27660"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7661"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21</a:t>
              </a:r>
            </a:p>
          </p:txBody>
        </p:sp>
        <p:sp>
          <p:nvSpPr>
            <p:cNvPr id="27662"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7663"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7664"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7665"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7666"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7667"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7668"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7669"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7670"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7671"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7672"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7673"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7674"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7675"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7676"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
        <p:nvSpPr>
          <p:cNvPr id="27677" name="Freeform 29"/>
          <p:cNvSpPr>
            <a:spLocks/>
          </p:cNvSpPr>
          <p:nvPr/>
        </p:nvSpPr>
        <p:spPr bwMode="auto">
          <a:xfrm>
            <a:off x="3019425" y="3975100"/>
            <a:ext cx="412750" cy="415925"/>
          </a:xfrm>
          <a:custGeom>
            <a:avLst/>
            <a:gdLst/>
            <a:ahLst/>
            <a:cxnLst>
              <a:cxn ang="0">
                <a:pos x="0" y="262"/>
              </a:cxn>
              <a:cxn ang="0">
                <a:pos x="30" y="148"/>
              </a:cxn>
              <a:cxn ang="0">
                <a:pos x="90" y="70"/>
              </a:cxn>
              <a:cxn ang="0">
                <a:pos x="260" y="0"/>
              </a:cxn>
            </a:cxnLst>
            <a:rect l="0" t="0" r="r" b="b"/>
            <a:pathLst>
              <a:path w="260" h="262">
                <a:moveTo>
                  <a:pt x="0" y="262"/>
                </a:moveTo>
                <a:cubicBezTo>
                  <a:pt x="5" y="243"/>
                  <a:pt x="15" y="180"/>
                  <a:pt x="30" y="148"/>
                </a:cubicBezTo>
                <a:cubicBezTo>
                  <a:pt x="45" y="116"/>
                  <a:pt x="52" y="95"/>
                  <a:pt x="90" y="70"/>
                </a:cubicBezTo>
                <a:cubicBezTo>
                  <a:pt x="128" y="45"/>
                  <a:pt x="225" y="15"/>
                  <a:pt x="260" y="0"/>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
        <p:nvSpPr>
          <p:cNvPr id="27678" name="Freeform 30"/>
          <p:cNvSpPr>
            <a:spLocks/>
          </p:cNvSpPr>
          <p:nvPr/>
        </p:nvSpPr>
        <p:spPr bwMode="auto">
          <a:xfrm>
            <a:off x="3448050" y="4219575"/>
            <a:ext cx="263525" cy="390525"/>
          </a:xfrm>
          <a:custGeom>
            <a:avLst/>
            <a:gdLst/>
            <a:ahLst/>
            <a:cxnLst>
              <a:cxn ang="0">
                <a:pos x="150" y="0"/>
              </a:cxn>
              <a:cxn ang="0">
                <a:pos x="162" y="96"/>
              </a:cxn>
              <a:cxn ang="0">
                <a:pos x="126" y="162"/>
              </a:cxn>
              <a:cxn ang="0">
                <a:pos x="0" y="246"/>
              </a:cxn>
            </a:cxnLst>
            <a:rect l="0" t="0" r="r" b="b"/>
            <a:pathLst>
              <a:path w="166" h="246">
                <a:moveTo>
                  <a:pt x="150" y="0"/>
                </a:moveTo>
                <a:cubicBezTo>
                  <a:pt x="152" y="16"/>
                  <a:pt x="166" y="69"/>
                  <a:pt x="162" y="96"/>
                </a:cubicBezTo>
                <a:cubicBezTo>
                  <a:pt x="158" y="123"/>
                  <a:pt x="153" y="137"/>
                  <a:pt x="126" y="162"/>
                </a:cubicBezTo>
                <a:cubicBezTo>
                  <a:pt x="99" y="187"/>
                  <a:pt x="26" y="229"/>
                  <a:pt x="0" y="246"/>
                </a:cubicBezTo>
              </a:path>
            </a:pathLst>
          </a:custGeom>
          <a:noFill/>
          <a:ln w="15875" cap="flat" cmpd="sng">
            <a:solidFill>
              <a:srgbClr val="FF9999"/>
            </a:solidFill>
            <a:prstDash val="solid"/>
            <a:round/>
            <a:headEnd type="none" w="med" len="med"/>
            <a:tailEnd type="triangle" w="lg" len="lg"/>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2">
                                            <p:txEl>
                                              <p:pRg st="0" end="0"/>
                                            </p:txEl>
                                          </p:spTgt>
                                        </p:tgtEl>
                                        <p:attrNameLst>
                                          <p:attrName>style.visibility</p:attrName>
                                        </p:attrNameLst>
                                      </p:cBhvr>
                                      <p:to>
                                        <p:strVal val="visible"/>
                                      </p:to>
                                    </p:set>
                                    <p:animEffect transition="in" filter="wipe(left)">
                                      <p:cBhvr>
                                        <p:cTn id="12" dur="500"/>
                                        <p:tgtEl>
                                          <p:spTgt spid="276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2">
                                            <p:txEl>
                                              <p:pRg st="1" end="1"/>
                                            </p:txEl>
                                          </p:spTgt>
                                        </p:tgtEl>
                                        <p:attrNameLst>
                                          <p:attrName>style.visibility</p:attrName>
                                        </p:attrNameLst>
                                      </p:cBhvr>
                                      <p:to>
                                        <p:strVal val="visible"/>
                                      </p:to>
                                    </p:set>
                                    <p:animEffect transition="in" filter="wipe(left)">
                                      <p:cBhvr>
                                        <p:cTn id="17" dur="500"/>
                                        <p:tgtEl>
                                          <p:spTgt spid="276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677"/>
                                        </p:tgtEl>
                                        <p:attrNameLst>
                                          <p:attrName>style.visibility</p:attrName>
                                        </p:attrNameLst>
                                      </p:cBhvr>
                                      <p:to>
                                        <p:strVal val="visible"/>
                                      </p:to>
                                    </p:set>
                                    <p:animEffect transition="in" filter="wipe(down)">
                                      <p:cBhvr>
                                        <p:cTn id="22" dur="500"/>
                                        <p:tgtEl>
                                          <p:spTgt spid="276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7678"/>
                                        </p:tgtEl>
                                        <p:attrNameLst>
                                          <p:attrName>style.visibility</p:attrName>
                                        </p:attrNameLst>
                                      </p:cBhvr>
                                      <p:to>
                                        <p:strVal val="visible"/>
                                      </p:to>
                                    </p:set>
                                    <p:animEffect transition="in" filter="wipe(up)">
                                      <p:cBhvr>
                                        <p:cTn id="27" dur="500"/>
                                        <p:tgtEl>
                                          <p:spTgt spid="27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4" autoUpdateAnimBg="0"/>
      <p:bldP spid="27652" grpId="0" build="p" bldLvl="4" autoUpdateAnimBg="0"/>
      <p:bldP spid="27677" grpId="0" animBg="1"/>
      <p:bldP spid="27678"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76200"/>
            <a:ext cx="7467600" cy="655638"/>
          </a:xfrm>
        </p:spPr>
        <p:txBody>
          <a:bodyPr/>
          <a:lstStyle/>
          <a:p>
            <a:r>
              <a:rPr lang="en-US" dirty="0"/>
              <a:t>The </a:t>
            </a:r>
            <a:r>
              <a:rPr lang="en-US" dirty="0" err="1"/>
              <a:t>reHeap</a:t>
            </a:r>
            <a:r>
              <a:rPr lang="en-US" dirty="0"/>
              <a:t> </a:t>
            </a:r>
            <a:r>
              <a:rPr lang="en-US" dirty="0" smtClean="0"/>
              <a:t>method</a:t>
            </a:r>
            <a:endParaRPr lang="en-US" dirty="0"/>
          </a:p>
        </p:txBody>
      </p:sp>
      <p:sp>
        <p:nvSpPr>
          <p:cNvPr id="28675" name="Rectangle 3"/>
          <p:cNvSpPr>
            <a:spLocks noGrp="1" noChangeArrowheads="1"/>
          </p:cNvSpPr>
          <p:nvPr>
            <p:ph type="body" sz="half" idx="1"/>
          </p:nvPr>
        </p:nvSpPr>
        <p:spPr>
          <a:xfrm>
            <a:off x="685800" y="838200"/>
            <a:ext cx="7772400" cy="990600"/>
          </a:xfrm>
        </p:spPr>
        <p:txBody>
          <a:bodyPr/>
          <a:lstStyle/>
          <a:p>
            <a:r>
              <a:rPr lang="en-US" sz="2400" dirty="0"/>
              <a:t>Our tree is once again a heap, because every node in it has the heap property</a:t>
            </a:r>
          </a:p>
        </p:txBody>
      </p:sp>
      <p:sp>
        <p:nvSpPr>
          <p:cNvPr id="28676" name="Rectangle 4"/>
          <p:cNvSpPr>
            <a:spLocks noGrp="1" noChangeArrowheads="1"/>
          </p:cNvSpPr>
          <p:nvPr>
            <p:ph type="body" sz="half" idx="2"/>
          </p:nvPr>
        </p:nvSpPr>
        <p:spPr>
          <a:xfrm>
            <a:off x="685800" y="4495800"/>
            <a:ext cx="8305800" cy="1447800"/>
          </a:xfrm>
        </p:spPr>
        <p:txBody>
          <a:bodyPr/>
          <a:lstStyle/>
          <a:p>
            <a:r>
              <a:rPr lang="en-US" sz="2400" dirty="0"/>
              <a:t>Once again, the largest (or</a:t>
            </a:r>
            <a:r>
              <a:rPr lang="en-US" sz="2400" i="1" dirty="0"/>
              <a:t> a</a:t>
            </a:r>
            <a:r>
              <a:rPr lang="en-US" sz="2400" dirty="0"/>
              <a:t> largest) value is in the root</a:t>
            </a:r>
          </a:p>
          <a:p>
            <a:r>
              <a:rPr lang="en-US" sz="2400" dirty="0"/>
              <a:t>We can repeat this process until the tree becomes empty</a:t>
            </a:r>
          </a:p>
          <a:p>
            <a:r>
              <a:rPr lang="en-US" sz="2400" dirty="0"/>
              <a:t>This produces a sequence of values in order largest to smallest</a:t>
            </a:r>
          </a:p>
        </p:txBody>
      </p:sp>
      <p:grpSp>
        <p:nvGrpSpPr>
          <p:cNvPr id="2" name="Group 5"/>
          <p:cNvGrpSpPr>
            <a:grpSpLocks/>
          </p:cNvGrpSpPr>
          <p:nvPr/>
        </p:nvGrpSpPr>
        <p:grpSpPr bwMode="auto">
          <a:xfrm>
            <a:off x="990600" y="1752600"/>
            <a:ext cx="6781800" cy="2590800"/>
            <a:chOff x="624" y="1392"/>
            <a:chExt cx="4272" cy="1632"/>
          </a:xfrm>
        </p:grpSpPr>
        <p:sp>
          <p:nvSpPr>
            <p:cNvPr id="28678" name="Oval 6"/>
            <p:cNvSpPr>
              <a:spLocks noChangeArrowheads="1"/>
            </p:cNvSpPr>
            <p:nvPr/>
          </p:nvSpPr>
          <p:spPr bwMode="auto">
            <a:xfrm>
              <a:off x="9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19</a:t>
              </a:r>
            </a:p>
          </p:txBody>
        </p:sp>
        <p:sp>
          <p:nvSpPr>
            <p:cNvPr id="28679" name="Oval 7"/>
            <p:cNvSpPr>
              <a:spLocks noChangeArrowheads="1"/>
            </p:cNvSpPr>
            <p:nvPr/>
          </p:nvSpPr>
          <p:spPr bwMode="auto">
            <a:xfrm>
              <a:off x="12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8680" name="Oval 8"/>
            <p:cNvSpPr>
              <a:spLocks noChangeArrowheads="1"/>
            </p:cNvSpPr>
            <p:nvPr/>
          </p:nvSpPr>
          <p:spPr bwMode="auto">
            <a:xfrm>
              <a:off x="6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18</a:t>
              </a:r>
            </a:p>
          </p:txBody>
        </p:sp>
        <p:sp>
          <p:nvSpPr>
            <p:cNvPr id="28681" name="Line 9"/>
            <p:cNvSpPr>
              <a:spLocks noChangeShapeType="1"/>
            </p:cNvSpPr>
            <p:nvPr/>
          </p:nvSpPr>
          <p:spPr bwMode="auto">
            <a:xfrm flipH="1">
              <a:off x="864" y="2592"/>
              <a:ext cx="144" cy="192"/>
            </a:xfrm>
            <a:prstGeom prst="line">
              <a:avLst/>
            </a:prstGeom>
            <a:noFill/>
            <a:ln w="15875">
              <a:solidFill>
                <a:schemeClr val="tx1"/>
              </a:solidFill>
              <a:round/>
              <a:headEnd/>
              <a:tailEnd/>
            </a:ln>
            <a:effectLst/>
          </p:spPr>
          <p:txBody>
            <a:bodyPr/>
            <a:lstStyle/>
            <a:p>
              <a:endParaRPr lang="en-US"/>
            </a:p>
          </p:txBody>
        </p:sp>
        <p:sp>
          <p:nvSpPr>
            <p:cNvPr id="28682" name="Line 10"/>
            <p:cNvSpPr>
              <a:spLocks noChangeShapeType="1"/>
            </p:cNvSpPr>
            <p:nvPr/>
          </p:nvSpPr>
          <p:spPr bwMode="auto">
            <a:xfrm>
              <a:off x="1248" y="2592"/>
              <a:ext cx="144" cy="192"/>
            </a:xfrm>
            <a:prstGeom prst="line">
              <a:avLst/>
            </a:prstGeom>
            <a:noFill/>
            <a:ln w="15875">
              <a:solidFill>
                <a:schemeClr val="tx1"/>
              </a:solidFill>
              <a:round/>
              <a:headEnd/>
              <a:tailEnd/>
            </a:ln>
            <a:effectLst/>
          </p:spPr>
          <p:txBody>
            <a:bodyPr/>
            <a:lstStyle/>
            <a:p>
              <a:endParaRPr lang="en-US"/>
            </a:p>
          </p:txBody>
        </p:sp>
        <p:sp>
          <p:nvSpPr>
            <p:cNvPr id="28683" name="Oval 11"/>
            <p:cNvSpPr>
              <a:spLocks noChangeArrowheads="1"/>
            </p:cNvSpPr>
            <p:nvPr/>
          </p:nvSpPr>
          <p:spPr bwMode="auto">
            <a:xfrm>
              <a:off x="2160" y="2400"/>
              <a:ext cx="336" cy="240"/>
            </a:xfrm>
            <a:prstGeom prst="ellipse">
              <a:avLst/>
            </a:prstGeom>
            <a:noFill/>
            <a:ln w="15875">
              <a:solidFill>
                <a:schemeClr val="tx1"/>
              </a:solidFill>
              <a:round/>
              <a:headEnd/>
              <a:tailEnd/>
            </a:ln>
            <a:effectLst/>
          </p:spPr>
          <p:txBody>
            <a:bodyPr wrap="none" anchor="ctr"/>
            <a:lstStyle/>
            <a:p>
              <a:pPr algn="ctr"/>
              <a:r>
                <a:rPr lang="en-US" sz="2000" dirty="0">
                  <a:latin typeface="Verdana" pitchFamily="34" charset="0"/>
                </a:rPr>
                <a:t>21</a:t>
              </a:r>
            </a:p>
          </p:txBody>
        </p:sp>
        <p:sp>
          <p:nvSpPr>
            <p:cNvPr id="28684" name="Oval 12"/>
            <p:cNvSpPr>
              <a:spLocks noChangeArrowheads="1"/>
            </p:cNvSpPr>
            <p:nvPr/>
          </p:nvSpPr>
          <p:spPr bwMode="auto">
            <a:xfrm>
              <a:off x="2496"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3</a:t>
              </a:r>
            </a:p>
          </p:txBody>
        </p:sp>
        <p:sp>
          <p:nvSpPr>
            <p:cNvPr id="28685" name="Oval 13"/>
            <p:cNvSpPr>
              <a:spLocks noChangeArrowheads="1"/>
            </p:cNvSpPr>
            <p:nvPr/>
          </p:nvSpPr>
          <p:spPr bwMode="auto">
            <a:xfrm>
              <a:off x="18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11</a:t>
              </a:r>
            </a:p>
          </p:txBody>
        </p:sp>
        <p:sp>
          <p:nvSpPr>
            <p:cNvPr id="28686" name="Line 14"/>
            <p:cNvSpPr>
              <a:spLocks noChangeShapeType="1"/>
            </p:cNvSpPr>
            <p:nvPr/>
          </p:nvSpPr>
          <p:spPr bwMode="auto">
            <a:xfrm flipH="1">
              <a:off x="2064" y="2592"/>
              <a:ext cx="144" cy="192"/>
            </a:xfrm>
            <a:prstGeom prst="line">
              <a:avLst/>
            </a:prstGeom>
            <a:noFill/>
            <a:ln w="15875">
              <a:solidFill>
                <a:schemeClr val="tx1"/>
              </a:solidFill>
              <a:round/>
              <a:headEnd/>
              <a:tailEnd/>
            </a:ln>
            <a:effectLst/>
          </p:spPr>
          <p:txBody>
            <a:bodyPr/>
            <a:lstStyle/>
            <a:p>
              <a:endParaRPr lang="en-US"/>
            </a:p>
          </p:txBody>
        </p:sp>
        <p:sp>
          <p:nvSpPr>
            <p:cNvPr id="28687" name="Line 15"/>
            <p:cNvSpPr>
              <a:spLocks noChangeShapeType="1"/>
            </p:cNvSpPr>
            <p:nvPr/>
          </p:nvSpPr>
          <p:spPr bwMode="auto">
            <a:xfrm>
              <a:off x="2448" y="2592"/>
              <a:ext cx="144" cy="192"/>
            </a:xfrm>
            <a:prstGeom prst="line">
              <a:avLst/>
            </a:prstGeom>
            <a:noFill/>
            <a:ln w="15875">
              <a:solidFill>
                <a:schemeClr val="tx1"/>
              </a:solidFill>
              <a:round/>
              <a:headEnd/>
              <a:tailEnd/>
            </a:ln>
            <a:effectLst/>
          </p:spPr>
          <p:txBody>
            <a:bodyPr/>
            <a:lstStyle/>
            <a:p>
              <a:endParaRPr lang="en-US"/>
            </a:p>
          </p:txBody>
        </p:sp>
        <p:sp>
          <p:nvSpPr>
            <p:cNvPr id="28688" name="Oval 16"/>
            <p:cNvSpPr>
              <a:spLocks noChangeArrowheads="1"/>
            </p:cNvSpPr>
            <p:nvPr/>
          </p:nvSpPr>
          <p:spPr bwMode="auto">
            <a:xfrm>
              <a:off x="33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14</a:t>
              </a:r>
            </a:p>
          </p:txBody>
        </p:sp>
        <p:sp>
          <p:nvSpPr>
            <p:cNvPr id="28689" name="Oval 17"/>
            <p:cNvSpPr>
              <a:spLocks noChangeArrowheads="1"/>
            </p:cNvSpPr>
            <p:nvPr/>
          </p:nvSpPr>
          <p:spPr bwMode="auto">
            <a:xfrm>
              <a:off x="3024" y="2784"/>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9</a:t>
              </a:r>
            </a:p>
          </p:txBody>
        </p:sp>
        <p:sp>
          <p:nvSpPr>
            <p:cNvPr id="28690" name="Line 18"/>
            <p:cNvSpPr>
              <a:spLocks noChangeShapeType="1"/>
            </p:cNvSpPr>
            <p:nvPr/>
          </p:nvSpPr>
          <p:spPr bwMode="auto">
            <a:xfrm flipH="1">
              <a:off x="3264" y="2592"/>
              <a:ext cx="144" cy="192"/>
            </a:xfrm>
            <a:prstGeom prst="line">
              <a:avLst/>
            </a:prstGeom>
            <a:noFill/>
            <a:ln w="15875">
              <a:solidFill>
                <a:schemeClr val="tx1"/>
              </a:solidFill>
              <a:round/>
              <a:headEnd/>
              <a:tailEnd/>
            </a:ln>
            <a:effectLst/>
          </p:spPr>
          <p:txBody>
            <a:bodyPr/>
            <a:lstStyle/>
            <a:p>
              <a:endParaRPr lang="en-US"/>
            </a:p>
          </p:txBody>
        </p:sp>
        <p:sp>
          <p:nvSpPr>
            <p:cNvPr id="28691" name="Oval 19"/>
            <p:cNvSpPr>
              <a:spLocks noChangeArrowheads="1"/>
            </p:cNvSpPr>
            <p:nvPr/>
          </p:nvSpPr>
          <p:spPr bwMode="auto">
            <a:xfrm>
              <a:off x="4560" y="2400"/>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15</a:t>
              </a:r>
            </a:p>
          </p:txBody>
        </p:sp>
        <p:sp>
          <p:nvSpPr>
            <p:cNvPr id="28692" name="Oval 20"/>
            <p:cNvSpPr>
              <a:spLocks noChangeArrowheads="1"/>
            </p:cNvSpPr>
            <p:nvPr/>
          </p:nvSpPr>
          <p:spPr bwMode="auto">
            <a:xfrm>
              <a:off x="3984"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17</a:t>
              </a:r>
            </a:p>
          </p:txBody>
        </p:sp>
        <p:sp>
          <p:nvSpPr>
            <p:cNvPr id="28693" name="Oval 21"/>
            <p:cNvSpPr>
              <a:spLocks noChangeArrowheads="1"/>
            </p:cNvSpPr>
            <p:nvPr/>
          </p:nvSpPr>
          <p:spPr bwMode="auto">
            <a:xfrm>
              <a:off x="1632" y="1776"/>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sp>
          <p:nvSpPr>
            <p:cNvPr id="28694" name="Line 22"/>
            <p:cNvSpPr>
              <a:spLocks noChangeShapeType="1"/>
            </p:cNvSpPr>
            <p:nvPr/>
          </p:nvSpPr>
          <p:spPr bwMode="auto">
            <a:xfrm flipH="1">
              <a:off x="1920" y="1584"/>
              <a:ext cx="912" cy="240"/>
            </a:xfrm>
            <a:prstGeom prst="line">
              <a:avLst/>
            </a:prstGeom>
            <a:noFill/>
            <a:ln w="15875">
              <a:solidFill>
                <a:schemeClr val="tx1"/>
              </a:solidFill>
              <a:round/>
              <a:headEnd/>
              <a:tailEnd/>
            </a:ln>
            <a:effectLst/>
          </p:spPr>
          <p:txBody>
            <a:bodyPr/>
            <a:lstStyle/>
            <a:p>
              <a:endParaRPr lang="en-US"/>
            </a:p>
          </p:txBody>
        </p:sp>
        <p:sp>
          <p:nvSpPr>
            <p:cNvPr id="28695" name="Line 23"/>
            <p:cNvSpPr>
              <a:spLocks noChangeShapeType="1"/>
            </p:cNvSpPr>
            <p:nvPr/>
          </p:nvSpPr>
          <p:spPr bwMode="auto">
            <a:xfrm>
              <a:off x="3120" y="1584"/>
              <a:ext cx="912" cy="240"/>
            </a:xfrm>
            <a:prstGeom prst="line">
              <a:avLst/>
            </a:prstGeom>
            <a:noFill/>
            <a:ln w="15875">
              <a:solidFill>
                <a:schemeClr val="tx1"/>
              </a:solidFill>
              <a:round/>
              <a:headEnd/>
              <a:tailEnd/>
            </a:ln>
            <a:effectLst/>
          </p:spPr>
          <p:txBody>
            <a:bodyPr/>
            <a:lstStyle/>
            <a:p>
              <a:endParaRPr lang="en-US"/>
            </a:p>
          </p:txBody>
        </p:sp>
        <p:sp>
          <p:nvSpPr>
            <p:cNvPr id="28696" name="Line 24"/>
            <p:cNvSpPr>
              <a:spLocks noChangeShapeType="1"/>
            </p:cNvSpPr>
            <p:nvPr/>
          </p:nvSpPr>
          <p:spPr bwMode="auto">
            <a:xfrm flipH="1">
              <a:off x="1248" y="1968"/>
              <a:ext cx="432" cy="432"/>
            </a:xfrm>
            <a:prstGeom prst="line">
              <a:avLst/>
            </a:prstGeom>
            <a:noFill/>
            <a:ln w="15875">
              <a:solidFill>
                <a:schemeClr val="tx1"/>
              </a:solidFill>
              <a:round/>
              <a:headEnd/>
              <a:tailEnd/>
            </a:ln>
            <a:effectLst/>
          </p:spPr>
          <p:txBody>
            <a:bodyPr/>
            <a:lstStyle/>
            <a:p>
              <a:endParaRPr lang="en-US"/>
            </a:p>
          </p:txBody>
        </p:sp>
        <p:sp>
          <p:nvSpPr>
            <p:cNvPr id="28697" name="Line 25"/>
            <p:cNvSpPr>
              <a:spLocks noChangeShapeType="1"/>
            </p:cNvSpPr>
            <p:nvPr/>
          </p:nvSpPr>
          <p:spPr bwMode="auto">
            <a:xfrm>
              <a:off x="1920" y="1968"/>
              <a:ext cx="336" cy="432"/>
            </a:xfrm>
            <a:prstGeom prst="line">
              <a:avLst/>
            </a:prstGeom>
            <a:noFill/>
            <a:ln w="15875">
              <a:solidFill>
                <a:schemeClr val="tx1"/>
              </a:solidFill>
              <a:round/>
              <a:headEnd/>
              <a:tailEnd/>
            </a:ln>
            <a:effectLst/>
          </p:spPr>
          <p:txBody>
            <a:bodyPr/>
            <a:lstStyle/>
            <a:p>
              <a:endParaRPr lang="en-US"/>
            </a:p>
          </p:txBody>
        </p:sp>
        <p:sp>
          <p:nvSpPr>
            <p:cNvPr id="28698" name="Line 26"/>
            <p:cNvSpPr>
              <a:spLocks noChangeShapeType="1"/>
            </p:cNvSpPr>
            <p:nvPr/>
          </p:nvSpPr>
          <p:spPr bwMode="auto">
            <a:xfrm flipH="1">
              <a:off x="3600" y="1968"/>
              <a:ext cx="432" cy="432"/>
            </a:xfrm>
            <a:prstGeom prst="line">
              <a:avLst/>
            </a:prstGeom>
            <a:noFill/>
            <a:ln w="15875">
              <a:solidFill>
                <a:schemeClr val="tx1"/>
              </a:solidFill>
              <a:round/>
              <a:headEnd/>
              <a:tailEnd/>
            </a:ln>
            <a:effectLst/>
          </p:spPr>
          <p:txBody>
            <a:bodyPr/>
            <a:lstStyle/>
            <a:p>
              <a:endParaRPr lang="en-US"/>
            </a:p>
          </p:txBody>
        </p:sp>
        <p:sp>
          <p:nvSpPr>
            <p:cNvPr id="28699" name="Line 27"/>
            <p:cNvSpPr>
              <a:spLocks noChangeShapeType="1"/>
            </p:cNvSpPr>
            <p:nvPr/>
          </p:nvSpPr>
          <p:spPr bwMode="auto">
            <a:xfrm>
              <a:off x="4272" y="1968"/>
              <a:ext cx="384" cy="432"/>
            </a:xfrm>
            <a:prstGeom prst="line">
              <a:avLst/>
            </a:prstGeom>
            <a:noFill/>
            <a:ln w="15875">
              <a:solidFill>
                <a:schemeClr val="tx1"/>
              </a:solidFill>
              <a:round/>
              <a:headEnd/>
              <a:tailEnd/>
            </a:ln>
            <a:effectLst/>
          </p:spPr>
          <p:txBody>
            <a:bodyPr/>
            <a:lstStyle/>
            <a:p>
              <a:endParaRPr lang="en-US"/>
            </a:p>
          </p:txBody>
        </p:sp>
        <p:sp>
          <p:nvSpPr>
            <p:cNvPr id="28700" name="Oval 28"/>
            <p:cNvSpPr>
              <a:spLocks noChangeArrowheads="1"/>
            </p:cNvSpPr>
            <p:nvPr/>
          </p:nvSpPr>
          <p:spPr bwMode="auto">
            <a:xfrm>
              <a:off x="2784" y="1392"/>
              <a:ext cx="336" cy="240"/>
            </a:xfrm>
            <a:prstGeom prst="ellipse">
              <a:avLst/>
            </a:prstGeom>
            <a:noFill/>
            <a:ln w="15875">
              <a:solidFill>
                <a:schemeClr val="tx1"/>
              </a:solidFill>
              <a:round/>
              <a:headEnd/>
              <a:tailEnd/>
            </a:ln>
            <a:effectLst/>
          </p:spPr>
          <p:txBody>
            <a:bodyPr wrap="none" anchor="ctr"/>
            <a:lstStyle/>
            <a:p>
              <a:pPr algn="ctr"/>
              <a:r>
                <a:rPr lang="en-US" sz="2000">
                  <a:latin typeface="Verdana" pitchFamily="34" charset="0"/>
                </a:rPr>
                <a:t>22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6">
                                            <p:txEl>
                                              <p:pRg st="0" end="0"/>
                                            </p:txEl>
                                          </p:spTgt>
                                        </p:tgtEl>
                                        <p:attrNameLst>
                                          <p:attrName>style.visibility</p:attrName>
                                        </p:attrNameLst>
                                      </p:cBhvr>
                                      <p:to>
                                        <p:strVal val="visible"/>
                                      </p:to>
                                    </p:set>
                                    <p:animEffect transition="in" filter="wipe(left)">
                                      <p:cBhvr>
                                        <p:cTn id="12" dur="500"/>
                                        <p:tgtEl>
                                          <p:spTgt spid="286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6">
                                            <p:txEl>
                                              <p:pRg st="1" end="1"/>
                                            </p:txEl>
                                          </p:spTgt>
                                        </p:tgtEl>
                                        <p:attrNameLst>
                                          <p:attrName>style.visibility</p:attrName>
                                        </p:attrNameLst>
                                      </p:cBhvr>
                                      <p:to>
                                        <p:strVal val="visible"/>
                                      </p:to>
                                    </p:set>
                                    <p:animEffect transition="in" filter="wipe(left)">
                                      <p:cBhvr>
                                        <p:cTn id="17" dur="500"/>
                                        <p:tgtEl>
                                          <p:spTgt spid="286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6">
                                            <p:txEl>
                                              <p:pRg st="2" end="2"/>
                                            </p:txEl>
                                          </p:spTgt>
                                        </p:tgtEl>
                                        <p:attrNameLst>
                                          <p:attrName>style.visibility</p:attrName>
                                        </p:attrNameLst>
                                      </p:cBhvr>
                                      <p:to>
                                        <p:strVal val="visible"/>
                                      </p:to>
                                    </p:set>
                                    <p:animEffect transition="in" filter="wipe(left)">
                                      <p:cBhvr>
                                        <p:cTn id="22" dur="500"/>
                                        <p:tgtEl>
                                          <p:spTgt spid="286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4" autoUpdateAnimBg="0"/>
      <p:bldP spid="28676" grpId="0" build="p" bldLvl="4"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Heap Sort</a:t>
            </a:r>
            <a:endParaRPr lang="en-US" dirty="0"/>
          </a:p>
        </p:txBody>
      </p:sp>
      <p:sp>
        <p:nvSpPr>
          <p:cNvPr id="20483" name="Content Placeholder 2"/>
          <p:cNvSpPr>
            <a:spLocks noGrp="1"/>
          </p:cNvSpPr>
          <p:nvPr>
            <p:ph sz="quarter" idx="1"/>
          </p:nvPr>
        </p:nvSpPr>
        <p:spPr>
          <a:xfrm>
            <a:off x="457200" y="1600200"/>
            <a:ext cx="7467600" cy="4873625"/>
          </a:xfrm>
        </p:spPr>
        <p:txBody>
          <a:bodyPr/>
          <a:lstStyle/>
          <a:p>
            <a:pPr lvl="1" eaLnBrk="1" hangingPunct="1">
              <a:buFont typeface="Wingdings 2" pitchFamily="18" charset="2"/>
              <a:buNone/>
            </a:pPr>
            <a:r>
              <a:rPr lang="en-US" smtClean="0"/>
              <a:t>    A sorting algorithm that works by first organizing the data to be sorted into a special type of binary tree called a heap</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04800" y="533400"/>
            <a:ext cx="8531225" cy="457200"/>
          </a:xfrm>
          <a:prstGeom prst="rect">
            <a:avLst/>
          </a:prstGeom>
          <a:noFill/>
          <a:ln w="9525">
            <a:noFill/>
            <a:miter lim="800000"/>
            <a:headEnd/>
            <a:tailEnd/>
          </a:ln>
        </p:spPr>
        <p:txBody>
          <a:bodyPr>
            <a:spAutoFit/>
          </a:bodyPr>
          <a:lstStyle/>
          <a:p>
            <a:pPr>
              <a:spcBef>
                <a:spcPct val="50000"/>
              </a:spcBef>
            </a:pPr>
            <a:r>
              <a:rPr lang="en-US" b="1">
                <a:latin typeface="Century Schoolbook" pitchFamily="18" charset="0"/>
              </a:rPr>
              <a:t>Example:</a:t>
            </a:r>
            <a:r>
              <a:rPr lang="en-US">
                <a:latin typeface="Century Schoolbook" pitchFamily="18" charset="0"/>
              </a:rPr>
              <a:t>  Convert the following array to a heap</a:t>
            </a:r>
            <a:endParaRPr lang="en-US" b="1">
              <a:latin typeface="Century Schoolbook" pitchFamily="18" charset="0"/>
            </a:endParaRPr>
          </a:p>
        </p:txBody>
      </p:sp>
      <p:grpSp>
        <p:nvGrpSpPr>
          <p:cNvPr id="25603" name="Group 12"/>
          <p:cNvGrpSpPr>
            <a:grpSpLocks/>
          </p:cNvGrpSpPr>
          <p:nvPr/>
        </p:nvGrpSpPr>
        <p:grpSpPr bwMode="auto">
          <a:xfrm>
            <a:off x="1741488" y="1169988"/>
            <a:ext cx="3460750" cy="369887"/>
            <a:chOff x="561" y="657"/>
            <a:chExt cx="2180" cy="233"/>
          </a:xfrm>
        </p:grpSpPr>
        <p:sp>
          <p:nvSpPr>
            <p:cNvPr id="25622" name="Text Box 4"/>
            <p:cNvSpPr txBox="1">
              <a:spLocks noChangeArrowheads="1"/>
            </p:cNvSpPr>
            <p:nvPr/>
          </p:nvSpPr>
          <p:spPr bwMode="auto">
            <a:xfrm>
              <a:off x="561" y="657"/>
              <a:ext cx="404" cy="233"/>
            </a:xfrm>
            <a:prstGeom prst="rect">
              <a:avLst/>
            </a:prstGeom>
            <a:noFill/>
            <a:ln w="9525">
              <a:solidFill>
                <a:schemeClr val="tx1"/>
              </a:solidFill>
              <a:miter lim="800000"/>
              <a:headEnd/>
              <a:tailEnd/>
            </a:ln>
          </p:spPr>
          <p:txBody>
            <a:bodyPr>
              <a:spAutoFit/>
            </a:bodyPr>
            <a:lstStyle/>
            <a:p>
              <a:pPr algn="ctr">
                <a:spcBef>
                  <a:spcPct val="50000"/>
                </a:spcBef>
              </a:pPr>
              <a:r>
                <a:rPr lang="en-US">
                  <a:latin typeface="Century Schoolbook" pitchFamily="18" charset="0"/>
                </a:rPr>
                <a:t>16</a:t>
              </a:r>
              <a:endParaRPr lang="en-CA">
                <a:latin typeface="Century Schoolbook" pitchFamily="18" charset="0"/>
              </a:endParaRPr>
            </a:p>
          </p:txBody>
        </p:sp>
        <p:sp>
          <p:nvSpPr>
            <p:cNvPr id="25623" name="Text Box 5"/>
            <p:cNvSpPr txBox="1">
              <a:spLocks noChangeArrowheads="1"/>
            </p:cNvSpPr>
            <p:nvPr/>
          </p:nvSpPr>
          <p:spPr bwMode="auto">
            <a:xfrm>
              <a:off x="961" y="657"/>
              <a:ext cx="356" cy="233"/>
            </a:xfrm>
            <a:prstGeom prst="rect">
              <a:avLst/>
            </a:prstGeom>
            <a:noFill/>
            <a:ln w="9525">
              <a:solidFill>
                <a:schemeClr val="tx1"/>
              </a:solidFill>
              <a:miter lim="800000"/>
              <a:headEnd/>
              <a:tailEnd/>
            </a:ln>
          </p:spPr>
          <p:txBody>
            <a:bodyPr>
              <a:spAutoFit/>
            </a:bodyPr>
            <a:lstStyle/>
            <a:p>
              <a:pPr algn="ctr">
                <a:spcBef>
                  <a:spcPct val="50000"/>
                </a:spcBef>
              </a:pPr>
              <a:r>
                <a:rPr lang="en-US">
                  <a:latin typeface="Century Schoolbook" pitchFamily="18" charset="0"/>
                </a:rPr>
                <a:t>4</a:t>
              </a:r>
              <a:endParaRPr lang="en-CA">
                <a:latin typeface="Century Schoolbook" pitchFamily="18" charset="0"/>
              </a:endParaRPr>
            </a:p>
          </p:txBody>
        </p:sp>
        <p:sp>
          <p:nvSpPr>
            <p:cNvPr id="25624" name="Text Box 6"/>
            <p:cNvSpPr txBox="1">
              <a:spLocks noChangeArrowheads="1"/>
            </p:cNvSpPr>
            <p:nvPr/>
          </p:nvSpPr>
          <p:spPr bwMode="auto">
            <a:xfrm>
              <a:off x="1321" y="657"/>
              <a:ext cx="356" cy="233"/>
            </a:xfrm>
            <a:prstGeom prst="rect">
              <a:avLst/>
            </a:prstGeom>
            <a:noFill/>
            <a:ln w="9525">
              <a:solidFill>
                <a:schemeClr val="tx1"/>
              </a:solidFill>
              <a:miter lim="800000"/>
              <a:headEnd/>
              <a:tailEnd/>
            </a:ln>
          </p:spPr>
          <p:txBody>
            <a:bodyPr>
              <a:spAutoFit/>
            </a:bodyPr>
            <a:lstStyle/>
            <a:p>
              <a:pPr algn="ctr">
                <a:spcBef>
                  <a:spcPct val="50000"/>
                </a:spcBef>
              </a:pPr>
              <a:r>
                <a:rPr lang="en-US">
                  <a:latin typeface="Century Schoolbook" pitchFamily="18" charset="0"/>
                </a:rPr>
                <a:t>7</a:t>
              </a:r>
              <a:endParaRPr lang="en-CA">
                <a:latin typeface="Century Schoolbook" pitchFamily="18" charset="0"/>
              </a:endParaRPr>
            </a:p>
          </p:txBody>
        </p:sp>
        <p:sp>
          <p:nvSpPr>
            <p:cNvPr id="25625" name="Text Box 7"/>
            <p:cNvSpPr txBox="1">
              <a:spLocks noChangeArrowheads="1"/>
            </p:cNvSpPr>
            <p:nvPr/>
          </p:nvSpPr>
          <p:spPr bwMode="auto">
            <a:xfrm>
              <a:off x="1673" y="657"/>
              <a:ext cx="356" cy="233"/>
            </a:xfrm>
            <a:prstGeom prst="rect">
              <a:avLst/>
            </a:prstGeom>
            <a:noFill/>
            <a:ln w="9525">
              <a:solidFill>
                <a:schemeClr val="tx1"/>
              </a:solidFill>
              <a:miter lim="800000"/>
              <a:headEnd/>
              <a:tailEnd/>
            </a:ln>
          </p:spPr>
          <p:txBody>
            <a:bodyPr>
              <a:spAutoFit/>
            </a:bodyPr>
            <a:lstStyle/>
            <a:p>
              <a:pPr algn="ctr">
                <a:spcBef>
                  <a:spcPct val="50000"/>
                </a:spcBef>
              </a:pPr>
              <a:r>
                <a:rPr lang="en-US">
                  <a:latin typeface="Century Schoolbook" pitchFamily="18" charset="0"/>
                </a:rPr>
                <a:t>1</a:t>
              </a:r>
              <a:endParaRPr lang="en-CA">
                <a:latin typeface="Century Schoolbook" pitchFamily="18" charset="0"/>
              </a:endParaRPr>
            </a:p>
          </p:txBody>
        </p:sp>
        <p:sp>
          <p:nvSpPr>
            <p:cNvPr id="25626" name="Text Box 8"/>
            <p:cNvSpPr txBox="1">
              <a:spLocks noChangeArrowheads="1"/>
            </p:cNvSpPr>
            <p:nvPr/>
          </p:nvSpPr>
          <p:spPr bwMode="auto">
            <a:xfrm>
              <a:off x="2033" y="657"/>
              <a:ext cx="356" cy="233"/>
            </a:xfrm>
            <a:prstGeom prst="rect">
              <a:avLst/>
            </a:prstGeom>
            <a:noFill/>
            <a:ln w="9525">
              <a:solidFill>
                <a:schemeClr val="tx1"/>
              </a:solidFill>
              <a:miter lim="800000"/>
              <a:headEnd/>
              <a:tailEnd/>
            </a:ln>
          </p:spPr>
          <p:txBody>
            <a:bodyPr>
              <a:spAutoFit/>
            </a:bodyPr>
            <a:lstStyle/>
            <a:p>
              <a:pPr algn="ctr">
                <a:spcBef>
                  <a:spcPct val="50000"/>
                </a:spcBef>
              </a:pPr>
              <a:r>
                <a:rPr lang="en-US">
                  <a:latin typeface="Century Schoolbook" pitchFamily="18" charset="0"/>
                </a:rPr>
                <a:t>12</a:t>
              </a:r>
              <a:endParaRPr lang="en-CA">
                <a:latin typeface="Century Schoolbook" pitchFamily="18" charset="0"/>
              </a:endParaRPr>
            </a:p>
          </p:txBody>
        </p:sp>
        <p:sp>
          <p:nvSpPr>
            <p:cNvPr id="25627" name="Text Box 9"/>
            <p:cNvSpPr txBox="1">
              <a:spLocks noChangeArrowheads="1"/>
            </p:cNvSpPr>
            <p:nvPr/>
          </p:nvSpPr>
          <p:spPr bwMode="auto">
            <a:xfrm>
              <a:off x="2385" y="657"/>
              <a:ext cx="356" cy="233"/>
            </a:xfrm>
            <a:prstGeom prst="rect">
              <a:avLst/>
            </a:prstGeom>
            <a:noFill/>
            <a:ln w="9525">
              <a:solidFill>
                <a:schemeClr val="tx1"/>
              </a:solidFill>
              <a:miter lim="800000"/>
              <a:headEnd/>
              <a:tailEnd/>
            </a:ln>
          </p:spPr>
          <p:txBody>
            <a:bodyPr>
              <a:spAutoFit/>
            </a:bodyPr>
            <a:lstStyle/>
            <a:p>
              <a:pPr algn="ctr">
                <a:spcBef>
                  <a:spcPct val="50000"/>
                </a:spcBef>
              </a:pPr>
              <a:r>
                <a:rPr lang="en-US">
                  <a:latin typeface="Century Schoolbook" pitchFamily="18" charset="0"/>
                </a:rPr>
                <a:t>19</a:t>
              </a:r>
              <a:endParaRPr lang="en-CA">
                <a:latin typeface="Century Schoolbook" pitchFamily="18" charset="0"/>
              </a:endParaRPr>
            </a:p>
          </p:txBody>
        </p:sp>
      </p:grpSp>
      <p:sp>
        <p:nvSpPr>
          <p:cNvPr id="25604" name="Text Box 46"/>
          <p:cNvSpPr txBox="1">
            <a:spLocks noChangeArrowheads="1"/>
          </p:cNvSpPr>
          <p:nvPr/>
        </p:nvSpPr>
        <p:spPr bwMode="auto">
          <a:xfrm>
            <a:off x="457200" y="1676400"/>
            <a:ext cx="8531225" cy="457200"/>
          </a:xfrm>
          <a:prstGeom prst="rect">
            <a:avLst/>
          </a:prstGeom>
          <a:noFill/>
          <a:ln w="9525">
            <a:noFill/>
            <a:miter lim="800000"/>
            <a:headEnd/>
            <a:tailEnd/>
          </a:ln>
        </p:spPr>
        <p:txBody>
          <a:bodyPr>
            <a:spAutoFit/>
          </a:bodyPr>
          <a:lstStyle/>
          <a:p>
            <a:pPr>
              <a:spcBef>
                <a:spcPct val="50000"/>
              </a:spcBef>
            </a:pPr>
            <a:r>
              <a:rPr lang="en-US">
                <a:latin typeface="Century Schoolbook" pitchFamily="18" charset="0"/>
              </a:rPr>
              <a:t>Picture </a:t>
            </a:r>
            <a:r>
              <a:rPr lang="en-US" b="1">
                <a:latin typeface="Century Schoolbook" pitchFamily="18" charset="0"/>
              </a:rPr>
              <a:t>the array as a complete binary tree:</a:t>
            </a:r>
          </a:p>
        </p:txBody>
      </p:sp>
      <p:sp>
        <p:nvSpPr>
          <p:cNvPr id="25605" name="Oval 4"/>
          <p:cNvSpPr>
            <a:spLocks noChangeArrowheads="1"/>
          </p:cNvSpPr>
          <p:nvPr/>
        </p:nvSpPr>
        <p:spPr bwMode="auto">
          <a:xfrm>
            <a:off x="3505200" y="2209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5606" name="Text Box 6"/>
          <p:cNvSpPr txBox="1">
            <a:spLocks noChangeArrowheads="1"/>
          </p:cNvSpPr>
          <p:nvPr/>
        </p:nvSpPr>
        <p:spPr bwMode="auto">
          <a:xfrm>
            <a:off x="3565525" y="2246313"/>
            <a:ext cx="396875" cy="369887"/>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25607" name="Oval 7"/>
          <p:cNvSpPr>
            <a:spLocks noChangeArrowheads="1"/>
          </p:cNvSpPr>
          <p:nvPr/>
        </p:nvSpPr>
        <p:spPr bwMode="auto">
          <a:xfrm>
            <a:off x="2743200" y="3124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5608" name="Text Box 8"/>
          <p:cNvSpPr txBox="1">
            <a:spLocks noChangeArrowheads="1"/>
          </p:cNvSpPr>
          <p:nvPr/>
        </p:nvSpPr>
        <p:spPr bwMode="auto">
          <a:xfrm>
            <a:off x="2819400" y="3200400"/>
            <a:ext cx="290513"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25609" name="Oval 9"/>
          <p:cNvSpPr>
            <a:spLocks noChangeArrowheads="1"/>
          </p:cNvSpPr>
          <p:nvPr/>
        </p:nvSpPr>
        <p:spPr bwMode="auto">
          <a:xfrm>
            <a:off x="4343400" y="3124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5610" name="Text Box 10"/>
          <p:cNvSpPr txBox="1">
            <a:spLocks noChangeArrowheads="1"/>
          </p:cNvSpPr>
          <p:nvPr/>
        </p:nvSpPr>
        <p:spPr bwMode="auto">
          <a:xfrm>
            <a:off x="4419600" y="3200400"/>
            <a:ext cx="290513"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25611" name="Oval 11"/>
          <p:cNvSpPr>
            <a:spLocks noChangeArrowheads="1"/>
          </p:cNvSpPr>
          <p:nvPr/>
        </p:nvSpPr>
        <p:spPr bwMode="auto">
          <a:xfrm>
            <a:off x="3200400" y="4267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5612" name="Text Box 12"/>
          <p:cNvSpPr txBox="1">
            <a:spLocks noChangeArrowheads="1"/>
          </p:cNvSpPr>
          <p:nvPr/>
        </p:nvSpPr>
        <p:spPr bwMode="auto">
          <a:xfrm>
            <a:off x="3276600" y="4343400"/>
            <a:ext cx="39687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25613" name="Oval 13"/>
          <p:cNvSpPr>
            <a:spLocks noChangeArrowheads="1"/>
          </p:cNvSpPr>
          <p:nvPr/>
        </p:nvSpPr>
        <p:spPr bwMode="auto">
          <a:xfrm>
            <a:off x="2057400" y="4343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5614" name="Text Box 14"/>
          <p:cNvSpPr txBox="1">
            <a:spLocks noChangeArrowheads="1"/>
          </p:cNvSpPr>
          <p:nvPr/>
        </p:nvSpPr>
        <p:spPr bwMode="auto">
          <a:xfrm>
            <a:off x="2209800" y="4419600"/>
            <a:ext cx="290513" cy="369888"/>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25615" name="Oval 15"/>
          <p:cNvSpPr>
            <a:spLocks noChangeArrowheads="1"/>
          </p:cNvSpPr>
          <p:nvPr/>
        </p:nvSpPr>
        <p:spPr bwMode="auto">
          <a:xfrm>
            <a:off x="3962400" y="4267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5616" name="Text Box 16"/>
          <p:cNvSpPr txBox="1">
            <a:spLocks noChangeArrowheads="1"/>
          </p:cNvSpPr>
          <p:nvPr/>
        </p:nvSpPr>
        <p:spPr bwMode="auto">
          <a:xfrm>
            <a:off x="4038600" y="4343400"/>
            <a:ext cx="396875" cy="369888"/>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25617" name="Line 17"/>
          <p:cNvSpPr>
            <a:spLocks noChangeShapeType="1"/>
          </p:cNvSpPr>
          <p:nvPr/>
        </p:nvSpPr>
        <p:spPr bwMode="auto">
          <a:xfrm flipH="1">
            <a:off x="3200400" y="2667000"/>
            <a:ext cx="381000" cy="533400"/>
          </a:xfrm>
          <a:prstGeom prst="line">
            <a:avLst/>
          </a:prstGeom>
          <a:noFill/>
          <a:ln w="9525">
            <a:solidFill>
              <a:schemeClr val="tx1"/>
            </a:solidFill>
            <a:round/>
            <a:headEnd/>
            <a:tailEnd/>
          </a:ln>
        </p:spPr>
        <p:txBody>
          <a:bodyPr/>
          <a:lstStyle/>
          <a:p>
            <a:endParaRPr lang="en-US"/>
          </a:p>
        </p:txBody>
      </p:sp>
      <p:sp>
        <p:nvSpPr>
          <p:cNvPr id="25618" name="Line 18"/>
          <p:cNvSpPr>
            <a:spLocks noChangeShapeType="1"/>
          </p:cNvSpPr>
          <p:nvPr/>
        </p:nvSpPr>
        <p:spPr bwMode="auto">
          <a:xfrm flipH="1">
            <a:off x="2438400" y="3657600"/>
            <a:ext cx="457200" cy="685800"/>
          </a:xfrm>
          <a:prstGeom prst="line">
            <a:avLst/>
          </a:prstGeom>
          <a:noFill/>
          <a:ln w="9525">
            <a:solidFill>
              <a:schemeClr val="tx1"/>
            </a:solidFill>
            <a:round/>
            <a:headEnd/>
            <a:tailEnd/>
          </a:ln>
        </p:spPr>
        <p:txBody>
          <a:bodyPr/>
          <a:lstStyle/>
          <a:p>
            <a:endParaRPr lang="en-US"/>
          </a:p>
        </p:txBody>
      </p:sp>
      <p:sp>
        <p:nvSpPr>
          <p:cNvPr id="25619" name="Line 19"/>
          <p:cNvSpPr>
            <a:spLocks noChangeShapeType="1"/>
          </p:cNvSpPr>
          <p:nvPr/>
        </p:nvSpPr>
        <p:spPr bwMode="auto">
          <a:xfrm>
            <a:off x="3200400" y="3657600"/>
            <a:ext cx="228600" cy="609600"/>
          </a:xfrm>
          <a:prstGeom prst="line">
            <a:avLst/>
          </a:prstGeom>
          <a:noFill/>
          <a:ln w="9525">
            <a:solidFill>
              <a:schemeClr val="tx1"/>
            </a:solidFill>
            <a:round/>
            <a:headEnd/>
            <a:tailEnd/>
          </a:ln>
        </p:spPr>
        <p:txBody>
          <a:bodyPr/>
          <a:lstStyle/>
          <a:p>
            <a:endParaRPr lang="en-US"/>
          </a:p>
        </p:txBody>
      </p:sp>
      <p:sp>
        <p:nvSpPr>
          <p:cNvPr id="25620" name="Line 20"/>
          <p:cNvSpPr>
            <a:spLocks noChangeShapeType="1"/>
          </p:cNvSpPr>
          <p:nvPr/>
        </p:nvSpPr>
        <p:spPr bwMode="auto">
          <a:xfrm>
            <a:off x="4038600" y="2667000"/>
            <a:ext cx="381000" cy="533400"/>
          </a:xfrm>
          <a:prstGeom prst="line">
            <a:avLst/>
          </a:prstGeom>
          <a:noFill/>
          <a:ln w="9525">
            <a:solidFill>
              <a:schemeClr val="tx1"/>
            </a:solidFill>
            <a:round/>
            <a:headEnd/>
            <a:tailEnd/>
          </a:ln>
        </p:spPr>
        <p:txBody>
          <a:bodyPr/>
          <a:lstStyle/>
          <a:p>
            <a:endParaRPr lang="en-US"/>
          </a:p>
        </p:txBody>
      </p:sp>
      <p:sp>
        <p:nvSpPr>
          <p:cNvPr id="25621" name="Line 21"/>
          <p:cNvSpPr>
            <a:spLocks noChangeShapeType="1"/>
          </p:cNvSpPr>
          <p:nvPr/>
        </p:nvSpPr>
        <p:spPr bwMode="auto">
          <a:xfrm flipH="1">
            <a:off x="4267200" y="3657600"/>
            <a:ext cx="304800" cy="6096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p:nvPr/>
        </p:nvCxnSpPr>
        <p:spPr>
          <a:xfrm>
            <a:off x="3581400" y="13716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627" name="Oval 4"/>
          <p:cNvSpPr>
            <a:spLocks noChangeArrowheads="1"/>
          </p:cNvSpPr>
          <p:nvPr/>
        </p:nvSpPr>
        <p:spPr bwMode="auto">
          <a:xfrm>
            <a:off x="1600200" y="533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28" name="Text Box 6"/>
          <p:cNvSpPr txBox="1">
            <a:spLocks noChangeArrowheads="1"/>
          </p:cNvSpPr>
          <p:nvPr/>
        </p:nvSpPr>
        <p:spPr bwMode="auto">
          <a:xfrm>
            <a:off x="1660525" y="569913"/>
            <a:ext cx="396875" cy="369887"/>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26629" name="Oval 7"/>
          <p:cNvSpPr>
            <a:spLocks noChangeArrowheads="1"/>
          </p:cNvSpPr>
          <p:nvPr/>
        </p:nvSpPr>
        <p:spPr bwMode="auto">
          <a:xfrm>
            <a:off x="838200" y="1447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30" name="Text Box 8"/>
          <p:cNvSpPr txBox="1">
            <a:spLocks noChangeArrowheads="1"/>
          </p:cNvSpPr>
          <p:nvPr/>
        </p:nvSpPr>
        <p:spPr bwMode="auto">
          <a:xfrm>
            <a:off x="914400" y="1524000"/>
            <a:ext cx="290513"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26631" name="Oval 9"/>
          <p:cNvSpPr>
            <a:spLocks noChangeArrowheads="1"/>
          </p:cNvSpPr>
          <p:nvPr/>
        </p:nvSpPr>
        <p:spPr bwMode="auto">
          <a:xfrm>
            <a:off x="2438400" y="1447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32" name="Text Box 10"/>
          <p:cNvSpPr txBox="1">
            <a:spLocks noChangeArrowheads="1"/>
          </p:cNvSpPr>
          <p:nvPr/>
        </p:nvSpPr>
        <p:spPr bwMode="auto">
          <a:xfrm>
            <a:off x="2514600" y="1524000"/>
            <a:ext cx="290513"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26633" name="Oval 11"/>
          <p:cNvSpPr>
            <a:spLocks noChangeArrowheads="1"/>
          </p:cNvSpPr>
          <p:nvPr/>
        </p:nvSpPr>
        <p:spPr bwMode="auto">
          <a:xfrm>
            <a:off x="1295400" y="2590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34" name="Text Box 12"/>
          <p:cNvSpPr txBox="1">
            <a:spLocks noChangeArrowheads="1"/>
          </p:cNvSpPr>
          <p:nvPr/>
        </p:nvSpPr>
        <p:spPr bwMode="auto">
          <a:xfrm>
            <a:off x="1371600" y="2667000"/>
            <a:ext cx="39687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26635" name="Oval 13"/>
          <p:cNvSpPr>
            <a:spLocks noChangeArrowheads="1"/>
          </p:cNvSpPr>
          <p:nvPr/>
        </p:nvSpPr>
        <p:spPr bwMode="auto">
          <a:xfrm>
            <a:off x="152400" y="2667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36" name="Text Box 14"/>
          <p:cNvSpPr txBox="1">
            <a:spLocks noChangeArrowheads="1"/>
          </p:cNvSpPr>
          <p:nvPr/>
        </p:nvSpPr>
        <p:spPr bwMode="auto">
          <a:xfrm>
            <a:off x="304800" y="2743200"/>
            <a:ext cx="290513" cy="369888"/>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26637" name="Oval 15"/>
          <p:cNvSpPr>
            <a:spLocks noChangeArrowheads="1"/>
          </p:cNvSpPr>
          <p:nvPr/>
        </p:nvSpPr>
        <p:spPr bwMode="auto">
          <a:xfrm>
            <a:off x="2057400" y="2590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38" name="Text Box 16"/>
          <p:cNvSpPr txBox="1">
            <a:spLocks noChangeArrowheads="1"/>
          </p:cNvSpPr>
          <p:nvPr/>
        </p:nvSpPr>
        <p:spPr bwMode="auto">
          <a:xfrm>
            <a:off x="2133600" y="2667000"/>
            <a:ext cx="396875" cy="369888"/>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26639" name="Line 17"/>
          <p:cNvSpPr>
            <a:spLocks noChangeShapeType="1"/>
          </p:cNvSpPr>
          <p:nvPr/>
        </p:nvSpPr>
        <p:spPr bwMode="auto">
          <a:xfrm flipH="1">
            <a:off x="1295400" y="990600"/>
            <a:ext cx="381000" cy="533400"/>
          </a:xfrm>
          <a:prstGeom prst="line">
            <a:avLst/>
          </a:prstGeom>
          <a:noFill/>
          <a:ln w="9525">
            <a:solidFill>
              <a:schemeClr val="tx1"/>
            </a:solidFill>
            <a:round/>
            <a:headEnd/>
            <a:tailEnd/>
          </a:ln>
        </p:spPr>
        <p:txBody>
          <a:bodyPr/>
          <a:lstStyle/>
          <a:p>
            <a:endParaRPr lang="en-US"/>
          </a:p>
        </p:txBody>
      </p:sp>
      <p:sp>
        <p:nvSpPr>
          <p:cNvPr id="26640" name="Line 18"/>
          <p:cNvSpPr>
            <a:spLocks noChangeShapeType="1"/>
          </p:cNvSpPr>
          <p:nvPr/>
        </p:nvSpPr>
        <p:spPr bwMode="auto">
          <a:xfrm flipH="1">
            <a:off x="533400" y="1981200"/>
            <a:ext cx="457200" cy="685800"/>
          </a:xfrm>
          <a:prstGeom prst="line">
            <a:avLst/>
          </a:prstGeom>
          <a:noFill/>
          <a:ln w="9525">
            <a:solidFill>
              <a:schemeClr val="tx1"/>
            </a:solidFill>
            <a:round/>
            <a:headEnd/>
            <a:tailEnd/>
          </a:ln>
        </p:spPr>
        <p:txBody>
          <a:bodyPr/>
          <a:lstStyle/>
          <a:p>
            <a:endParaRPr lang="en-US"/>
          </a:p>
        </p:txBody>
      </p:sp>
      <p:sp>
        <p:nvSpPr>
          <p:cNvPr id="26641" name="Line 19"/>
          <p:cNvSpPr>
            <a:spLocks noChangeShapeType="1"/>
          </p:cNvSpPr>
          <p:nvPr/>
        </p:nvSpPr>
        <p:spPr bwMode="auto">
          <a:xfrm>
            <a:off x="1295400" y="1981200"/>
            <a:ext cx="228600" cy="609600"/>
          </a:xfrm>
          <a:prstGeom prst="line">
            <a:avLst/>
          </a:prstGeom>
          <a:noFill/>
          <a:ln w="9525">
            <a:solidFill>
              <a:schemeClr val="tx1"/>
            </a:solidFill>
            <a:round/>
            <a:headEnd/>
            <a:tailEnd/>
          </a:ln>
        </p:spPr>
        <p:txBody>
          <a:bodyPr/>
          <a:lstStyle/>
          <a:p>
            <a:endParaRPr lang="en-US"/>
          </a:p>
        </p:txBody>
      </p:sp>
      <p:sp>
        <p:nvSpPr>
          <p:cNvPr id="26642" name="Line 20"/>
          <p:cNvSpPr>
            <a:spLocks noChangeShapeType="1"/>
          </p:cNvSpPr>
          <p:nvPr/>
        </p:nvSpPr>
        <p:spPr bwMode="auto">
          <a:xfrm>
            <a:off x="2133600" y="990600"/>
            <a:ext cx="381000" cy="533400"/>
          </a:xfrm>
          <a:prstGeom prst="line">
            <a:avLst/>
          </a:prstGeom>
          <a:noFill/>
          <a:ln w="9525">
            <a:solidFill>
              <a:schemeClr val="tx1"/>
            </a:solidFill>
            <a:round/>
            <a:headEnd/>
            <a:tailEnd/>
          </a:ln>
        </p:spPr>
        <p:txBody>
          <a:bodyPr/>
          <a:lstStyle/>
          <a:p>
            <a:endParaRPr lang="en-US"/>
          </a:p>
        </p:txBody>
      </p:sp>
      <p:sp>
        <p:nvSpPr>
          <p:cNvPr id="26643" name="Line 21"/>
          <p:cNvSpPr>
            <a:spLocks noChangeShapeType="1"/>
          </p:cNvSpPr>
          <p:nvPr/>
        </p:nvSpPr>
        <p:spPr bwMode="auto">
          <a:xfrm flipH="1">
            <a:off x="2362200" y="1981200"/>
            <a:ext cx="304800" cy="609600"/>
          </a:xfrm>
          <a:prstGeom prst="line">
            <a:avLst/>
          </a:prstGeom>
          <a:noFill/>
          <a:ln w="9525">
            <a:solidFill>
              <a:schemeClr val="tx1"/>
            </a:solidFill>
            <a:round/>
            <a:headEnd/>
            <a:tailEnd/>
          </a:ln>
        </p:spPr>
        <p:txBody>
          <a:bodyPr/>
          <a:lstStyle/>
          <a:p>
            <a:endParaRPr lang="en-US"/>
          </a:p>
        </p:txBody>
      </p:sp>
      <p:sp>
        <p:nvSpPr>
          <p:cNvPr id="26644" name="Oval 4"/>
          <p:cNvSpPr>
            <a:spLocks noChangeArrowheads="1"/>
          </p:cNvSpPr>
          <p:nvPr/>
        </p:nvSpPr>
        <p:spPr bwMode="auto">
          <a:xfrm>
            <a:off x="6629400" y="457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45" name="Text Box 6"/>
          <p:cNvSpPr txBox="1">
            <a:spLocks noChangeArrowheads="1"/>
          </p:cNvSpPr>
          <p:nvPr/>
        </p:nvSpPr>
        <p:spPr bwMode="auto">
          <a:xfrm>
            <a:off x="6689725" y="493713"/>
            <a:ext cx="396875" cy="369887"/>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26646" name="Oval 7"/>
          <p:cNvSpPr>
            <a:spLocks noChangeArrowheads="1"/>
          </p:cNvSpPr>
          <p:nvPr/>
        </p:nvSpPr>
        <p:spPr bwMode="auto">
          <a:xfrm>
            <a:off x="5867400" y="1371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47" name="Text Box 8"/>
          <p:cNvSpPr txBox="1">
            <a:spLocks noChangeArrowheads="1"/>
          </p:cNvSpPr>
          <p:nvPr/>
        </p:nvSpPr>
        <p:spPr bwMode="auto">
          <a:xfrm>
            <a:off x="5943600" y="1447800"/>
            <a:ext cx="290513"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26648" name="Oval 9"/>
          <p:cNvSpPr>
            <a:spLocks noChangeArrowheads="1"/>
          </p:cNvSpPr>
          <p:nvPr/>
        </p:nvSpPr>
        <p:spPr bwMode="auto">
          <a:xfrm>
            <a:off x="7467600" y="1371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49" name="Text Box 10"/>
          <p:cNvSpPr txBox="1">
            <a:spLocks noChangeArrowheads="1"/>
          </p:cNvSpPr>
          <p:nvPr/>
        </p:nvSpPr>
        <p:spPr bwMode="auto">
          <a:xfrm>
            <a:off x="7543800" y="1447800"/>
            <a:ext cx="396875" cy="369888"/>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26650" name="Oval 11"/>
          <p:cNvSpPr>
            <a:spLocks noChangeArrowheads="1"/>
          </p:cNvSpPr>
          <p:nvPr/>
        </p:nvSpPr>
        <p:spPr bwMode="auto">
          <a:xfrm>
            <a:off x="6324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51" name="Text Box 12"/>
          <p:cNvSpPr txBox="1">
            <a:spLocks noChangeArrowheads="1"/>
          </p:cNvSpPr>
          <p:nvPr/>
        </p:nvSpPr>
        <p:spPr bwMode="auto">
          <a:xfrm>
            <a:off x="6400800" y="2590800"/>
            <a:ext cx="39687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26652" name="Oval 13"/>
          <p:cNvSpPr>
            <a:spLocks noChangeArrowheads="1"/>
          </p:cNvSpPr>
          <p:nvPr/>
        </p:nvSpPr>
        <p:spPr bwMode="auto">
          <a:xfrm>
            <a:off x="5181600" y="2590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53" name="Text Box 14"/>
          <p:cNvSpPr txBox="1">
            <a:spLocks noChangeArrowheads="1"/>
          </p:cNvSpPr>
          <p:nvPr/>
        </p:nvSpPr>
        <p:spPr bwMode="auto">
          <a:xfrm>
            <a:off x="5334000" y="2667000"/>
            <a:ext cx="290513" cy="369888"/>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26654" name="Oval 15"/>
          <p:cNvSpPr>
            <a:spLocks noChangeArrowheads="1"/>
          </p:cNvSpPr>
          <p:nvPr/>
        </p:nvSpPr>
        <p:spPr bwMode="auto">
          <a:xfrm>
            <a:off x="7086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55" name="Text Box 16"/>
          <p:cNvSpPr txBox="1">
            <a:spLocks noChangeArrowheads="1"/>
          </p:cNvSpPr>
          <p:nvPr/>
        </p:nvSpPr>
        <p:spPr bwMode="auto">
          <a:xfrm>
            <a:off x="7162800" y="2590800"/>
            <a:ext cx="290513"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26656" name="Line 17"/>
          <p:cNvSpPr>
            <a:spLocks noChangeShapeType="1"/>
          </p:cNvSpPr>
          <p:nvPr/>
        </p:nvSpPr>
        <p:spPr bwMode="auto">
          <a:xfrm flipH="1">
            <a:off x="6324600" y="914400"/>
            <a:ext cx="381000" cy="533400"/>
          </a:xfrm>
          <a:prstGeom prst="line">
            <a:avLst/>
          </a:prstGeom>
          <a:noFill/>
          <a:ln w="9525">
            <a:solidFill>
              <a:schemeClr val="tx1"/>
            </a:solidFill>
            <a:round/>
            <a:headEnd/>
            <a:tailEnd/>
          </a:ln>
        </p:spPr>
        <p:txBody>
          <a:bodyPr/>
          <a:lstStyle/>
          <a:p>
            <a:endParaRPr lang="en-US"/>
          </a:p>
        </p:txBody>
      </p:sp>
      <p:sp>
        <p:nvSpPr>
          <p:cNvPr id="26657" name="Line 18"/>
          <p:cNvSpPr>
            <a:spLocks noChangeShapeType="1"/>
          </p:cNvSpPr>
          <p:nvPr/>
        </p:nvSpPr>
        <p:spPr bwMode="auto">
          <a:xfrm flipH="1">
            <a:off x="5562600" y="1905000"/>
            <a:ext cx="457200" cy="685800"/>
          </a:xfrm>
          <a:prstGeom prst="line">
            <a:avLst/>
          </a:prstGeom>
          <a:noFill/>
          <a:ln w="9525">
            <a:solidFill>
              <a:schemeClr val="tx1"/>
            </a:solidFill>
            <a:round/>
            <a:headEnd/>
            <a:tailEnd/>
          </a:ln>
        </p:spPr>
        <p:txBody>
          <a:bodyPr/>
          <a:lstStyle/>
          <a:p>
            <a:endParaRPr lang="en-US"/>
          </a:p>
        </p:txBody>
      </p:sp>
      <p:sp>
        <p:nvSpPr>
          <p:cNvPr id="26658" name="Line 19"/>
          <p:cNvSpPr>
            <a:spLocks noChangeShapeType="1"/>
          </p:cNvSpPr>
          <p:nvPr/>
        </p:nvSpPr>
        <p:spPr bwMode="auto">
          <a:xfrm>
            <a:off x="6324600" y="1905000"/>
            <a:ext cx="228600" cy="609600"/>
          </a:xfrm>
          <a:prstGeom prst="line">
            <a:avLst/>
          </a:prstGeom>
          <a:noFill/>
          <a:ln w="9525">
            <a:solidFill>
              <a:schemeClr val="tx1"/>
            </a:solidFill>
            <a:round/>
            <a:headEnd/>
            <a:tailEnd/>
          </a:ln>
        </p:spPr>
        <p:txBody>
          <a:bodyPr/>
          <a:lstStyle/>
          <a:p>
            <a:endParaRPr lang="en-US"/>
          </a:p>
        </p:txBody>
      </p:sp>
      <p:sp>
        <p:nvSpPr>
          <p:cNvPr id="26659" name="Line 20"/>
          <p:cNvSpPr>
            <a:spLocks noChangeShapeType="1"/>
          </p:cNvSpPr>
          <p:nvPr/>
        </p:nvSpPr>
        <p:spPr bwMode="auto">
          <a:xfrm>
            <a:off x="7162800" y="914400"/>
            <a:ext cx="381000" cy="533400"/>
          </a:xfrm>
          <a:prstGeom prst="line">
            <a:avLst/>
          </a:prstGeom>
          <a:noFill/>
          <a:ln w="9525">
            <a:solidFill>
              <a:schemeClr val="tx1"/>
            </a:solidFill>
            <a:round/>
            <a:headEnd/>
            <a:tailEnd/>
          </a:ln>
        </p:spPr>
        <p:txBody>
          <a:bodyPr/>
          <a:lstStyle/>
          <a:p>
            <a:endParaRPr lang="en-US"/>
          </a:p>
        </p:txBody>
      </p:sp>
      <p:sp>
        <p:nvSpPr>
          <p:cNvPr id="26660" name="Line 21"/>
          <p:cNvSpPr>
            <a:spLocks noChangeShapeType="1"/>
          </p:cNvSpPr>
          <p:nvPr/>
        </p:nvSpPr>
        <p:spPr bwMode="auto">
          <a:xfrm flipH="1">
            <a:off x="7391400" y="1905000"/>
            <a:ext cx="304800" cy="609600"/>
          </a:xfrm>
          <a:prstGeom prst="line">
            <a:avLst/>
          </a:prstGeom>
          <a:noFill/>
          <a:ln w="9525">
            <a:solidFill>
              <a:schemeClr val="tx1"/>
            </a:solidFill>
            <a:round/>
            <a:headEnd/>
            <a:tailEnd/>
          </a:ln>
        </p:spPr>
        <p:txBody>
          <a:bodyPr/>
          <a:lstStyle/>
          <a:p>
            <a:endParaRPr lang="en-US"/>
          </a:p>
        </p:txBody>
      </p:sp>
      <p:sp>
        <p:nvSpPr>
          <p:cNvPr id="26661" name="Oval 4"/>
          <p:cNvSpPr>
            <a:spLocks noChangeArrowheads="1"/>
          </p:cNvSpPr>
          <p:nvPr/>
        </p:nvSpPr>
        <p:spPr bwMode="auto">
          <a:xfrm>
            <a:off x="1676400" y="3581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62" name="Text Box 6"/>
          <p:cNvSpPr txBox="1">
            <a:spLocks noChangeArrowheads="1"/>
          </p:cNvSpPr>
          <p:nvPr/>
        </p:nvSpPr>
        <p:spPr bwMode="auto">
          <a:xfrm>
            <a:off x="1736725" y="3617913"/>
            <a:ext cx="396875" cy="369887"/>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26663" name="Oval 7"/>
          <p:cNvSpPr>
            <a:spLocks noChangeArrowheads="1"/>
          </p:cNvSpPr>
          <p:nvPr/>
        </p:nvSpPr>
        <p:spPr bwMode="auto">
          <a:xfrm>
            <a:off x="914400" y="4495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64" name="Text Box 8"/>
          <p:cNvSpPr txBox="1">
            <a:spLocks noChangeArrowheads="1"/>
          </p:cNvSpPr>
          <p:nvPr/>
        </p:nvSpPr>
        <p:spPr bwMode="auto">
          <a:xfrm>
            <a:off x="990600" y="4572000"/>
            <a:ext cx="39687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26665" name="Oval 9"/>
          <p:cNvSpPr>
            <a:spLocks noChangeArrowheads="1"/>
          </p:cNvSpPr>
          <p:nvPr/>
        </p:nvSpPr>
        <p:spPr bwMode="auto">
          <a:xfrm>
            <a:off x="2514600" y="4495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66" name="Text Box 10"/>
          <p:cNvSpPr txBox="1">
            <a:spLocks noChangeArrowheads="1"/>
          </p:cNvSpPr>
          <p:nvPr/>
        </p:nvSpPr>
        <p:spPr bwMode="auto">
          <a:xfrm>
            <a:off x="2590800" y="4572000"/>
            <a:ext cx="396875" cy="369888"/>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26667" name="Oval 11"/>
          <p:cNvSpPr>
            <a:spLocks noChangeArrowheads="1"/>
          </p:cNvSpPr>
          <p:nvPr/>
        </p:nvSpPr>
        <p:spPr bwMode="auto">
          <a:xfrm>
            <a:off x="1371600" y="5638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68" name="Text Box 12"/>
          <p:cNvSpPr txBox="1">
            <a:spLocks noChangeArrowheads="1"/>
          </p:cNvSpPr>
          <p:nvPr/>
        </p:nvSpPr>
        <p:spPr bwMode="auto">
          <a:xfrm>
            <a:off x="1447800" y="5715000"/>
            <a:ext cx="290513"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26669" name="Oval 13"/>
          <p:cNvSpPr>
            <a:spLocks noChangeArrowheads="1"/>
          </p:cNvSpPr>
          <p:nvPr/>
        </p:nvSpPr>
        <p:spPr bwMode="auto">
          <a:xfrm>
            <a:off x="228600" y="5715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70" name="Text Box 14"/>
          <p:cNvSpPr txBox="1">
            <a:spLocks noChangeArrowheads="1"/>
          </p:cNvSpPr>
          <p:nvPr/>
        </p:nvSpPr>
        <p:spPr bwMode="auto">
          <a:xfrm>
            <a:off x="381000" y="5791200"/>
            <a:ext cx="290513" cy="369888"/>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26671" name="Oval 15"/>
          <p:cNvSpPr>
            <a:spLocks noChangeArrowheads="1"/>
          </p:cNvSpPr>
          <p:nvPr/>
        </p:nvSpPr>
        <p:spPr bwMode="auto">
          <a:xfrm>
            <a:off x="2133600" y="5638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72" name="Text Box 16"/>
          <p:cNvSpPr txBox="1">
            <a:spLocks noChangeArrowheads="1"/>
          </p:cNvSpPr>
          <p:nvPr/>
        </p:nvSpPr>
        <p:spPr bwMode="auto">
          <a:xfrm>
            <a:off x="2209800" y="5715000"/>
            <a:ext cx="290513"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26673" name="Line 17"/>
          <p:cNvSpPr>
            <a:spLocks noChangeShapeType="1"/>
          </p:cNvSpPr>
          <p:nvPr/>
        </p:nvSpPr>
        <p:spPr bwMode="auto">
          <a:xfrm flipH="1">
            <a:off x="1371600" y="4038600"/>
            <a:ext cx="381000" cy="533400"/>
          </a:xfrm>
          <a:prstGeom prst="line">
            <a:avLst/>
          </a:prstGeom>
          <a:noFill/>
          <a:ln w="9525">
            <a:solidFill>
              <a:schemeClr val="tx1"/>
            </a:solidFill>
            <a:round/>
            <a:headEnd/>
            <a:tailEnd/>
          </a:ln>
        </p:spPr>
        <p:txBody>
          <a:bodyPr/>
          <a:lstStyle/>
          <a:p>
            <a:endParaRPr lang="en-US"/>
          </a:p>
        </p:txBody>
      </p:sp>
      <p:sp>
        <p:nvSpPr>
          <p:cNvPr id="26674" name="Line 18"/>
          <p:cNvSpPr>
            <a:spLocks noChangeShapeType="1"/>
          </p:cNvSpPr>
          <p:nvPr/>
        </p:nvSpPr>
        <p:spPr bwMode="auto">
          <a:xfrm flipH="1">
            <a:off x="609600" y="5029200"/>
            <a:ext cx="457200" cy="685800"/>
          </a:xfrm>
          <a:prstGeom prst="line">
            <a:avLst/>
          </a:prstGeom>
          <a:noFill/>
          <a:ln w="9525">
            <a:solidFill>
              <a:schemeClr val="tx1"/>
            </a:solidFill>
            <a:round/>
            <a:headEnd/>
            <a:tailEnd/>
          </a:ln>
        </p:spPr>
        <p:txBody>
          <a:bodyPr/>
          <a:lstStyle/>
          <a:p>
            <a:endParaRPr lang="en-US"/>
          </a:p>
        </p:txBody>
      </p:sp>
      <p:sp>
        <p:nvSpPr>
          <p:cNvPr id="26675" name="Line 19"/>
          <p:cNvSpPr>
            <a:spLocks noChangeShapeType="1"/>
          </p:cNvSpPr>
          <p:nvPr/>
        </p:nvSpPr>
        <p:spPr bwMode="auto">
          <a:xfrm>
            <a:off x="1371600" y="5029200"/>
            <a:ext cx="228600" cy="609600"/>
          </a:xfrm>
          <a:prstGeom prst="line">
            <a:avLst/>
          </a:prstGeom>
          <a:noFill/>
          <a:ln w="9525">
            <a:solidFill>
              <a:schemeClr val="tx1"/>
            </a:solidFill>
            <a:round/>
            <a:headEnd/>
            <a:tailEnd/>
          </a:ln>
        </p:spPr>
        <p:txBody>
          <a:bodyPr/>
          <a:lstStyle/>
          <a:p>
            <a:endParaRPr lang="en-US"/>
          </a:p>
        </p:txBody>
      </p:sp>
      <p:sp>
        <p:nvSpPr>
          <p:cNvPr id="26676" name="Line 20"/>
          <p:cNvSpPr>
            <a:spLocks noChangeShapeType="1"/>
          </p:cNvSpPr>
          <p:nvPr/>
        </p:nvSpPr>
        <p:spPr bwMode="auto">
          <a:xfrm>
            <a:off x="2209800" y="4038600"/>
            <a:ext cx="381000" cy="533400"/>
          </a:xfrm>
          <a:prstGeom prst="line">
            <a:avLst/>
          </a:prstGeom>
          <a:noFill/>
          <a:ln w="9525">
            <a:solidFill>
              <a:schemeClr val="tx1"/>
            </a:solidFill>
            <a:round/>
            <a:headEnd/>
            <a:tailEnd/>
          </a:ln>
        </p:spPr>
        <p:txBody>
          <a:bodyPr/>
          <a:lstStyle/>
          <a:p>
            <a:endParaRPr lang="en-US"/>
          </a:p>
        </p:txBody>
      </p:sp>
      <p:sp>
        <p:nvSpPr>
          <p:cNvPr id="26677" name="Line 21"/>
          <p:cNvSpPr>
            <a:spLocks noChangeShapeType="1"/>
          </p:cNvSpPr>
          <p:nvPr/>
        </p:nvSpPr>
        <p:spPr bwMode="auto">
          <a:xfrm flipH="1">
            <a:off x="2438400" y="5029200"/>
            <a:ext cx="304800" cy="609600"/>
          </a:xfrm>
          <a:prstGeom prst="line">
            <a:avLst/>
          </a:prstGeom>
          <a:noFill/>
          <a:ln w="9525">
            <a:solidFill>
              <a:schemeClr val="tx1"/>
            </a:solidFill>
            <a:round/>
            <a:headEnd/>
            <a:tailEnd/>
          </a:ln>
        </p:spPr>
        <p:txBody>
          <a:bodyPr/>
          <a:lstStyle/>
          <a:p>
            <a:endParaRPr lang="en-US"/>
          </a:p>
        </p:txBody>
      </p:sp>
      <p:sp>
        <p:nvSpPr>
          <p:cNvPr id="26678" name="Oval 4"/>
          <p:cNvSpPr>
            <a:spLocks noChangeArrowheads="1"/>
          </p:cNvSpPr>
          <p:nvPr/>
        </p:nvSpPr>
        <p:spPr bwMode="auto">
          <a:xfrm>
            <a:off x="6553200" y="3505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79" name="Text Box 6"/>
          <p:cNvSpPr txBox="1">
            <a:spLocks noChangeArrowheads="1"/>
          </p:cNvSpPr>
          <p:nvPr/>
        </p:nvSpPr>
        <p:spPr bwMode="auto">
          <a:xfrm>
            <a:off x="6613525" y="3541713"/>
            <a:ext cx="396875" cy="369887"/>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26680" name="Oval 7"/>
          <p:cNvSpPr>
            <a:spLocks noChangeArrowheads="1"/>
          </p:cNvSpPr>
          <p:nvPr/>
        </p:nvSpPr>
        <p:spPr bwMode="auto">
          <a:xfrm>
            <a:off x="5791200" y="4419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81" name="Text Box 8"/>
          <p:cNvSpPr txBox="1">
            <a:spLocks noChangeArrowheads="1"/>
          </p:cNvSpPr>
          <p:nvPr/>
        </p:nvSpPr>
        <p:spPr bwMode="auto">
          <a:xfrm>
            <a:off x="5867400" y="4495800"/>
            <a:ext cx="39687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26682" name="Oval 9"/>
          <p:cNvSpPr>
            <a:spLocks noChangeArrowheads="1"/>
          </p:cNvSpPr>
          <p:nvPr/>
        </p:nvSpPr>
        <p:spPr bwMode="auto">
          <a:xfrm>
            <a:off x="7391400" y="4419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83" name="Text Box 10"/>
          <p:cNvSpPr txBox="1">
            <a:spLocks noChangeArrowheads="1"/>
          </p:cNvSpPr>
          <p:nvPr/>
        </p:nvSpPr>
        <p:spPr bwMode="auto">
          <a:xfrm>
            <a:off x="7467600" y="4495800"/>
            <a:ext cx="396875" cy="369888"/>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26684" name="Oval 11"/>
          <p:cNvSpPr>
            <a:spLocks noChangeArrowheads="1"/>
          </p:cNvSpPr>
          <p:nvPr/>
        </p:nvSpPr>
        <p:spPr bwMode="auto">
          <a:xfrm>
            <a:off x="6248400" y="5562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85" name="Text Box 12"/>
          <p:cNvSpPr txBox="1">
            <a:spLocks noChangeArrowheads="1"/>
          </p:cNvSpPr>
          <p:nvPr/>
        </p:nvSpPr>
        <p:spPr bwMode="auto">
          <a:xfrm>
            <a:off x="6324600" y="5638800"/>
            <a:ext cx="290513"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26686" name="Oval 13"/>
          <p:cNvSpPr>
            <a:spLocks noChangeArrowheads="1"/>
          </p:cNvSpPr>
          <p:nvPr/>
        </p:nvSpPr>
        <p:spPr bwMode="auto">
          <a:xfrm>
            <a:off x="5105400" y="56388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87" name="Text Box 14"/>
          <p:cNvSpPr txBox="1">
            <a:spLocks noChangeArrowheads="1"/>
          </p:cNvSpPr>
          <p:nvPr/>
        </p:nvSpPr>
        <p:spPr bwMode="auto">
          <a:xfrm>
            <a:off x="5257800" y="5715000"/>
            <a:ext cx="290513" cy="369888"/>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26688" name="Oval 15"/>
          <p:cNvSpPr>
            <a:spLocks noChangeArrowheads="1"/>
          </p:cNvSpPr>
          <p:nvPr/>
        </p:nvSpPr>
        <p:spPr bwMode="auto">
          <a:xfrm>
            <a:off x="7010400" y="5562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6689" name="Text Box 16"/>
          <p:cNvSpPr txBox="1">
            <a:spLocks noChangeArrowheads="1"/>
          </p:cNvSpPr>
          <p:nvPr/>
        </p:nvSpPr>
        <p:spPr bwMode="auto">
          <a:xfrm>
            <a:off x="7086600" y="5638800"/>
            <a:ext cx="290513"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26690" name="Line 17"/>
          <p:cNvSpPr>
            <a:spLocks noChangeShapeType="1"/>
          </p:cNvSpPr>
          <p:nvPr/>
        </p:nvSpPr>
        <p:spPr bwMode="auto">
          <a:xfrm flipH="1">
            <a:off x="6248400" y="3962400"/>
            <a:ext cx="381000" cy="533400"/>
          </a:xfrm>
          <a:prstGeom prst="line">
            <a:avLst/>
          </a:prstGeom>
          <a:noFill/>
          <a:ln w="9525">
            <a:solidFill>
              <a:schemeClr val="tx1"/>
            </a:solidFill>
            <a:round/>
            <a:headEnd/>
            <a:tailEnd/>
          </a:ln>
        </p:spPr>
        <p:txBody>
          <a:bodyPr/>
          <a:lstStyle/>
          <a:p>
            <a:endParaRPr lang="en-US"/>
          </a:p>
        </p:txBody>
      </p:sp>
      <p:sp>
        <p:nvSpPr>
          <p:cNvPr id="26691" name="Line 18"/>
          <p:cNvSpPr>
            <a:spLocks noChangeShapeType="1"/>
          </p:cNvSpPr>
          <p:nvPr/>
        </p:nvSpPr>
        <p:spPr bwMode="auto">
          <a:xfrm flipH="1">
            <a:off x="5486400" y="4953000"/>
            <a:ext cx="457200" cy="685800"/>
          </a:xfrm>
          <a:prstGeom prst="line">
            <a:avLst/>
          </a:prstGeom>
          <a:noFill/>
          <a:ln w="9525">
            <a:solidFill>
              <a:schemeClr val="tx1"/>
            </a:solidFill>
            <a:round/>
            <a:headEnd/>
            <a:tailEnd/>
          </a:ln>
        </p:spPr>
        <p:txBody>
          <a:bodyPr/>
          <a:lstStyle/>
          <a:p>
            <a:endParaRPr lang="en-US"/>
          </a:p>
        </p:txBody>
      </p:sp>
      <p:sp>
        <p:nvSpPr>
          <p:cNvPr id="26692" name="Line 19"/>
          <p:cNvSpPr>
            <a:spLocks noChangeShapeType="1"/>
          </p:cNvSpPr>
          <p:nvPr/>
        </p:nvSpPr>
        <p:spPr bwMode="auto">
          <a:xfrm>
            <a:off x="6248400" y="4953000"/>
            <a:ext cx="228600" cy="609600"/>
          </a:xfrm>
          <a:prstGeom prst="line">
            <a:avLst/>
          </a:prstGeom>
          <a:noFill/>
          <a:ln w="9525">
            <a:solidFill>
              <a:schemeClr val="tx1"/>
            </a:solidFill>
            <a:round/>
            <a:headEnd/>
            <a:tailEnd/>
          </a:ln>
        </p:spPr>
        <p:txBody>
          <a:bodyPr/>
          <a:lstStyle/>
          <a:p>
            <a:endParaRPr lang="en-US"/>
          </a:p>
        </p:txBody>
      </p:sp>
      <p:sp>
        <p:nvSpPr>
          <p:cNvPr id="26693" name="Line 20"/>
          <p:cNvSpPr>
            <a:spLocks noChangeShapeType="1"/>
          </p:cNvSpPr>
          <p:nvPr/>
        </p:nvSpPr>
        <p:spPr bwMode="auto">
          <a:xfrm>
            <a:off x="7086600" y="3962400"/>
            <a:ext cx="381000" cy="533400"/>
          </a:xfrm>
          <a:prstGeom prst="line">
            <a:avLst/>
          </a:prstGeom>
          <a:noFill/>
          <a:ln w="9525">
            <a:solidFill>
              <a:schemeClr val="tx1"/>
            </a:solidFill>
            <a:round/>
            <a:headEnd/>
            <a:tailEnd/>
          </a:ln>
        </p:spPr>
        <p:txBody>
          <a:bodyPr/>
          <a:lstStyle/>
          <a:p>
            <a:endParaRPr lang="en-US"/>
          </a:p>
        </p:txBody>
      </p:sp>
      <p:sp>
        <p:nvSpPr>
          <p:cNvPr id="26694" name="Line 21"/>
          <p:cNvSpPr>
            <a:spLocks noChangeShapeType="1"/>
          </p:cNvSpPr>
          <p:nvPr/>
        </p:nvSpPr>
        <p:spPr bwMode="auto">
          <a:xfrm flipH="1">
            <a:off x="7315200" y="4953000"/>
            <a:ext cx="304800" cy="609600"/>
          </a:xfrm>
          <a:prstGeom prst="line">
            <a:avLst/>
          </a:prstGeom>
          <a:noFill/>
          <a:ln w="9525">
            <a:solidFill>
              <a:schemeClr val="tx1"/>
            </a:solidFill>
            <a:round/>
            <a:headEnd/>
            <a:tailEnd/>
          </a:ln>
        </p:spPr>
        <p:txBody>
          <a:bodyPr/>
          <a:lstStyle/>
          <a:p>
            <a:endParaRPr lang="en-US"/>
          </a:p>
        </p:txBody>
      </p:sp>
      <p:cxnSp>
        <p:nvCxnSpPr>
          <p:cNvPr id="177" name="Straight Arrow Connector 176"/>
          <p:cNvCxnSpPr/>
          <p:nvPr/>
        </p:nvCxnSpPr>
        <p:spPr>
          <a:xfrm>
            <a:off x="3581400" y="47244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Curved Connector 193"/>
          <p:cNvCxnSpPr>
            <a:stCxn id="26667" idx="7"/>
            <a:endCxn id="26663" idx="6"/>
          </p:cNvCxnSpPr>
          <p:nvPr/>
        </p:nvCxnSpPr>
        <p:spPr>
          <a:xfrm rot="16200000" flipV="1">
            <a:off x="1231106" y="5055394"/>
            <a:ext cx="954088" cy="368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 name="Curved Connector 203"/>
          <p:cNvCxnSpPr>
            <a:stCxn id="26682" idx="7"/>
            <a:endCxn id="26678" idx="6"/>
          </p:cNvCxnSpPr>
          <p:nvPr/>
        </p:nvCxnSpPr>
        <p:spPr>
          <a:xfrm rot="16200000" flipV="1">
            <a:off x="7174706" y="3759994"/>
            <a:ext cx="725488" cy="749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3" name="Curved Connector 212"/>
          <p:cNvCxnSpPr>
            <a:stCxn id="26654" idx="7"/>
            <a:endCxn id="26648" idx="6"/>
          </p:cNvCxnSpPr>
          <p:nvPr/>
        </p:nvCxnSpPr>
        <p:spPr>
          <a:xfrm rot="5400000" flipH="1" flipV="1">
            <a:off x="7365206" y="1880394"/>
            <a:ext cx="954088" cy="469900"/>
          </a:xfrm>
          <a:prstGeom prst="curvedConnector4">
            <a:avLst>
              <a:gd name="adj1" fmla="val 2777"/>
              <a:gd name="adj2" fmla="val 148610"/>
            </a:avLst>
          </a:prstGeom>
          <a:ln>
            <a:tailEnd type="arrow"/>
          </a:ln>
        </p:spPr>
        <p:style>
          <a:lnRef idx="1">
            <a:schemeClr val="accent1"/>
          </a:lnRef>
          <a:fillRef idx="0">
            <a:schemeClr val="accent1"/>
          </a:fillRef>
          <a:effectRef idx="0">
            <a:schemeClr val="accent1"/>
          </a:effectRef>
          <a:fontRef idx="minor">
            <a:schemeClr val="tx1"/>
          </a:fontRef>
        </p:style>
      </p:cxnSp>
      <p:sp>
        <p:nvSpPr>
          <p:cNvPr id="26699" name="TextBox 218"/>
          <p:cNvSpPr txBox="1">
            <a:spLocks noChangeArrowheads="1"/>
          </p:cNvSpPr>
          <p:nvPr/>
        </p:nvSpPr>
        <p:spPr bwMode="auto">
          <a:xfrm>
            <a:off x="8229600" y="1828800"/>
            <a:ext cx="762000" cy="369888"/>
          </a:xfrm>
          <a:prstGeom prst="rect">
            <a:avLst/>
          </a:prstGeom>
          <a:noFill/>
          <a:ln w="9525">
            <a:noFill/>
            <a:miter lim="800000"/>
            <a:headEnd/>
            <a:tailEnd/>
          </a:ln>
        </p:spPr>
        <p:txBody>
          <a:bodyPr>
            <a:spAutoFit/>
          </a:bodyPr>
          <a:lstStyle/>
          <a:p>
            <a:r>
              <a:rPr lang="en-US">
                <a:latin typeface="Century Schoolbook" pitchFamily="18" charset="0"/>
              </a:rPr>
              <a:t>swap</a:t>
            </a:r>
          </a:p>
        </p:txBody>
      </p:sp>
      <p:sp>
        <p:nvSpPr>
          <p:cNvPr id="26700" name="TextBox 219"/>
          <p:cNvSpPr txBox="1">
            <a:spLocks noChangeArrowheads="1"/>
          </p:cNvSpPr>
          <p:nvPr/>
        </p:nvSpPr>
        <p:spPr bwMode="auto">
          <a:xfrm>
            <a:off x="1828800" y="4876800"/>
            <a:ext cx="762000" cy="369888"/>
          </a:xfrm>
          <a:prstGeom prst="rect">
            <a:avLst/>
          </a:prstGeom>
          <a:noFill/>
          <a:ln w="9525">
            <a:noFill/>
            <a:miter lim="800000"/>
            <a:headEnd/>
            <a:tailEnd/>
          </a:ln>
        </p:spPr>
        <p:txBody>
          <a:bodyPr>
            <a:spAutoFit/>
          </a:bodyPr>
          <a:lstStyle/>
          <a:p>
            <a:r>
              <a:rPr lang="en-US">
                <a:latin typeface="Century Schoolbook" pitchFamily="18" charset="0"/>
              </a:rPr>
              <a:t>swap</a:t>
            </a:r>
          </a:p>
        </p:txBody>
      </p:sp>
      <p:sp>
        <p:nvSpPr>
          <p:cNvPr id="26701" name="TextBox 220"/>
          <p:cNvSpPr txBox="1">
            <a:spLocks noChangeArrowheads="1"/>
          </p:cNvSpPr>
          <p:nvPr/>
        </p:nvSpPr>
        <p:spPr bwMode="auto">
          <a:xfrm>
            <a:off x="7848600" y="3886200"/>
            <a:ext cx="762000" cy="369888"/>
          </a:xfrm>
          <a:prstGeom prst="rect">
            <a:avLst/>
          </a:prstGeom>
          <a:noFill/>
          <a:ln w="9525">
            <a:noFill/>
            <a:miter lim="800000"/>
            <a:headEnd/>
            <a:tailEnd/>
          </a:ln>
        </p:spPr>
        <p:txBody>
          <a:bodyPr>
            <a:spAutoFit/>
          </a:bodyPr>
          <a:lstStyle/>
          <a:p>
            <a:r>
              <a:rPr lang="en-US">
                <a:latin typeface="Century Schoolbook" pitchFamily="18" charset="0"/>
              </a:rPr>
              <a:t>swap</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Heap Sort</a:t>
            </a:r>
            <a:endParaRPr lang="en-US" dirty="0"/>
          </a:p>
        </p:txBody>
      </p:sp>
      <p:sp>
        <p:nvSpPr>
          <p:cNvPr id="27651" name="Content Placeholder 2"/>
          <p:cNvSpPr>
            <a:spLocks noGrp="1"/>
          </p:cNvSpPr>
          <p:nvPr>
            <p:ph sz="quarter" idx="1"/>
          </p:nvPr>
        </p:nvSpPr>
        <p:spPr>
          <a:xfrm>
            <a:off x="457200" y="1600200"/>
            <a:ext cx="8229600" cy="4953000"/>
          </a:xfrm>
        </p:spPr>
        <p:txBody>
          <a:bodyPr/>
          <a:lstStyle/>
          <a:p>
            <a:pPr eaLnBrk="1" hangingPunct="1">
              <a:spcBef>
                <a:spcPct val="50000"/>
              </a:spcBef>
            </a:pPr>
            <a:r>
              <a:rPr lang="en-US" sz="1800" smtClean="0"/>
              <a:t>The heapsort algorithm consists of two phases:</a:t>
            </a:r>
            <a:br>
              <a:rPr lang="en-US" sz="1800" smtClean="0"/>
            </a:br>
            <a:r>
              <a:rPr lang="en-US" sz="1800" smtClean="0"/>
              <a:t>- build a heap from an arbitrary array</a:t>
            </a:r>
            <a:br>
              <a:rPr lang="en-US" sz="1800" smtClean="0"/>
            </a:br>
            <a:r>
              <a:rPr lang="en-US" sz="1800" smtClean="0"/>
              <a:t>- use the heap to sort the data</a:t>
            </a:r>
          </a:p>
          <a:p>
            <a:pPr eaLnBrk="1" hangingPunct="1">
              <a:spcBef>
                <a:spcPct val="50000"/>
              </a:spcBef>
              <a:buFont typeface="Wingdings" pitchFamily="2" charset="2"/>
              <a:buNone/>
            </a:pPr>
            <a:r>
              <a:rPr lang="en-US" sz="1800" smtClean="0"/>
              <a:t> </a:t>
            </a:r>
          </a:p>
          <a:p>
            <a:pPr eaLnBrk="1" hangingPunct="1"/>
            <a:r>
              <a:rPr lang="en-US" altLang="zh-CN" sz="1800" smtClean="0"/>
              <a:t>To sort the elements in the </a:t>
            </a:r>
            <a:r>
              <a:rPr lang="en-US" altLang="zh-CN" sz="1800" smtClean="0">
                <a:solidFill>
                  <a:schemeClr val="hlink"/>
                </a:solidFill>
              </a:rPr>
              <a:t>decreasing order</a:t>
            </a:r>
            <a:r>
              <a:rPr lang="en-US" altLang="zh-CN" sz="1800" smtClean="0"/>
              <a:t>, use a </a:t>
            </a:r>
            <a:r>
              <a:rPr lang="en-US" altLang="zh-CN" sz="1800" smtClean="0">
                <a:solidFill>
                  <a:schemeClr val="hlink"/>
                </a:solidFill>
              </a:rPr>
              <a:t>min heap</a:t>
            </a:r>
          </a:p>
          <a:p>
            <a:pPr eaLnBrk="1" hangingPunct="1"/>
            <a:r>
              <a:rPr lang="en-US" altLang="zh-CN" sz="1800" smtClean="0"/>
              <a:t>To sort the elements in the </a:t>
            </a:r>
            <a:r>
              <a:rPr lang="en-US" altLang="zh-CN" sz="1800" smtClean="0">
                <a:solidFill>
                  <a:schemeClr val="hlink"/>
                </a:solidFill>
              </a:rPr>
              <a:t>increasing order</a:t>
            </a:r>
            <a:r>
              <a:rPr lang="en-US" altLang="zh-CN" sz="1800" smtClean="0"/>
              <a:t>, use a </a:t>
            </a:r>
            <a:r>
              <a:rPr lang="en-US" altLang="zh-CN" sz="1800" smtClean="0">
                <a:solidFill>
                  <a:schemeClr val="hlink"/>
                </a:solidFill>
              </a:rPr>
              <a:t>max heap</a:t>
            </a:r>
          </a:p>
          <a:p>
            <a:pPr eaLnBrk="1" hangingPunct="1">
              <a:buFont typeface="Wingdings" pitchFamily="2" charset="2"/>
              <a:buNone/>
            </a:pPr>
            <a:endParaRPr lang="en-US" sz="1800" smtClean="0"/>
          </a:p>
        </p:txBody>
      </p:sp>
      <p:sp>
        <p:nvSpPr>
          <p:cNvPr id="27652" name="Oval 4"/>
          <p:cNvSpPr>
            <a:spLocks noChangeArrowheads="1"/>
          </p:cNvSpPr>
          <p:nvPr/>
        </p:nvSpPr>
        <p:spPr bwMode="auto">
          <a:xfrm>
            <a:off x="4038600" y="38100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53" name="Text Box 6"/>
          <p:cNvSpPr txBox="1">
            <a:spLocks noChangeArrowheads="1"/>
          </p:cNvSpPr>
          <p:nvPr/>
        </p:nvSpPr>
        <p:spPr bwMode="auto">
          <a:xfrm>
            <a:off x="4114800" y="3886200"/>
            <a:ext cx="396875" cy="369888"/>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27654" name="Oval 7"/>
          <p:cNvSpPr>
            <a:spLocks noChangeArrowheads="1"/>
          </p:cNvSpPr>
          <p:nvPr/>
        </p:nvSpPr>
        <p:spPr bwMode="auto">
          <a:xfrm>
            <a:off x="3276600" y="4724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55" name="Text Box 8"/>
          <p:cNvSpPr txBox="1">
            <a:spLocks noChangeArrowheads="1"/>
          </p:cNvSpPr>
          <p:nvPr/>
        </p:nvSpPr>
        <p:spPr bwMode="auto">
          <a:xfrm>
            <a:off x="3352800" y="4800600"/>
            <a:ext cx="396875" cy="369888"/>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27656" name="Oval 9"/>
          <p:cNvSpPr>
            <a:spLocks noChangeArrowheads="1"/>
          </p:cNvSpPr>
          <p:nvPr/>
        </p:nvSpPr>
        <p:spPr bwMode="auto">
          <a:xfrm>
            <a:off x="4876800" y="4724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57" name="Text Box 10"/>
          <p:cNvSpPr txBox="1">
            <a:spLocks noChangeArrowheads="1"/>
          </p:cNvSpPr>
          <p:nvPr/>
        </p:nvSpPr>
        <p:spPr bwMode="auto">
          <a:xfrm>
            <a:off x="4953000" y="4800600"/>
            <a:ext cx="396875" cy="369888"/>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27658" name="Oval 11"/>
          <p:cNvSpPr>
            <a:spLocks noChangeArrowheads="1"/>
          </p:cNvSpPr>
          <p:nvPr/>
        </p:nvSpPr>
        <p:spPr bwMode="auto">
          <a:xfrm>
            <a:off x="3733800" y="5867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59" name="Text Box 12"/>
          <p:cNvSpPr txBox="1">
            <a:spLocks noChangeArrowheads="1"/>
          </p:cNvSpPr>
          <p:nvPr/>
        </p:nvSpPr>
        <p:spPr bwMode="auto">
          <a:xfrm>
            <a:off x="3810000" y="5943600"/>
            <a:ext cx="290513" cy="369888"/>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27660" name="Oval 13"/>
          <p:cNvSpPr>
            <a:spLocks noChangeArrowheads="1"/>
          </p:cNvSpPr>
          <p:nvPr/>
        </p:nvSpPr>
        <p:spPr bwMode="auto">
          <a:xfrm>
            <a:off x="2590800" y="5943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61" name="Text Box 14"/>
          <p:cNvSpPr txBox="1">
            <a:spLocks noChangeArrowheads="1"/>
          </p:cNvSpPr>
          <p:nvPr/>
        </p:nvSpPr>
        <p:spPr bwMode="auto">
          <a:xfrm>
            <a:off x="2743200" y="6019800"/>
            <a:ext cx="290513" cy="369888"/>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27662" name="Oval 15"/>
          <p:cNvSpPr>
            <a:spLocks noChangeArrowheads="1"/>
          </p:cNvSpPr>
          <p:nvPr/>
        </p:nvSpPr>
        <p:spPr bwMode="auto">
          <a:xfrm>
            <a:off x="4495800" y="5867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7663" name="Text Box 16"/>
          <p:cNvSpPr txBox="1">
            <a:spLocks noChangeArrowheads="1"/>
          </p:cNvSpPr>
          <p:nvPr/>
        </p:nvSpPr>
        <p:spPr bwMode="auto">
          <a:xfrm>
            <a:off x="4572000" y="5943600"/>
            <a:ext cx="290513" cy="369888"/>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27664" name="Line 17"/>
          <p:cNvSpPr>
            <a:spLocks noChangeShapeType="1"/>
          </p:cNvSpPr>
          <p:nvPr/>
        </p:nvSpPr>
        <p:spPr bwMode="auto">
          <a:xfrm flipH="1">
            <a:off x="3733800" y="4267200"/>
            <a:ext cx="381000" cy="533400"/>
          </a:xfrm>
          <a:prstGeom prst="line">
            <a:avLst/>
          </a:prstGeom>
          <a:noFill/>
          <a:ln w="9525">
            <a:solidFill>
              <a:schemeClr val="tx1"/>
            </a:solidFill>
            <a:round/>
            <a:headEnd/>
            <a:tailEnd/>
          </a:ln>
        </p:spPr>
        <p:txBody>
          <a:bodyPr/>
          <a:lstStyle/>
          <a:p>
            <a:endParaRPr lang="en-US"/>
          </a:p>
        </p:txBody>
      </p:sp>
      <p:sp>
        <p:nvSpPr>
          <p:cNvPr id="27665" name="Line 18"/>
          <p:cNvSpPr>
            <a:spLocks noChangeShapeType="1"/>
          </p:cNvSpPr>
          <p:nvPr/>
        </p:nvSpPr>
        <p:spPr bwMode="auto">
          <a:xfrm flipH="1">
            <a:off x="2971800" y="5257800"/>
            <a:ext cx="457200" cy="685800"/>
          </a:xfrm>
          <a:prstGeom prst="line">
            <a:avLst/>
          </a:prstGeom>
          <a:noFill/>
          <a:ln w="9525">
            <a:solidFill>
              <a:schemeClr val="tx1"/>
            </a:solidFill>
            <a:round/>
            <a:headEnd/>
            <a:tailEnd/>
          </a:ln>
        </p:spPr>
        <p:txBody>
          <a:bodyPr/>
          <a:lstStyle/>
          <a:p>
            <a:endParaRPr lang="en-US"/>
          </a:p>
        </p:txBody>
      </p:sp>
      <p:sp>
        <p:nvSpPr>
          <p:cNvPr id="27666" name="Line 19"/>
          <p:cNvSpPr>
            <a:spLocks noChangeShapeType="1"/>
          </p:cNvSpPr>
          <p:nvPr/>
        </p:nvSpPr>
        <p:spPr bwMode="auto">
          <a:xfrm>
            <a:off x="3733800" y="5257800"/>
            <a:ext cx="228600" cy="609600"/>
          </a:xfrm>
          <a:prstGeom prst="line">
            <a:avLst/>
          </a:prstGeom>
          <a:noFill/>
          <a:ln w="9525">
            <a:solidFill>
              <a:schemeClr val="tx1"/>
            </a:solidFill>
            <a:round/>
            <a:headEnd/>
            <a:tailEnd/>
          </a:ln>
        </p:spPr>
        <p:txBody>
          <a:bodyPr/>
          <a:lstStyle/>
          <a:p>
            <a:endParaRPr lang="en-US"/>
          </a:p>
        </p:txBody>
      </p:sp>
      <p:sp>
        <p:nvSpPr>
          <p:cNvPr id="27667" name="Line 20"/>
          <p:cNvSpPr>
            <a:spLocks noChangeShapeType="1"/>
          </p:cNvSpPr>
          <p:nvPr/>
        </p:nvSpPr>
        <p:spPr bwMode="auto">
          <a:xfrm>
            <a:off x="4572000" y="4267200"/>
            <a:ext cx="381000" cy="533400"/>
          </a:xfrm>
          <a:prstGeom prst="line">
            <a:avLst/>
          </a:prstGeom>
          <a:noFill/>
          <a:ln w="9525">
            <a:solidFill>
              <a:schemeClr val="tx1"/>
            </a:solidFill>
            <a:round/>
            <a:headEnd/>
            <a:tailEnd/>
          </a:ln>
        </p:spPr>
        <p:txBody>
          <a:bodyPr/>
          <a:lstStyle/>
          <a:p>
            <a:endParaRPr lang="en-US"/>
          </a:p>
        </p:txBody>
      </p:sp>
      <p:sp>
        <p:nvSpPr>
          <p:cNvPr id="27668" name="Line 21"/>
          <p:cNvSpPr>
            <a:spLocks noChangeShapeType="1"/>
          </p:cNvSpPr>
          <p:nvPr/>
        </p:nvSpPr>
        <p:spPr bwMode="auto">
          <a:xfrm flipH="1">
            <a:off x="4800600" y="5257800"/>
            <a:ext cx="304800" cy="6096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Example of Heap Sort</a:t>
            </a:r>
            <a:endParaRPr lang="en-US" dirty="0"/>
          </a:p>
        </p:txBody>
      </p:sp>
      <p:sp>
        <p:nvSpPr>
          <p:cNvPr id="28675"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8676" name="Text Box 5"/>
          <p:cNvSpPr txBox="1">
            <a:spLocks noChangeArrowheads="1"/>
          </p:cNvSpPr>
          <p:nvPr/>
        </p:nvSpPr>
        <p:spPr bwMode="auto">
          <a:xfrm>
            <a:off x="7037388" y="1627188"/>
            <a:ext cx="438150" cy="366712"/>
          </a:xfrm>
          <a:prstGeom prst="rect">
            <a:avLst/>
          </a:prstGeom>
          <a:noFill/>
          <a:ln w="9525">
            <a:noFill/>
            <a:miter lim="800000"/>
            <a:headEnd/>
            <a:tailEnd/>
          </a:ln>
        </p:spPr>
        <p:txBody>
          <a:bodyPr wrap="none">
            <a:spAutoFit/>
          </a:bodyPr>
          <a:lstStyle/>
          <a:p>
            <a:r>
              <a:rPr lang="en-US">
                <a:latin typeface="Century Schoolbook" pitchFamily="18" charset="0"/>
              </a:rPr>
              <a:t>19</a:t>
            </a:r>
          </a:p>
        </p:txBody>
      </p:sp>
      <p:sp>
        <p:nvSpPr>
          <p:cNvPr id="28677" name="Oval 6"/>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8678" name="Text Box 7"/>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28679" name="Oval 8"/>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8680" name="Text Box 9"/>
          <p:cNvSpPr txBox="1">
            <a:spLocks noChangeArrowheads="1"/>
          </p:cNvSpPr>
          <p:nvPr/>
        </p:nvSpPr>
        <p:spPr bwMode="auto">
          <a:xfrm>
            <a:off x="4572000" y="2590800"/>
            <a:ext cx="438150" cy="366713"/>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28681" name="Oval 10"/>
          <p:cNvSpPr>
            <a:spLocks noChangeArrowheads="1"/>
          </p:cNvSpPr>
          <p:nvPr/>
        </p:nvSpPr>
        <p:spPr bwMode="auto">
          <a:xfrm>
            <a:off x="3352800" y="3657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8682" name="Text Box 11"/>
          <p:cNvSpPr txBox="1">
            <a:spLocks noChangeArrowheads="1"/>
          </p:cNvSpPr>
          <p:nvPr/>
        </p:nvSpPr>
        <p:spPr bwMode="auto">
          <a:xfrm>
            <a:off x="3429000" y="3733800"/>
            <a:ext cx="311150" cy="366713"/>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28683" name="Oval 12"/>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8684" name="Text Box 13"/>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28685" name="Oval 14"/>
          <p:cNvSpPr>
            <a:spLocks noChangeArrowheads="1"/>
          </p:cNvSpPr>
          <p:nvPr/>
        </p:nvSpPr>
        <p:spPr bwMode="auto">
          <a:xfrm>
            <a:off x="4114800" y="3657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8686" name="Text Box 15"/>
          <p:cNvSpPr txBox="1">
            <a:spLocks noChangeArrowheads="1"/>
          </p:cNvSpPr>
          <p:nvPr/>
        </p:nvSpPr>
        <p:spPr bwMode="auto">
          <a:xfrm>
            <a:off x="4191000" y="3733800"/>
            <a:ext cx="311150" cy="366713"/>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28687" name="Line 16"/>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28688" name="Line 17"/>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p>
        </p:txBody>
      </p:sp>
      <p:sp>
        <p:nvSpPr>
          <p:cNvPr id="28689" name="Line 18"/>
          <p:cNvSpPr>
            <a:spLocks noChangeShapeType="1"/>
          </p:cNvSpPr>
          <p:nvPr/>
        </p:nvSpPr>
        <p:spPr bwMode="auto">
          <a:xfrm>
            <a:off x="3352800" y="2971800"/>
            <a:ext cx="228600" cy="685800"/>
          </a:xfrm>
          <a:prstGeom prst="line">
            <a:avLst/>
          </a:prstGeom>
          <a:noFill/>
          <a:ln w="9525">
            <a:solidFill>
              <a:schemeClr val="tx1"/>
            </a:solidFill>
            <a:round/>
            <a:headEnd/>
            <a:tailEnd/>
          </a:ln>
        </p:spPr>
        <p:txBody>
          <a:bodyPr/>
          <a:lstStyle/>
          <a:p>
            <a:endParaRPr lang="en-US"/>
          </a:p>
        </p:txBody>
      </p:sp>
      <p:sp>
        <p:nvSpPr>
          <p:cNvPr id="28690" name="Line 19"/>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28691" name="Line 20"/>
          <p:cNvSpPr>
            <a:spLocks noChangeShapeType="1"/>
          </p:cNvSpPr>
          <p:nvPr/>
        </p:nvSpPr>
        <p:spPr bwMode="auto">
          <a:xfrm flipH="1">
            <a:off x="4419600" y="3048000"/>
            <a:ext cx="304800" cy="609600"/>
          </a:xfrm>
          <a:prstGeom prst="line">
            <a:avLst/>
          </a:prstGeom>
          <a:noFill/>
          <a:ln w="9525">
            <a:solidFill>
              <a:schemeClr val="tx1"/>
            </a:solidFill>
            <a:round/>
            <a:headEnd/>
            <a:tailEnd/>
          </a:ln>
        </p:spPr>
        <p:txBody>
          <a:bodyPr/>
          <a:lstStyle/>
          <a:p>
            <a:endParaRPr lang="en-US"/>
          </a:p>
        </p:txBody>
      </p:sp>
      <p:sp>
        <p:nvSpPr>
          <p:cNvPr id="28692" name="Text Box 21"/>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28693" name="Text Box 22"/>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28694" name="Text Box 23"/>
          <p:cNvSpPr txBox="1">
            <a:spLocks noChangeArrowheads="1"/>
          </p:cNvSpPr>
          <p:nvPr/>
        </p:nvSpPr>
        <p:spPr bwMode="auto">
          <a:xfrm>
            <a:off x="3876675" y="5491163"/>
            <a:ext cx="441325" cy="369887"/>
          </a:xfrm>
          <a:prstGeom prst="rect">
            <a:avLst/>
          </a:prstGeom>
          <a:noFill/>
          <a:ln w="3175">
            <a:solidFill>
              <a:schemeClr val="tx1"/>
            </a:solidFill>
            <a:miter lim="800000"/>
            <a:headEnd/>
            <a:tailEnd/>
          </a:ln>
        </p:spPr>
        <p:txBody>
          <a:bodyPr>
            <a:spAutoFit/>
          </a:bodyPr>
          <a:lstStyle/>
          <a:p>
            <a:r>
              <a:rPr lang="en-US">
                <a:latin typeface="Century Schoolbook" pitchFamily="18" charset="0"/>
              </a:rPr>
              <a:t>16</a:t>
            </a:r>
          </a:p>
        </p:txBody>
      </p:sp>
      <p:sp>
        <p:nvSpPr>
          <p:cNvPr id="28695" name="Text Box 24"/>
          <p:cNvSpPr txBox="1">
            <a:spLocks noChangeArrowheads="1"/>
          </p:cNvSpPr>
          <p:nvPr/>
        </p:nvSpPr>
        <p:spPr bwMode="auto">
          <a:xfrm>
            <a:off x="4318000" y="548957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28696" name="Text Box 25"/>
          <p:cNvSpPr txBox="1">
            <a:spLocks noChangeArrowheads="1"/>
          </p:cNvSpPr>
          <p:nvPr/>
        </p:nvSpPr>
        <p:spPr bwMode="auto">
          <a:xfrm>
            <a:off x="4633913" y="5487988"/>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28697" name="Text Box 26"/>
          <p:cNvSpPr txBox="1">
            <a:spLocks noChangeArrowheads="1"/>
          </p:cNvSpPr>
          <p:nvPr/>
        </p:nvSpPr>
        <p:spPr bwMode="auto">
          <a:xfrm>
            <a:off x="4948238" y="549592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28698" name="Text Box 27"/>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28699" name="Text Box 28"/>
          <p:cNvSpPr txBox="1">
            <a:spLocks noChangeArrowheads="1"/>
          </p:cNvSpPr>
          <p:nvPr/>
        </p:nvSpPr>
        <p:spPr bwMode="auto">
          <a:xfrm>
            <a:off x="5645150" y="4813300"/>
            <a:ext cx="920750" cy="366713"/>
          </a:xfrm>
          <a:prstGeom prst="rect">
            <a:avLst/>
          </a:prstGeom>
          <a:noFill/>
          <a:ln w="9525">
            <a:noFill/>
            <a:miter lim="800000"/>
            <a:headEnd/>
            <a:tailEnd/>
          </a:ln>
        </p:spPr>
        <p:txBody>
          <a:bodyPr wrap="none">
            <a:spAutoFit/>
          </a:bodyPr>
          <a:lstStyle/>
          <a:p>
            <a:r>
              <a:rPr lang="en-US">
                <a:latin typeface="Century Schoolbook" pitchFamily="18" charset="0"/>
              </a:rPr>
              <a:t>Sorted:</a:t>
            </a:r>
          </a:p>
        </p:txBody>
      </p:sp>
      <p:sp>
        <p:nvSpPr>
          <p:cNvPr id="28700" name="Line 29"/>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p>
        </p:txBody>
      </p:sp>
      <p:sp>
        <p:nvSpPr>
          <p:cNvPr id="28701" name="Text Box 30"/>
          <p:cNvSpPr txBox="1">
            <a:spLocks noChangeArrowheads="1"/>
          </p:cNvSpPr>
          <p:nvPr/>
        </p:nvSpPr>
        <p:spPr bwMode="auto">
          <a:xfrm>
            <a:off x="4903788" y="1425575"/>
            <a:ext cx="1873250" cy="366713"/>
          </a:xfrm>
          <a:prstGeom prst="rect">
            <a:avLst/>
          </a:prstGeom>
          <a:noFill/>
          <a:ln w="9525">
            <a:noFill/>
            <a:miter lim="800000"/>
            <a:headEnd/>
            <a:tailEnd/>
          </a:ln>
        </p:spPr>
        <p:txBody>
          <a:bodyPr wrap="none">
            <a:spAutoFit/>
          </a:bodyPr>
          <a:lstStyle/>
          <a:p>
            <a:r>
              <a:rPr lang="en-US">
                <a:latin typeface="Century Schoolbook" pitchFamily="18" charset="0"/>
              </a:rPr>
              <a:t>Take out biggest</a:t>
            </a:r>
          </a:p>
        </p:txBody>
      </p:sp>
      <p:sp>
        <p:nvSpPr>
          <p:cNvPr id="28702" name="Line 31"/>
          <p:cNvSpPr>
            <a:spLocks noChangeShapeType="1"/>
          </p:cNvSpPr>
          <p:nvPr/>
        </p:nvSpPr>
        <p:spPr bwMode="auto">
          <a:xfrm flipV="1">
            <a:off x="4716463" y="3840163"/>
            <a:ext cx="1077912" cy="68262"/>
          </a:xfrm>
          <a:prstGeom prst="line">
            <a:avLst/>
          </a:prstGeom>
          <a:noFill/>
          <a:ln w="9525">
            <a:solidFill>
              <a:schemeClr val="tx1"/>
            </a:solidFill>
            <a:round/>
            <a:headEnd/>
            <a:tailEnd/>
          </a:ln>
        </p:spPr>
        <p:txBody>
          <a:bodyPr/>
          <a:lstStyle/>
          <a:p>
            <a:endParaRPr lang="en-US"/>
          </a:p>
        </p:txBody>
      </p:sp>
      <p:sp>
        <p:nvSpPr>
          <p:cNvPr id="28703" name="Line 32"/>
          <p:cNvSpPr>
            <a:spLocks noChangeShapeType="1"/>
          </p:cNvSpPr>
          <p:nvPr/>
        </p:nvSpPr>
        <p:spPr bwMode="auto">
          <a:xfrm>
            <a:off x="5775325" y="2039938"/>
            <a:ext cx="19050" cy="1790700"/>
          </a:xfrm>
          <a:prstGeom prst="line">
            <a:avLst/>
          </a:prstGeom>
          <a:noFill/>
          <a:ln w="9525">
            <a:solidFill>
              <a:schemeClr val="tx1"/>
            </a:solidFill>
            <a:round/>
            <a:headEnd/>
            <a:tailEnd/>
          </a:ln>
        </p:spPr>
        <p:txBody>
          <a:bodyPr/>
          <a:lstStyle/>
          <a:p>
            <a:endParaRPr lang="en-US"/>
          </a:p>
        </p:txBody>
      </p:sp>
      <p:sp>
        <p:nvSpPr>
          <p:cNvPr id="28704" name="Line 33"/>
          <p:cNvSpPr>
            <a:spLocks noChangeShapeType="1"/>
          </p:cNvSpPr>
          <p:nvPr/>
        </p:nvSpPr>
        <p:spPr bwMode="auto">
          <a:xfrm flipH="1" flipV="1">
            <a:off x="4273550" y="1916113"/>
            <a:ext cx="1492250" cy="114300"/>
          </a:xfrm>
          <a:prstGeom prst="line">
            <a:avLst/>
          </a:prstGeom>
          <a:noFill/>
          <a:ln w="9525">
            <a:solidFill>
              <a:schemeClr val="tx1"/>
            </a:solidFill>
            <a:round/>
            <a:headEnd/>
            <a:tailEnd type="triangle" w="med" len="med"/>
          </a:ln>
        </p:spPr>
        <p:txBody>
          <a:bodyPr/>
          <a:lstStyle/>
          <a:p>
            <a:endParaRPr lang="en-US"/>
          </a:p>
        </p:txBody>
      </p:sp>
      <p:sp>
        <p:nvSpPr>
          <p:cNvPr id="28705" name="Text Box 34"/>
          <p:cNvSpPr txBox="1">
            <a:spLocks noChangeArrowheads="1"/>
          </p:cNvSpPr>
          <p:nvPr/>
        </p:nvSpPr>
        <p:spPr bwMode="auto">
          <a:xfrm>
            <a:off x="5953125" y="2763838"/>
            <a:ext cx="2419350" cy="641350"/>
          </a:xfrm>
          <a:prstGeom prst="rect">
            <a:avLst/>
          </a:prstGeom>
          <a:noFill/>
          <a:ln w="9525">
            <a:noFill/>
            <a:miter lim="800000"/>
            <a:headEnd/>
            <a:tailEnd/>
          </a:ln>
        </p:spPr>
        <p:txBody>
          <a:bodyPr wrap="none">
            <a:spAutoFit/>
          </a:bodyPr>
          <a:lstStyle/>
          <a:p>
            <a:r>
              <a:rPr lang="en-US">
                <a:latin typeface="Century Schoolbook" pitchFamily="18" charset="0"/>
              </a:rPr>
              <a:t>Move the last element</a:t>
            </a:r>
          </a:p>
          <a:p>
            <a:r>
              <a:rPr lang="en-US">
                <a:latin typeface="Century Schoolbook" pitchFamily="18" charset="0"/>
              </a:rPr>
              <a:t>to the root</a:t>
            </a:r>
          </a:p>
        </p:txBody>
      </p:sp>
      <p:sp>
        <p:nvSpPr>
          <p:cNvPr id="28706" name="Line 35"/>
          <p:cNvSpPr>
            <a:spLocks noChangeShapeType="1"/>
          </p:cNvSpPr>
          <p:nvPr/>
        </p:nvSpPr>
        <p:spPr bwMode="auto">
          <a:xfrm>
            <a:off x="5130800" y="5881688"/>
            <a:ext cx="0" cy="173037"/>
          </a:xfrm>
          <a:prstGeom prst="line">
            <a:avLst/>
          </a:prstGeom>
          <a:noFill/>
          <a:ln w="9525">
            <a:solidFill>
              <a:schemeClr val="tx1"/>
            </a:solidFill>
            <a:round/>
            <a:headEnd/>
            <a:tailEnd/>
          </a:ln>
        </p:spPr>
        <p:txBody>
          <a:bodyPr/>
          <a:lstStyle/>
          <a:p>
            <a:endParaRPr lang="en-US"/>
          </a:p>
        </p:txBody>
      </p:sp>
      <p:sp>
        <p:nvSpPr>
          <p:cNvPr id="28707" name="Line 36"/>
          <p:cNvSpPr>
            <a:spLocks noChangeShapeType="1"/>
          </p:cNvSpPr>
          <p:nvPr/>
        </p:nvSpPr>
        <p:spPr bwMode="auto">
          <a:xfrm flipH="1" flipV="1">
            <a:off x="3271838" y="6045200"/>
            <a:ext cx="1858962" cy="9525"/>
          </a:xfrm>
          <a:prstGeom prst="line">
            <a:avLst/>
          </a:prstGeom>
          <a:noFill/>
          <a:ln w="9525">
            <a:solidFill>
              <a:schemeClr val="tx1"/>
            </a:solidFill>
            <a:round/>
            <a:headEnd/>
            <a:tailEnd/>
          </a:ln>
        </p:spPr>
        <p:txBody>
          <a:bodyPr/>
          <a:lstStyle/>
          <a:p>
            <a:endParaRPr lang="en-US"/>
          </a:p>
        </p:txBody>
      </p:sp>
      <p:sp>
        <p:nvSpPr>
          <p:cNvPr id="28708" name="Line 37"/>
          <p:cNvSpPr>
            <a:spLocks noChangeShapeType="1"/>
          </p:cNvSpPr>
          <p:nvPr/>
        </p:nvSpPr>
        <p:spPr bwMode="auto">
          <a:xfrm flipV="1">
            <a:off x="3262313" y="5910263"/>
            <a:ext cx="0" cy="144462"/>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38915"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27"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39"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59" name="Line 47"/>
          <p:cNvSpPr>
            <a:spLocks noChangeShapeType="1"/>
          </p:cNvSpPr>
          <p:nvPr/>
        </p:nvSpPr>
        <p:spPr bwMode="auto">
          <a:xfrm flipV="1">
            <a:off x="25146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8960" name="Line 48"/>
          <p:cNvSpPr>
            <a:spLocks noChangeShapeType="1"/>
          </p:cNvSpPr>
          <p:nvPr/>
        </p:nvSpPr>
        <p:spPr bwMode="auto">
          <a:xfrm flipV="1">
            <a:off x="60960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8961" name="Line 49"/>
          <p:cNvSpPr>
            <a:spLocks noChangeShapeType="1"/>
          </p:cNvSpPr>
          <p:nvPr/>
        </p:nvSpPr>
        <p:spPr bwMode="auto">
          <a:xfrm flipV="1">
            <a:off x="36576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8962"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38963"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38964"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9699" name="Oval 6"/>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9700" name="Text Box 7"/>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29701" name="Oval 8"/>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9702" name="Text Box 9"/>
          <p:cNvSpPr txBox="1">
            <a:spLocks noChangeArrowheads="1"/>
          </p:cNvSpPr>
          <p:nvPr/>
        </p:nvSpPr>
        <p:spPr bwMode="auto">
          <a:xfrm>
            <a:off x="4572000" y="2590800"/>
            <a:ext cx="438150" cy="366713"/>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29703" name="Oval 10"/>
          <p:cNvSpPr>
            <a:spLocks noChangeArrowheads="1"/>
          </p:cNvSpPr>
          <p:nvPr/>
        </p:nvSpPr>
        <p:spPr bwMode="auto">
          <a:xfrm>
            <a:off x="3352800" y="3657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9704" name="Text Box 11"/>
          <p:cNvSpPr txBox="1">
            <a:spLocks noChangeArrowheads="1"/>
          </p:cNvSpPr>
          <p:nvPr/>
        </p:nvSpPr>
        <p:spPr bwMode="auto">
          <a:xfrm>
            <a:off x="3429000" y="3733800"/>
            <a:ext cx="311150" cy="366713"/>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29705" name="Oval 12"/>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29706" name="Text Box 13"/>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29707" name="Text Box 15"/>
          <p:cNvSpPr txBox="1">
            <a:spLocks noChangeArrowheads="1"/>
          </p:cNvSpPr>
          <p:nvPr/>
        </p:nvSpPr>
        <p:spPr bwMode="auto">
          <a:xfrm>
            <a:off x="3806825" y="1684338"/>
            <a:ext cx="311150" cy="366712"/>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29708" name="Line 16"/>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29709" name="Line 17"/>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p>
        </p:txBody>
      </p:sp>
      <p:sp>
        <p:nvSpPr>
          <p:cNvPr id="29710" name="Line 18"/>
          <p:cNvSpPr>
            <a:spLocks noChangeShapeType="1"/>
          </p:cNvSpPr>
          <p:nvPr/>
        </p:nvSpPr>
        <p:spPr bwMode="auto">
          <a:xfrm>
            <a:off x="3352800" y="2971800"/>
            <a:ext cx="228600" cy="685800"/>
          </a:xfrm>
          <a:prstGeom prst="line">
            <a:avLst/>
          </a:prstGeom>
          <a:noFill/>
          <a:ln w="9525">
            <a:solidFill>
              <a:schemeClr val="tx1"/>
            </a:solidFill>
            <a:round/>
            <a:headEnd/>
            <a:tailEnd/>
          </a:ln>
        </p:spPr>
        <p:txBody>
          <a:bodyPr/>
          <a:lstStyle/>
          <a:p>
            <a:endParaRPr lang="en-US"/>
          </a:p>
        </p:txBody>
      </p:sp>
      <p:sp>
        <p:nvSpPr>
          <p:cNvPr id="29711" name="Line 19"/>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29712" name="Text Box 21"/>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29713" name="Text Box 22"/>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29714" name="Text Box 23"/>
          <p:cNvSpPr txBox="1">
            <a:spLocks noChangeArrowheads="1"/>
          </p:cNvSpPr>
          <p:nvPr/>
        </p:nvSpPr>
        <p:spPr bwMode="auto">
          <a:xfrm>
            <a:off x="3876675" y="5491163"/>
            <a:ext cx="441325" cy="369887"/>
          </a:xfrm>
          <a:prstGeom prst="rect">
            <a:avLst/>
          </a:prstGeom>
          <a:noFill/>
          <a:ln w="3175">
            <a:solidFill>
              <a:schemeClr val="tx1"/>
            </a:solidFill>
            <a:miter lim="800000"/>
            <a:headEnd/>
            <a:tailEnd/>
          </a:ln>
        </p:spPr>
        <p:txBody>
          <a:bodyPr>
            <a:spAutoFit/>
          </a:bodyPr>
          <a:lstStyle/>
          <a:p>
            <a:r>
              <a:rPr lang="en-US">
                <a:latin typeface="Century Schoolbook" pitchFamily="18" charset="0"/>
              </a:rPr>
              <a:t>16</a:t>
            </a:r>
          </a:p>
        </p:txBody>
      </p:sp>
      <p:sp>
        <p:nvSpPr>
          <p:cNvPr id="29715" name="Text Box 24"/>
          <p:cNvSpPr txBox="1">
            <a:spLocks noChangeArrowheads="1"/>
          </p:cNvSpPr>
          <p:nvPr/>
        </p:nvSpPr>
        <p:spPr bwMode="auto">
          <a:xfrm>
            <a:off x="4318000" y="548957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29716" name="Text Box 25"/>
          <p:cNvSpPr txBox="1">
            <a:spLocks noChangeArrowheads="1"/>
          </p:cNvSpPr>
          <p:nvPr/>
        </p:nvSpPr>
        <p:spPr bwMode="auto">
          <a:xfrm>
            <a:off x="4633913" y="5487988"/>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29717" name="Text Box 26"/>
          <p:cNvSpPr txBox="1">
            <a:spLocks noChangeArrowheads="1"/>
          </p:cNvSpPr>
          <p:nvPr/>
        </p:nvSpPr>
        <p:spPr bwMode="auto">
          <a:xfrm>
            <a:off x="3108325" y="5486400"/>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29718" name="Text Box 27"/>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29719" name="Text Box 28"/>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
        <p:nvSpPr>
          <p:cNvPr id="29720" name="Text Box 37"/>
          <p:cNvSpPr txBox="1">
            <a:spLocks noChangeArrowheads="1"/>
          </p:cNvSpPr>
          <p:nvPr/>
        </p:nvSpPr>
        <p:spPr bwMode="auto">
          <a:xfrm>
            <a:off x="850900" y="2166938"/>
            <a:ext cx="1314450" cy="366712"/>
          </a:xfrm>
          <a:prstGeom prst="rect">
            <a:avLst/>
          </a:prstGeom>
          <a:noFill/>
          <a:ln w="9525">
            <a:noFill/>
            <a:miter lim="800000"/>
            <a:headEnd/>
            <a:tailEnd/>
          </a:ln>
        </p:spPr>
        <p:txBody>
          <a:bodyPr wrap="none">
            <a:spAutoFit/>
          </a:bodyPr>
          <a:lstStyle/>
          <a:p>
            <a:r>
              <a:rPr lang="en-US">
                <a:latin typeface="Century Schoolbook" pitchFamily="18" charset="0"/>
              </a:rPr>
              <a:t>HEAPIFY()</a:t>
            </a:r>
          </a:p>
        </p:txBody>
      </p:sp>
      <p:sp>
        <p:nvSpPr>
          <p:cNvPr id="29721" name="Line 38"/>
          <p:cNvSpPr>
            <a:spLocks noChangeShapeType="1"/>
          </p:cNvSpPr>
          <p:nvPr/>
        </p:nvSpPr>
        <p:spPr bwMode="auto">
          <a:xfrm>
            <a:off x="4879975" y="2117725"/>
            <a:ext cx="66675" cy="414338"/>
          </a:xfrm>
          <a:prstGeom prst="line">
            <a:avLst/>
          </a:prstGeom>
          <a:noFill/>
          <a:ln w="9525">
            <a:solidFill>
              <a:schemeClr val="tx1"/>
            </a:solidFill>
            <a:round/>
            <a:headEnd/>
            <a:tailEnd type="triangle" w="med" len="med"/>
          </a:ln>
        </p:spPr>
        <p:txBody>
          <a:bodyPr/>
          <a:lstStyle/>
          <a:p>
            <a:endParaRPr lang="en-US"/>
          </a:p>
        </p:txBody>
      </p:sp>
      <p:sp>
        <p:nvSpPr>
          <p:cNvPr id="29722" name="Line 39"/>
          <p:cNvSpPr>
            <a:spLocks noChangeShapeType="1"/>
          </p:cNvSpPr>
          <p:nvPr/>
        </p:nvSpPr>
        <p:spPr bwMode="auto">
          <a:xfrm flipH="1" flipV="1">
            <a:off x="4273550" y="1895475"/>
            <a:ext cx="606425" cy="222250"/>
          </a:xfrm>
          <a:prstGeom prst="line">
            <a:avLst/>
          </a:prstGeom>
          <a:noFill/>
          <a:ln w="9525">
            <a:solidFill>
              <a:schemeClr val="tx1"/>
            </a:solidFill>
            <a:round/>
            <a:headEnd/>
            <a:tailEnd type="triangle" w="med" len="med"/>
          </a:ln>
        </p:spPr>
        <p:txBody>
          <a:bodyPr/>
          <a:lstStyle/>
          <a:p>
            <a:endParaRPr lang="en-US"/>
          </a:p>
        </p:txBody>
      </p:sp>
      <p:sp>
        <p:nvSpPr>
          <p:cNvPr id="29723" name="Text Box 40"/>
          <p:cNvSpPr txBox="1">
            <a:spLocks noChangeArrowheads="1"/>
          </p:cNvSpPr>
          <p:nvPr/>
        </p:nvSpPr>
        <p:spPr bwMode="auto">
          <a:xfrm>
            <a:off x="4903788" y="1878013"/>
            <a:ext cx="717550" cy="366712"/>
          </a:xfrm>
          <a:prstGeom prst="rect">
            <a:avLst/>
          </a:prstGeom>
          <a:noFill/>
          <a:ln w="9525">
            <a:noFill/>
            <a:miter lim="800000"/>
            <a:headEnd/>
            <a:tailEnd/>
          </a:ln>
        </p:spPr>
        <p:txBody>
          <a:bodyPr wrap="none">
            <a:spAutoFit/>
          </a:bodyPr>
          <a:lstStyle/>
          <a:p>
            <a:r>
              <a:rPr lang="en-US">
                <a:latin typeface="Century Schoolbook" pitchFamily="18" charset="0"/>
              </a:rPr>
              <a:t>swap</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0723" name="Oval 6"/>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0724" name="Text Box 7"/>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30725" name="Oval 8"/>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0726" name="Text Box 9"/>
          <p:cNvSpPr txBox="1">
            <a:spLocks noChangeArrowheads="1"/>
          </p:cNvSpPr>
          <p:nvPr/>
        </p:nvSpPr>
        <p:spPr bwMode="auto">
          <a:xfrm>
            <a:off x="3735388" y="1695450"/>
            <a:ext cx="438150" cy="366713"/>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30727" name="Oval 10"/>
          <p:cNvSpPr>
            <a:spLocks noChangeArrowheads="1"/>
          </p:cNvSpPr>
          <p:nvPr/>
        </p:nvSpPr>
        <p:spPr bwMode="auto">
          <a:xfrm>
            <a:off x="3352800" y="3657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0728" name="Text Box 11"/>
          <p:cNvSpPr txBox="1">
            <a:spLocks noChangeArrowheads="1"/>
          </p:cNvSpPr>
          <p:nvPr/>
        </p:nvSpPr>
        <p:spPr bwMode="auto">
          <a:xfrm>
            <a:off x="3429000" y="3733800"/>
            <a:ext cx="311150" cy="366713"/>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30729" name="Oval 12"/>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0730" name="Text Box 13"/>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30731" name="Text Box 14"/>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30732" name="Line 15"/>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30733" name="Line 16"/>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p>
        </p:txBody>
      </p:sp>
      <p:sp>
        <p:nvSpPr>
          <p:cNvPr id="30734" name="Line 17"/>
          <p:cNvSpPr>
            <a:spLocks noChangeShapeType="1"/>
          </p:cNvSpPr>
          <p:nvPr/>
        </p:nvSpPr>
        <p:spPr bwMode="auto">
          <a:xfrm>
            <a:off x="3352800" y="2971800"/>
            <a:ext cx="228600" cy="685800"/>
          </a:xfrm>
          <a:prstGeom prst="line">
            <a:avLst/>
          </a:prstGeom>
          <a:noFill/>
          <a:ln w="9525">
            <a:solidFill>
              <a:schemeClr val="tx1"/>
            </a:solidFill>
            <a:round/>
            <a:headEnd/>
            <a:tailEnd/>
          </a:ln>
        </p:spPr>
        <p:txBody>
          <a:bodyPr/>
          <a:lstStyle/>
          <a:p>
            <a:endParaRPr lang="en-US"/>
          </a:p>
        </p:txBody>
      </p:sp>
      <p:sp>
        <p:nvSpPr>
          <p:cNvPr id="30735" name="Line 18"/>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30736" name="Text Box 1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30737" name="Text Box 20"/>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30738" name="Text Box 21"/>
          <p:cNvSpPr txBox="1">
            <a:spLocks noChangeArrowheads="1"/>
          </p:cNvSpPr>
          <p:nvPr/>
        </p:nvSpPr>
        <p:spPr bwMode="auto">
          <a:xfrm>
            <a:off x="2981325" y="5492750"/>
            <a:ext cx="441325" cy="369888"/>
          </a:xfrm>
          <a:prstGeom prst="rect">
            <a:avLst/>
          </a:prstGeom>
          <a:noFill/>
          <a:ln w="3175">
            <a:solidFill>
              <a:schemeClr val="tx1"/>
            </a:solidFill>
            <a:miter lim="800000"/>
            <a:headEnd/>
            <a:tailEnd/>
          </a:ln>
        </p:spPr>
        <p:txBody>
          <a:bodyPr>
            <a:spAutoFit/>
          </a:bodyPr>
          <a:lstStyle/>
          <a:p>
            <a:r>
              <a:rPr lang="en-US">
                <a:latin typeface="Century Schoolbook" pitchFamily="18" charset="0"/>
              </a:rPr>
              <a:t>16</a:t>
            </a:r>
          </a:p>
        </p:txBody>
      </p:sp>
      <p:sp>
        <p:nvSpPr>
          <p:cNvPr id="30739" name="Text Box 22"/>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30740" name="Text Box 23"/>
          <p:cNvSpPr txBox="1">
            <a:spLocks noChangeArrowheads="1"/>
          </p:cNvSpPr>
          <p:nvPr/>
        </p:nvSpPr>
        <p:spPr bwMode="auto">
          <a:xfrm>
            <a:off x="4508500" y="5487988"/>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30741" name="Text Box 24"/>
          <p:cNvSpPr txBox="1">
            <a:spLocks noChangeArrowheads="1"/>
          </p:cNvSpPr>
          <p:nvPr/>
        </p:nvSpPr>
        <p:spPr bwMode="auto">
          <a:xfrm>
            <a:off x="3878263" y="549592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30742" name="Text Box 25"/>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30743" name="Text Box 26"/>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1747"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1748" name="Text Box 6"/>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31749" name="Oval 7"/>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1750" name="Text Box 8"/>
          <p:cNvSpPr txBox="1">
            <a:spLocks noChangeArrowheads="1"/>
          </p:cNvSpPr>
          <p:nvPr/>
        </p:nvSpPr>
        <p:spPr bwMode="auto">
          <a:xfrm>
            <a:off x="6997700" y="1617663"/>
            <a:ext cx="438150" cy="366712"/>
          </a:xfrm>
          <a:prstGeom prst="rect">
            <a:avLst/>
          </a:prstGeom>
          <a:noFill/>
          <a:ln w="9525">
            <a:noFill/>
            <a:miter lim="800000"/>
            <a:headEnd/>
            <a:tailEnd/>
          </a:ln>
        </p:spPr>
        <p:txBody>
          <a:bodyPr wrap="none">
            <a:spAutoFit/>
          </a:bodyPr>
          <a:lstStyle/>
          <a:p>
            <a:r>
              <a:rPr lang="en-US">
                <a:latin typeface="Century Schoolbook" pitchFamily="18" charset="0"/>
              </a:rPr>
              <a:t>16</a:t>
            </a:r>
          </a:p>
        </p:txBody>
      </p:sp>
      <p:sp>
        <p:nvSpPr>
          <p:cNvPr id="31751" name="Oval 9"/>
          <p:cNvSpPr>
            <a:spLocks noChangeArrowheads="1"/>
          </p:cNvSpPr>
          <p:nvPr/>
        </p:nvSpPr>
        <p:spPr bwMode="auto">
          <a:xfrm>
            <a:off x="3352800" y="3657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1752" name="Text Box 10"/>
          <p:cNvSpPr txBox="1">
            <a:spLocks noChangeArrowheads="1"/>
          </p:cNvSpPr>
          <p:nvPr/>
        </p:nvSpPr>
        <p:spPr bwMode="auto">
          <a:xfrm>
            <a:off x="3429000" y="3733800"/>
            <a:ext cx="311150" cy="366713"/>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31753" name="Oval 11"/>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1754" name="Text Box 12"/>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31755" name="Text Box 13"/>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31756" name="Line 14"/>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31757" name="Line 15"/>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p>
        </p:txBody>
      </p:sp>
      <p:sp>
        <p:nvSpPr>
          <p:cNvPr id="31758" name="Line 16"/>
          <p:cNvSpPr>
            <a:spLocks noChangeShapeType="1"/>
          </p:cNvSpPr>
          <p:nvPr/>
        </p:nvSpPr>
        <p:spPr bwMode="auto">
          <a:xfrm>
            <a:off x="3352800" y="2971800"/>
            <a:ext cx="228600" cy="685800"/>
          </a:xfrm>
          <a:prstGeom prst="line">
            <a:avLst/>
          </a:prstGeom>
          <a:noFill/>
          <a:ln w="9525">
            <a:solidFill>
              <a:schemeClr val="tx1"/>
            </a:solidFill>
            <a:round/>
            <a:headEnd/>
            <a:tailEnd/>
          </a:ln>
        </p:spPr>
        <p:txBody>
          <a:bodyPr/>
          <a:lstStyle/>
          <a:p>
            <a:endParaRPr lang="en-US"/>
          </a:p>
        </p:txBody>
      </p:sp>
      <p:sp>
        <p:nvSpPr>
          <p:cNvPr id="31759" name="Line 17"/>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31760" name="Text Box 18"/>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31761" name="Text Box 19"/>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31762" name="Text Box 20"/>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latin typeface="Century Schoolbook" pitchFamily="18" charset="0"/>
              </a:rPr>
              <a:t>16</a:t>
            </a:r>
          </a:p>
        </p:txBody>
      </p:sp>
      <p:sp>
        <p:nvSpPr>
          <p:cNvPr id="31763" name="Text Box 21"/>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31764" name="Text Box 22"/>
          <p:cNvSpPr txBox="1">
            <a:spLocks noChangeArrowheads="1"/>
          </p:cNvSpPr>
          <p:nvPr/>
        </p:nvSpPr>
        <p:spPr bwMode="auto">
          <a:xfrm>
            <a:off x="4508500" y="5487988"/>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31765" name="Text Box 23"/>
          <p:cNvSpPr txBox="1">
            <a:spLocks noChangeArrowheads="1"/>
          </p:cNvSpPr>
          <p:nvPr/>
        </p:nvSpPr>
        <p:spPr bwMode="auto">
          <a:xfrm>
            <a:off x="3878263" y="549592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31766" name="Text Box 24"/>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31767" name="Text Box 25"/>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
        <p:nvSpPr>
          <p:cNvPr id="31768" name="Line 26"/>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p>
        </p:txBody>
      </p:sp>
      <p:sp>
        <p:nvSpPr>
          <p:cNvPr id="31769" name="Text Box 27"/>
          <p:cNvSpPr txBox="1">
            <a:spLocks noChangeArrowheads="1"/>
          </p:cNvSpPr>
          <p:nvPr/>
        </p:nvSpPr>
        <p:spPr bwMode="auto">
          <a:xfrm>
            <a:off x="4903788" y="1425575"/>
            <a:ext cx="1873250" cy="366713"/>
          </a:xfrm>
          <a:prstGeom prst="rect">
            <a:avLst/>
          </a:prstGeom>
          <a:noFill/>
          <a:ln w="9525">
            <a:noFill/>
            <a:miter lim="800000"/>
            <a:headEnd/>
            <a:tailEnd/>
          </a:ln>
        </p:spPr>
        <p:txBody>
          <a:bodyPr wrap="none">
            <a:spAutoFit/>
          </a:bodyPr>
          <a:lstStyle/>
          <a:p>
            <a:r>
              <a:rPr lang="en-US">
                <a:latin typeface="Century Schoolbook" pitchFamily="18" charset="0"/>
              </a:rPr>
              <a:t>Take out biggest</a:t>
            </a:r>
          </a:p>
        </p:txBody>
      </p:sp>
      <p:sp>
        <p:nvSpPr>
          <p:cNvPr id="31770" name="Line 29"/>
          <p:cNvSpPr>
            <a:spLocks noChangeShapeType="1"/>
          </p:cNvSpPr>
          <p:nvPr/>
        </p:nvSpPr>
        <p:spPr bwMode="auto">
          <a:xfrm flipV="1">
            <a:off x="1357313" y="1838325"/>
            <a:ext cx="2290762" cy="1684338"/>
          </a:xfrm>
          <a:prstGeom prst="line">
            <a:avLst/>
          </a:prstGeom>
          <a:noFill/>
          <a:ln w="9525">
            <a:solidFill>
              <a:schemeClr val="tx1"/>
            </a:solidFill>
            <a:round/>
            <a:headEnd/>
            <a:tailEnd type="triangle" w="med" len="med"/>
          </a:ln>
        </p:spPr>
        <p:txBody>
          <a:bodyPr/>
          <a:lstStyle/>
          <a:p>
            <a:endParaRPr lang="en-US"/>
          </a:p>
        </p:txBody>
      </p:sp>
      <p:sp>
        <p:nvSpPr>
          <p:cNvPr id="31771" name="Line 30"/>
          <p:cNvSpPr>
            <a:spLocks noChangeShapeType="1"/>
          </p:cNvSpPr>
          <p:nvPr/>
        </p:nvSpPr>
        <p:spPr bwMode="auto">
          <a:xfrm>
            <a:off x="1366838" y="3522663"/>
            <a:ext cx="923925" cy="1001712"/>
          </a:xfrm>
          <a:prstGeom prst="line">
            <a:avLst/>
          </a:prstGeom>
          <a:noFill/>
          <a:ln w="9525">
            <a:solidFill>
              <a:schemeClr val="tx1"/>
            </a:solidFill>
            <a:round/>
            <a:headEnd/>
            <a:tailEnd/>
          </a:ln>
        </p:spPr>
        <p:txBody>
          <a:bodyPr/>
          <a:lstStyle/>
          <a:p>
            <a:endParaRPr lang="en-US"/>
          </a:p>
        </p:txBody>
      </p:sp>
      <p:sp>
        <p:nvSpPr>
          <p:cNvPr id="31772" name="Line 31"/>
          <p:cNvSpPr>
            <a:spLocks noChangeShapeType="1"/>
          </p:cNvSpPr>
          <p:nvPr/>
        </p:nvSpPr>
        <p:spPr bwMode="auto">
          <a:xfrm flipV="1">
            <a:off x="2309813" y="4052888"/>
            <a:ext cx="1087437" cy="471487"/>
          </a:xfrm>
          <a:prstGeom prst="line">
            <a:avLst/>
          </a:prstGeom>
          <a:noFill/>
          <a:ln w="9525">
            <a:solidFill>
              <a:schemeClr val="tx1"/>
            </a:solidFill>
            <a:round/>
            <a:headEnd/>
            <a:tailEnd/>
          </a:ln>
        </p:spPr>
        <p:txBody>
          <a:bodyPr/>
          <a:lstStyle/>
          <a:p>
            <a:endParaRPr lang="en-US"/>
          </a:p>
        </p:txBody>
      </p:sp>
      <p:sp>
        <p:nvSpPr>
          <p:cNvPr id="31773" name="Line 33"/>
          <p:cNvSpPr>
            <a:spLocks noChangeShapeType="1"/>
          </p:cNvSpPr>
          <p:nvPr/>
        </p:nvSpPr>
        <p:spPr bwMode="auto">
          <a:xfrm>
            <a:off x="4659313" y="5851525"/>
            <a:ext cx="0" cy="125413"/>
          </a:xfrm>
          <a:prstGeom prst="line">
            <a:avLst/>
          </a:prstGeom>
          <a:noFill/>
          <a:ln w="9525">
            <a:solidFill>
              <a:schemeClr val="tx1"/>
            </a:solidFill>
            <a:round/>
            <a:headEnd/>
            <a:tailEnd/>
          </a:ln>
        </p:spPr>
        <p:txBody>
          <a:bodyPr/>
          <a:lstStyle/>
          <a:p>
            <a:endParaRPr lang="en-US"/>
          </a:p>
        </p:txBody>
      </p:sp>
      <p:sp>
        <p:nvSpPr>
          <p:cNvPr id="31774" name="Line 34"/>
          <p:cNvSpPr>
            <a:spLocks noChangeShapeType="1"/>
          </p:cNvSpPr>
          <p:nvPr/>
        </p:nvSpPr>
        <p:spPr bwMode="auto">
          <a:xfrm flipH="1">
            <a:off x="3224213" y="5986463"/>
            <a:ext cx="1435100" cy="0"/>
          </a:xfrm>
          <a:prstGeom prst="line">
            <a:avLst/>
          </a:prstGeom>
          <a:noFill/>
          <a:ln w="9525">
            <a:solidFill>
              <a:schemeClr val="tx1"/>
            </a:solidFill>
            <a:round/>
            <a:headEnd/>
            <a:tailEnd/>
          </a:ln>
        </p:spPr>
        <p:txBody>
          <a:bodyPr/>
          <a:lstStyle/>
          <a:p>
            <a:endParaRPr lang="en-US"/>
          </a:p>
        </p:txBody>
      </p:sp>
      <p:sp>
        <p:nvSpPr>
          <p:cNvPr id="31775" name="Line 35"/>
          <p:cNvSpPr>
            <a:spLocks noChangeShapeType="1"/>
          </p:cNvSpPr>
          <p:nvPr/>
        </p:nvSpPr>
        <p:spPr bwMode="auto">
          <a:xfrm flipV="1">
            <a:off x="3224213" y="5872163"/>
            <a:ext cx="0" cy="133350"/>
          </a:xfrm>
          <a:prstGeom prst="line">
            <a:avLst/>
          </a:prstGeom>
          <a:noFill/>
          <a:ln w="9525">
            <a:solidFill>
              <a:schemeClr val="tx1"/>
            </a:solidFill>
            <a:round/>
            <a:headEnd/>
            <a:tailEnd type="triangle" w="med" len="med"/>
          </a:ln>
        </p:spPr>
        <p:txBody>
          <a:bodyPr/>
          <a:lstStyle/>
          <a:p>
            <a:endParaRPr lang="en-US"/>
          </a:p>
        </p:txBody>
      </p:sp>
      <p:sp>
        <p:nvSpPr>
          <p:cNvPr id="31776" name="Text Box 32"/>
          <p:cNvSpPr txBox="1">
            <a:spLocks noChangeArrowheads="1"/>
          </p:cNvSpPr>
          <p:nvPr/>
        </p:nvSpPr>
        <p:spPr bwMode="auto">
          <a:xfrm>
            <a:off x="495300" y="2003425"/>
            <a:ext cx="2419350" cy="641350"/>
          </a:xfrm>
          <a:prstGeom prst="rect">
            <a:avLst/>
          </a:prstGeom>
          <a:noFill/>
          <a:ln w="9525">
            <a:noFill/>
            <a:miter lim="800000"/>
            <a:headEnd/>
            <a:tailEnd/>
          </a:ln>
        </p:spPr>
        <p:txBody>
          <a:bodyPr wrap="none">
            <a:spAutoFit/>
          </a:bodyPr>
          <a:lstStyle/>
          <a:p>
            <a:r>
              <a:rPr lang="en-US">
                <a:latin typeface="Century Schoolbook" pitchFamily="18" charset="0"/>
              </a:rPr>
              <a:t>Move the last element</a:t>
            </a:r>
          </a:p>
          <a:p>
            <a:r>
              <a:rPr lang="en-US">
                <a:latin typeface="Century Schoolbook" pitchFamily="18" charset="0"/>
              </a:rPr>
              <a:t>to the root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2771"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2772" name="Text Box 6"/>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32773" name="Oval 7"/>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2774" name="Text Box 10"/>
          <p:cNvSpPr txBox="1">
            <a:spLocks noChangeArrowheads="1"/>
          </p:cNvSpPr>
          <p:nvPr/>
        </p:nvSpPr>
        <p:spPr bwMode="auto">
          <a:xfrm>
            <a:off x="3805238" y="1665288"/>
            <a:ext cx="311150" cy="366712"/>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32775" name="Oval 11"/>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2776" name="Text Box 12"/>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32777" name="Text Box 13"/>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32778" name="Line 14"/>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32779" name="Line 15"/>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p>
        </p:txBody>
      </p:sp>
      <p:sp>
        <p:nvSpPr>
          <p:cNvPr id="32780" name="Line 17"/>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32781" name="Text Box 18"/>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32782" name="Text Box 19"/>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32783" name="Text Box 20"/>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latin typeface="Century Schoolbook" pitchFamily="18" charset="0"/>
              </a:rPr>
              <a:t>16</a:t>
            </a:r>
          </a:p>
        </p:txBody>
      </p:sp>
      <p:sp>
        <p:nvSpPr>
          <p:cNvPr id="32784" name="Text Box 21"/>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32785" name="Text Box 22"/>
          <p:cNvSpPr txBox="1">
            <a:spLocks noChangeArrowheads="1"/>
          </p:cNvSpPr>
          <p:nvPr/>
        </p:nvSpPr>
        <p:spPr bwMode="auto">
          <a:xfrm>
            <a:off x="3122613" y="5487988"/>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32786" name="Text Box 23"/>
          <p:cNvSpPr txBox="1">
            <a:spLocks noChangeArrowheads="1"/>
          </p:cNvSpPr>
          <p:nvPr/>
        </p:nvSpPr>
        <p:spPr bwMode="auto">
          <a:xfrm>
            <a:off x="3878263" y="549592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32787" name="Text Box 24"/>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32788" name="Text Box 25"/>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3795"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3796" name="Text Box 6"/>
          <p:cNvSpPr txBox="1">
            <a:spLocks noChangeArrowheads="1"/>
          </p:cNvSpPr>
          <p:nvPr/>
        </p:nvSpPr>
        <p:spPr bwMode="auto">
          <a:xfrm>
            <a:off x="2971800" y="2590800"/>
            <a:ext cx="438150" cy="366713"/>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33797" name="Oval 7"/>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3798" name="Text Box 8"/>
          <p:cNvSpPr txBox="1">
            <a:spLocks noChangeArrowheads="1"/>
          </p:cNvSpPr>
          <p:nvPr/>
        </p:nvSpPr>
        <p:spPr bwMode="auto">
          <a:xfrm>
            <a:off x="3805238" y="1665288"/>
            <a:ext cx="311150" cy="366712"/>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33799" name="Oval 9"/>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3800" name="Text Box 10"/>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33801" name="Text Box 11"/>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33802" name="Line 12"/>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33803" name="Line 13"/>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p>
        </p:txBody>
      </p:sp>
      <p:sp>
        <p:nvSpPr>
          <p:cNvPr id="33804" name="Line 14"/>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33805"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33806" name="Text Box 16"/>
          <p:cNvSpPr txBox="1">
            <a:spLocks noChangeArrowheads="1"/>
          </p:cNvSpPr>
          <p:nvPr/>
        </p:nvSpPr>
        <p:spPr bwMode="auto">
          <a:xfrm>
            <a:off x="3429000" y="5495925"/>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33807"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latin typeface="Century Schoolbook" pitchFamily="18" charset="0"/>
              </a:rPr>
              <a:t>16</a:t>
            </a:r>
          </a:p>
        </p:txBody>
      </p:sp>
      <p:sp>
        <p:nvSpPr>
          <p:cNvPr id="33808"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33809" name="Text Box 19"/>
          <p:cNvSpPr txBox="1">
            <a:spLocks noChangeArrowheads="1"/>
          </p:cNvSpPr>
          <p:nvPr/>
        </p:nvSpPr>
        <p:spPr bwMode="auto">
          <a:xfrm>
            <a:off x="3122613" y="5487988"/>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33810" name="Text Box 20"/>
          <p:cNvSpPr txBox="1">
            <a:spLocks noChangeArrowheads="1"/>
          </p:cNvSpPr>
          <p:nvPr/>
        </p:nvSpPr>
        <p:spPr bwMode="auto">
          <a:xfrm>
            <a:off x="3878263" y="549592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33811" name="Text Box 21"/>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33812" name="Text Box 22"/>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
        <p:nvSpPr>
          <p:cNvPr id="33813" name="Text Box 23"/>
          <p:cNvSpPr txBox="1">
            <a:spLocks noChangeArrowheads="1"/>
          </p:cNvSpPr>
          <p:nvPr/>
        </p:nvSpPr>
        <p:spPr bwMode="auto">
          <a:xfrm>
            <a:off x="850900" y="2166938"/>
            <a:ext cx="1314450" cy="366712"/>
          </a:xfrm>
          <a:prstGeom prst="rect">
            <a:avLst/>
          </a:prstGeom>
          <a:noFill/>
          <a:ln w="9525">
            <a:noFill/>
            <a:miter lim="800000"/>
            <a:headEnd/>
            <a:tailEnd/>
          </a:ln>
        </p:spPr>
        <p:txBody>
          <a:bodyPr wrap="none">
            <a:spAutoFit/>
          </a:bodyPr>
          <a:lstStyle/>
          <a:p>
            <a:r>
              <a:rPr lang="en-US">
                <a:latin typeface="Century Schoolbook" pitchFamily="18" charset="0"/>
              </a:rPr>
              <a:t>HEAPIFY()</a:t>
            </a:r>
          </a:p>
        </p:txBody>
      </p:sp>
      <p:sp>
        <p:nvSpPr>
          <p:cNvPr id="33814" name="Line 24"/>
          <p:cNvSpPr>
            <a:spLocks noChangeShapeType="1"/>
          </p:cNvSpPr>
          <p:nvPr/>
        </p:nvSpPr>
        <p:spPr bwMode="auto">
          <a:xfrm>
            <a:off x="3138488" y="2089150"/>
            <a:ext cx="9525" cy="433388"/>
          </a:xfrm>
          <a:prstGeom prst="line">
            <a:avLst/>
          </a:prstGeom>
          <a:noFill/>
          <a:ln w="9525">
            <a:solidFill>
              <a:schemeClr val="tx1"/>
            </a:solidFill>
            <a:round/>
            <a:headEnd/>
            <a:tailEnd type="triangle" w="med" len="med"/>
          </a:ln>
        </p:spPr>
        <p:txBody>
          <a:bodyPr/>
          <a:lstStyle/>
          <a:p>
            <a:endParaRPr lang="en-US"/>
          </a:p>
        </p:txBody>
      </p:sp>
      <p:sp>
        <p:nvSpPr>
          <p:cNvPr id="33815" name="Line 25"/>
          <p:cNvSpPr>
            <a:spLocks noChangeShapeType="1"/>
          </p:cNvSpPr>
          <p:nvPr/>
        </p:nvSpPr>
        <p:spPr bwMode="auto">
          <a:xfrm flipV="1">
            <a:off x="3138488" y="1885950"/>
            <a:ext cx="509587" cy="193675"/>
          </a:xfrm>
          <a:prstGeom prst="line">
            <a:avLst/>
          </a:prstGeom>
          <a:noFill/>
          <a:ln w="9525">
            <a:solidFill>
              <a:schemeClr val="tx1"/>
            </a:solidFill>
            <a:round/>
            <a:headEnd/>
            <a:tailEnd type="triangle" w="med" len="med"/>
          </a:ln>
        </p:spPr>
        <p:txBody>
          <a:bodyPr/>
          <a:lstStyle/>
          <a:p>
            <a:endParaRPr lang="en-US"/>
          </a:p>
        </p:txBody>
      </p:sp>
      <p:sp>
        <p:nvSpPr>
          <p:cNvPr id="33816" name="Text Box 26"/>
          <p:cNvSpPr txBox="1">
            <a:spLocks noChangeArrowheads="1"/>
          </p:cNvSpPr>
          <p:nvPr/>
        </p:nvSpPr>
        <p:spPr bwMode="auto">
          <a:xfrm>
            <a:off x="2392363" y="1771650"/>
            <a:ext cx="717550" cy="366713"/>
          </a:xfrm>
          <a:prstGeom prst="rect">
            <a:avLst/>
          </a:prstGeom>
          <a:noFill/>
          <a:ln w="9525">
            <a:noFill/>
            <a:miter lim="800000"/>
            <a:headEnd/>
            <a:tailEnd/>
          </a:ln>
        </p:spPr>
        <p:txBody>
          <a:bodyPr wrap="none">
            <a:spAutoFit/>
          </a:bodyPr>
          <a:lstStyle/>
          <a:p>
            <a:r>
              <a:rPr lang="en-US">
                <a:latin typeface="Century Schoolbook" pitchFamily="18" charset="0"/>
              </a:rPr>
              <a:t>swap</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4819"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4820" name="Text Box 6"/>
          <p:cNvSpPr txBox="1">
            <a:spLocks noChangeArrowheads="1"/>
          </p:cNvSpPr>
          <p:nvPr/>
        </p:nvSpPr>
        <p:spPr bwMode="auto">
          <a:xfrm>
            <a:off x="3760788" y="1685925"/>
            <a:ext cx="438150" cy="366713"/>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34821" name="Oval 7"/>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4822" name="Text Box 8"/>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34823" name="Oval 9"/>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4824" name="Text Box 10"/>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34825" name="Text Box 11"/>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34826" name="Line 12"/>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34827" name="Line 13"/>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p>
        </p:txBody>
      </p:sp>
      <p:sp>
        <p:nvSpPr>
          <p:cNvPr id="34828" name="Line 14"/>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34829"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34830" name="Text Box 16"/>
          <p:cNvSpPr txBox="1">
            <a:spLocks noChangeArrowheads="1"/>
          </p:cNvSpPr>
          <p:nvPr/>
        </p:nvSpPr>
        <p:spPr bwMode="auto">
          <a:xfrm>
            <a:off x="3100388" y="5486400"/>
            <a:ext cx="441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34831"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latin typeface="Century Schoolbook" pitchFamily="18" charset="0"/>
              </a:rPr>
              <a:t>16</a:t>
            </a:r>
          </a:p>
        </p:txBody>
      </p:sp>
      <p:sp>
        <p:nvSpPr>
          <p:cNvPr id="34832"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34833" name="Text Box 19"/>
          <p:cNvSpPr txBox="1">
            <a:spLocks noChangeArrowheads="1"/>
          </p:cNvSpPr>
          <p:nvPr/>
        </p:nvSpPr>
        <p:spPr bwMode="auto">
          <a:xfrm>
            <a:off x="3546475" y="5487988"/>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34834" name="Text Box 20"/>
          <p:cNvSpPr txBox="1">
            <a:spLocks noChangeArrowheads="1"/>
          </p:cNvSpPr>
          <p:nvPr/>
        </p:nvSpPr>
        <p:spPr bwMode="auto">
          <a:xfrm>
            <a:off x="3878263" y="5486400"/>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34835" name="Text Box 21"/>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34836" name="Text Box 22"/>
          <p:cNvSpPr txBox="1">
            <a:spLocks noChangeArrowheads="1"/>
          </p:cNvSpPr>
          <p:nvPr/>
        </p:nvSpPr>
        <p:spPr bwMode="auto">
          <a:xfrm>
            <a:off x="5645150" y="4813300"/>
            <a:ext cx="920750" cy="366713"/>
          </a:xfrm>
          <a:prstGeom prst="rect">
            <a:avLst/>
          </a:prstGeom>
          <a:noFill/>
          <a:ln w="9525">
            <a:noFill/>
            <a:miter lim="800000"/>
            <a:headEnd/>
            <a:tailEnd/>
          </a:ln>
        </p:spPr>
        <p:txBody>
          <a:bodyPr wrap="none">
            <a:spAutoFit/>
          </a:bodyPr>
          <a:lstStyle/>
          <a:p>
            <a:r>
              <a:rPr lang="en-US">
                <a:latin typeface="Century Schoolbook" pitchFamily="18" charset="0"/>
              </a:rPr>
              <a:t>Sorted: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5843"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5844" name="Text Box 6"/>
          <p:cNvSpPr txBox="1">
            <a:spLocks noChangeArrowheads="1"/>
          </p:cNvSpPr>
          <p:nvPr/>
        </p:nvSpPr>
        <p:spPr bwMode="auto">
          <a:xfrm>
            <a:off x="6937375" y="1676400"/>
            <a:ext cx="438150" cy="366713"/>
          </a:xfrm>
          <a:prstGeom prst="rect">
            <a:avLst/>
          </a:prstGeom>
          <a:noFill/>
          <a:ln w="9525">
            <a:noFill/>
            <a:miter lim="800000"/>
            <a:headEnd/>
            <a:tailEnd/>
          </a:ln>
        </p:spPr>
        <p:txBody>
          <a:bodyPr wrap="none">
            <a:spAutoFit/>
          </a:bodyPr>
          <a:lstStyle/>
          <a:p>
            <a:r>
              <a:rPr lang="en-US">
                <a:latin typeface="Century Schoolbook" pitchFamily="18" charset="0"/>
              </a:rPr>
              <a:t>12</a:t>
            </a:r>
          </a:p>
        </p:txBody>
      </p:sp>
      <p:sp>
        <p:nvSpPr>
          <p:cNvPr id="35845" name="Oval 7"/>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5846" name="Text Box 8"/>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35847" name="Oval 9"/>
          <p:cNvSpPr>
            <a:spLocks noChangeArrowheads="1"/>
          </p:cNvSpPr>
          <p:nvPr/>
        </p:nvSpPr>
        <p:spPr bwMode="auto">
          <a:xfrm>
            <a:off x="2209800" y="35814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5848" name="Text Box 10"/>
          <p:cNvSpPr txBox="1">
            <a:spLocks noChangeArrowheads="1"/>
          </p:cNvSpPr>
          <p:nvPr/>
        </p:nvSpPr>
        <p:spPr bwMode="auto">
          <a:xfrm>
            <a:off x="2286000" y="3657600"/>
            <a:ext cx="311150" cy="366713"/>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35849" name="Text Box 11"/>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35850" name="Line 12"/>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35851" name="Line 13"/>
          <p:cNvSpPr>
            <a:spLocks noChangeShapeType="1"/>
          </p:cNvSpPr>
          <p:nvPr/>
        </p:nvSpPr>
        <p:spPr bwMode="auto">
          <a:xfrm flipH="1">
            <a:off x="2667000" y="3048000"/>
            <a:ext cx="381000" cy="609600"/>
          </a:xfrm>
          <a:prstGeom prst="line">
            <a:avLst/>
          </a:prstGeom>
          <a:noFill/>
          <a:ln w="9525">
            <a:solidFill>
              <a:schemeClr val="tx1"/>
            </a:solidFill>
            <a:round/>
            <a:headEnd/>
            <a:tailEnd/>
          </a:ln>
        </p:spPr>
        <p:txBody>
          <a:bodyPr/>
          <a:lstStyle/>
          <a:p>
            <a:endParaRPr lang="en-US"/>
          </a:p>
        </p:txBody>
      </p:sp>
      <p:sp>
        <p:nvSpPr>
          <p:cNvPr id="35852" name="Line 14"/>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35853"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35854" name="Text Box 16"/>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35855"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latin typeface="Century Schoolbook" pitchFamily="18" charset="0"/>
              </a:rPr>
              <a:t>16</a:t>
            </a:r>
          </a:p>
        </p:txBody>
      </p:sp>
      <p:sp>
        <p:nvSpPr>
          <p:cNvPr id="35856"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35857" name="Text Box 19"/>
          <p:cNvSpPr txBox="1">
            <a:spLocks noChangeArrowheads="1"/>
          </p:cNvSpPr>
          <p:nvPr/>
        </p:nvSpPr>
        <p:spPr bwMode="auto">
          <a:xfrm>
            <a:off x="3546475" y="5487988"/>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35858" name="Text Box 20"/>
          <p:cNvSpPr txBox="1">
            <a:spLocks noChangeArrowheads="1"/>
          </p:cNvSpPr>
          <p:nvPr/>
        </p:nvSpPr>
        <p:spPr bwMode="auto">
          <a:xfrm>
            <a:off x="3878263" y="5486400"/>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35859" name="Text Box 21"/>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35860" name="Text Box 22"/>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
        <p:nvSpPr>
          <p:cNvPr id="35861" name="Line 23"/>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p>
        </p:txBody>
      </p:sp>
      <p:sp>
        <p:nvSpPr>
          <p:cNvPr id="35862" name="Text Box 24"/>
          <p:cNvSpPr txBox="1">
            <a:spLocks noChangeArrowheads="1"/>
          </p:cNvSpPr>
          <p:nvPr/>
        </p:nvSpPr>
        <p:spPr bwMode="auto">
          <a:xfrm>
            <a:off x="4903788" y="1425575"/>
            <a:ext cx="1873250" cy="366713"/>
          </a:xfrm>
          <a:prstGeom prst="rect">
            <a:avLst/>
          </a:prstGeom>
          <a:noFill/>
          <a:ln w="9525">
            <a:noFill/>
            <a:miter lim="800000"/>
            <a:headEnd/>
            <a:tailEnd/>
          </a:ln>
        </p:spPr>
        <p:txBody>
          <a:bodyPr wrap="none">
            <a:spAutoFit/>
          </a:bodyPr>
          <a:lstStyle/>
          <a:p>
            <a:r>
              <a:rPr lang="en-US">
                <a:latin typeface="Century Schoolbook" pitchFamily="18" charset="0"/>
              </a:rPr>
              <a:t>Take out biggest</a:t>
            </a:r>
          </a:p>
        </p:txBody>
      </p:sp>
      <p:sp>
        <p:nvSpPr>
          <p:cNvPr id="35863" name="Line 25"/>
          <p:cNvSpPr>
            <a:spLocks noChangeShapeType="1"/>
          </p:cNvSpPr>
          <p:nvPr/>
        </p:nvSpPr>
        <p:spPr bwMode="auto">
          <a:xfrm>
            <a:off x="4370388" y="5861050"/>
            <a:ext cx="9525" cy="125413"/>
          </a:xfrm>
          <a:prstGeom prst="line">
            <a:avLst/>
          </a:prstGeom>
          <a:noFill/>
          <a:ln w="9525">
            <a:solidFill>
              <a:schemeClr val="tx1"/>
            </a:solidFill>
            <a:round/>
            <a:headEnd/>
            <a:tailEnd/>
          </a:ln>
        </p:spPr>
        <p:txBody>
          <a:bodyPr/>
          <a:lstStyle/>
          <a:p>
            <a:endParaRPr lang="en-US"/>
          </a:p>
        </p:txBody>
      </p:sp>
      <p:sp>
        <p:nvSpPr>
          <p:cNvPr id="35864" name="Line 26"/>
          <p:cNvSpPr>
            <a:spLocks noChangeShapeType="1"/>
          </p:cNvSpPr>
          <p:nvPr/>
        </p:nvSpPr>
        <p:spPr bwMode="auto">
          <a:xfrm flipH="1">
            <a:off x="3397250" y="5986463"/>
            <a:ext cx="982663" cy="0"/>
          </a:xfrm>
          <a:prstGeom prst="line">
            <a:avLst/>
          </a:prstGeom>
          <a:noFill/>
          <a:ln w="9525">
            <a:solidFill>
              <a:schemeClr val="tx1"/>
            </a:solidFill>
            <a:round/>
            <a:headEnd/>
            <a:tailEnd/>
          </a:ln>
        </p:spPr>
        <p:txBody>
          <a:bodyPr/>
          <a:lstStyle/>
          <a:p>
            <a:endParaRPr lang="en-US"/>
          </a:p>
        </p:txBody>
      </p:sp>
      <p:sp>
        <p:nvSpPr>
          <p:cNvPr id="35865" name="Line 27"/>
          <p:cNvSpPr>
            <a:spLocks noChangeShapeType="1"/>
          </p:cNvSpPr>
          <p:nvPr/>
        </p:nvSpPr>
        <p:spPr bwMode="auto">
          <a:xfrm flipV="1">
            <a:off x="3406775" y="5861050"/>
            <a:ext cx="0" cy="134938"/>
          </a:xfrm>
          <a:prstGeom prst="line">
            <a:avLst/>
          </a:prstGeom>
          <a:noFill/>
          <a:ln w="9525">
            <a:solidFill>
              <a:schemeClr val="tx1"/>
            </a:solidFill>
            <a:round/>
            <a:headEnd/>
            <a:tailEnd type="triangle" w="med" len="med"/>
          </a:ln>
        </p:spPr>
        <p:txBody>
          <a:bodyPr/>
          <a:lstStyle/>
          <a:p>
            <a:endParaRPr lang="en-US"/>
          </a:p>
        </p:txBody>
      </p:sp>
      <p:sp>
        <p:nvSpPr>
          <p:cNvPr id="35866" name="Line 29"/>
          <p:cNvSpPr>
            <a:spLocks noChangeShapeType="1"/>
          </p:cNvSpPr>
          <p:nvPr/>
        </p:nvSpPr>
        <p:spPr bwMode="auto">
          <a:xfrm flipV="1">
            <a:off x="2511425" y="1916113"/>
            <a:ext cx="20638" cy="1616075"/>
          </a:xfrm>
          <a:prstGeom prst="line">
            <a:avLst/>
          </a:prstGeom>
          <a:noFill/>
          <a:ln w="9525">
            <a:solidFill>
              <a:schemeClr val="tx1"/>
            </a:solidFill>
            <a:round/>
            <a:headEnd/>
            <a:tailEnd/>
          </a:ln>
        </p:spPr>
        <p:txBody>
          <a:bodyPr/>
          <a:lstStyle/>
          <a:p>
            <a:endParaRPr lang="en-US"/>
          </a:p>
        </p:txBody>
      </p:sp>
      <p:sp>
        <p:nvSpPr>
          <p:cNvPr id="35867" name="Line 30"/>
          <p:cNvSpPr>
            <a:spLocks noChangeShapeType="1"/>
          </p:cNvSpPr>
          <p:nvPr/>
        </p:nvSpPr>
        <p:spPr bwMode="auto">
          <a:xfrm flipV="1">
            <a:off x="2532063" y="1866900"/>
            <a:ext cx="1116012" cy="39688"/>
          </a:xfrm>
          <a:prstGeom prst="line">
            <a:avLst/>
          </a:prstGeom>
          <a:noFill/>
          <a:ln w="9525">
            <a:solidFill>
              <a:schemeClr val="tx1"/>
            </a:solidFill>
            <a:round/>
            <a:headEnd/>
            <a:tailEnd type="triangle" w="med" len="med"/>
          </a:ln>
        </p:spPr>
        <p:txBody>
          <a:bodyPr/>
          <a:lstStyle/>
          <a:p>
            <a:endParaRPr lang="en-US"/>
          </a:p>
        </p:txBody>
      </p:sp>
      <p:sp>
        <p:nvSpPr>
          <p:cNvPr id="35868" name="Text Box 31"/>
          <p:cNvSpPr txBox="1">
            <a:spLocks noChangeArrowheads="1"/>
          </p:cNvSpPr>
          <p:nvPr/>
        </p:nvSpPr>
        <p:spPr bwMode="auto">
          <a:xfrm>
            <a:off x="822325" y="2022475"/>
            <a:ext cx="1695450" cy="915988"/>
          </a:xfrm>
          <a:prstGeom prst="rect">
            <a:avLst/>
          </a:prstGeom>
          <a:noFill/>
          <a:ln w="9525">
            <a:noFill/>
            <a:miter lim="800000"/>
            <a:headEnd/>
            <a:tailEnd/>
          </a:ln>
        </p:spPr>
        <p:txBody>
          <a:bodyPr wrap="none">
            <a:spAutoFit/>
          </a:bodyPr>
          <a:lstStyle/>
          <a:p>
            <a:r>
              <a:rPr lang="en-US">
                <a:latin typeface="Century Schoolbook" pitchFamily="18" charset="0"/>
              </a:rPr>
              <a:t>Move the last</a:t>
            </a:r>
          </a:p>
          <a:p>
            <a:r>
              <a:rPr lang="en-US">
                <a:latin typeface="Century Schoolbook" pitchFamily="18" charset="0"/>
              </a:rPr>
              <a:t>element to the </a:t>
            </a:r>
          </a:p>
          <a:p>
            <a:r>
              <a:rPr lang="en-US">
                <a:latin typeface="Century Schoolbook" pitchFamily="18" charset="0"/>
              </a:rPr>
              <a:t>root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5"/>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6867" name="Oval 6"/>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6868" name="Oval 8"/>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6869" name="Text Box 9"/>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36870" name="Text Box 11"/>
          <p:cNvSpPr txBox="1">
            <a:spLocks noChangeArrowheads="1"/>
          </p:cNvSpPr>
          <p:nvPr/>
        </p:nvSpPr>
        <p:spPr bwMode="auto">
          <a:xfrm>
            <a:off x="3797300" y="1684338"/>
            <a:ext cx="311150" cy="366712"/>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36871" name="Text Box 12"/>
          <p:cNvSpPr txBox="1">
            <a:spLocks noChangeArrowheads="1"/>
          </p:cNvSpPr>
          <p:nvPr/>
        </p:nvSpPr>
        <p:spPr bwMode="auto">
          <a:xfrm>
            <a:off x="4643438" y="2598738"/>
            <a:ext cx="311150" cy="366712"/>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36872" name="Line 13"/>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36873" name="Line 15"/>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36874" name="Text Box 16"/>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36875" name="Text Box 17"/>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36876" name="Text Box 18"/>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latin typeface="Century Schoolbook" pitchFamily="18" charset="0"/>
              </a:rPr>
              <a:t>16</a:t>
            </a:r>
          </a:p>
        </p:txBody>
      </p:sp>
      <p:sp>
        <p:nvSpPr>
          <p:cNvPr id="36877" name="Text Box 19"/>
          <p:cNvSpPr txBox="1">
            <a:spLocks noChangeArrowheads="1"/>
          </p:cNvSpPr>
          <p:nvPr/>
        </p:nvSpPr>
        <p:spPr bwMode="auto">
          <a:xfrm>
            <a:off x="3211513" y="5480050"/>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36878" name="Text Box 20"/>
          <p:cNvSpPr txBox="1">
            <a:spLocks noChangeArrowheads="1"/>
          </p:cNvSpPr>
          <p:nvPr/>
        </p:nvSpPr>
        <p:spPr bwMode="auto">
          <a:xfrm>
            <a:off x="3546475" y="5487988"/>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36879" name="Text Box 21"/>
          <p:cNvSpPr txBox="1">
            <a:spLocks noChangeArrowheads="1"/>
          </p:cNvSpPr>
          <p:nvPr/>
        </p:nvSpPr>
        <p:spPr bwMode="auto">
          <a:xfrm>
            <a:off x="3878263" y="5486400"/>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36880" name="Text Box 22"/>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36881" name="Text Box 23"/>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
        <p:nvSpPr>
          <p:cNvPr id="36882" name="Line 30"/>
          <p:cNvSpPr>
            <a:spLocks noChangeShapeType="1"/>
          </p:cNvSpPr>
          <p:nvPr/>
        </p:nvSpPr>
        <p:spPr bwMode="auto">
          <a:xfrm>
            <a:off x="4879975" y="2117725"/>
            <a:ext cx="66675" cy="414338"/>
          </a:xfrm>
          <a:prstGeom prst="line">
            <a:avLst/>
          </a:prstGeom>
          <a:noFill/>
          <a:ln w="9525">
            <a:solidFill>
              <a:schemeClr val="tx1"/>
            </a:solidFill>
            <a:round/>
            <a:headEnd/>
            <a:tailEnd type="triangle" w="med" len="med"/>
          </a:ln>
        </p:spPr>
        <p:txBody>
          <a:bodyPr/>
          <a:lstStyle/>
          <a:p>
            <a:endParaRPr lang="en-US"/>
          </a:p>
        </p:txBody>
      </p:sp>
      <p:sp>
        <p:nvSpPr>
          <p:cNvPr id="36883" name="Line 31"/>
          <p:cNvSpPr>
            <a:spLocks noChangeShapeType="1"/>
          </p:cNvSpPr>
          <p:nvPr/>
        </p:nvSpPr>
        <p:spPr bwMode="auto">
          <a:xfrm flipH="1" flipV="1">
            <a:off x="4254500" y="1935163"/>
            <a:ext cx="615950" cy="173037"/>
          </a:xfrm>
          <a:prstGeom prst="line">
            <a:avLst/>
          </a:prstGeom>
          <a:noFill/>
          <a:ln w="9525">
            <a:solidFill>
              <a:schemeClr val="tx1"/>
            </a:solidFill>
            <a:round/>
            <a:headEnd/>
            <a:tailEnd type="triangle" w="med" len="med"/>
          </a:ln>
        </p:spPr>
        <p:txBody>
          <a:bodyPr/>
          <a:lstStyle/>
          <a:p>
            <a:endParaRPr lang="en-US"/>
          </a:p>
        </p:txBody>
      </p:sp>
      <p:sp>
        <p:nvSpPr>
          <p:cNvPr id="36884" name="Text Box 32"/>
          <p:cNvSpPr txBox="1">
            <a:spLocks noChangeArrowheads="1"/>
          </p:cNvSpPr>
          <p:nvPr/>
        </p:nvSpPr>
        <p:spPr bwMode="auto">
          <a:xfrm>
            <a:off x="4932363" y="1809750"/>
            <a:ext cx="717550" cy="366713"/>
          </a:xfrm>
          <a:prstGeom prst="rect">
            <a:avLst/>
          </a:prstGeom>
          <a:noFill/>
          <a:ln w="9525">
            <a:noFill/>
            <a:miter lim="800000"/>
            <a:headEnd/>
            <a:tailEnd/>
          </a:ln>
        </p:spPr>
        <p:txBody>
          <a:bodyPr wrap="none">
            <a:spAutoFit/>
          </a:bodyPr>
          <a:lstStyle/>
          <a:p>
            <a:r>
              <a:rPr lang="en-US">
                <a:latin typeface="Century Schoolbook" pitchFamily="18" charset="0"/>
              </a:rPr>
              <a:t>swap</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7891"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7892" name="Oval 6"/>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7893" name="Text Box 7"/>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37894" name="Text Box 8"/>
          <p:cNvSpPr txBox="1">
            <a:spLocks noChangeArrowheads="1"/>
          </p:cNvSpPr>
          <p:nvPr/>
        </p:nvSpPr>
        <p:spPr bwMode="auto">
          <a:xfrm>
            <a:off x="4633913" y="2608263"/>
            <a:ext cx="311150" cy="366712"/>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37895" name="Text Box 9"/>
          <p:cNvSpPr txBox="1">
            <a:spLocks noChangeArrowheads="1"/>
          </p:cNvSpPr>
          <p:nvPr/>
        </p:nvSpPr>
        <p:spPr bwMode="auto">
          <a:xfrm>
            <a:off x="3825875" y="1674813"/>
            <a:ext cx="311150" cy="366712"/>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37896" name="Line 10"/>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37897" name="Line 11"/>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37898" name="Text Box 1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37899" name="Text Box 1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37900" name="Text Box 1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latin typeface="Century Schoolbook" pitchFamily="18" charset="0"/>
              </a:rPr>
              <a:t>16</a:t>
            </a:r>
          </a:p>
        </p:txBody>
      </p:sp>
      <p:sp>
        <p:nvSpPr>
          <p:cNvPr id="37901" name="Text Box 15"/>
          <p:cNvSpPr txBox="1">
            <a:spLocks noChangeArrowheads="1"/>
          </p:cNvSpPr>
          <p:nvPr/>
        </p:nvSpPr>
        <p:spPr bwMode="auto">
          <a:xfrm>
            <a:off x="3856038" y="548957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37902" name="Text Box 16"/>
          <p:cNvSpPr txBox="1">
            <a:spLocks noChangeArrowheads="1"/>
          </p:cNvSpPr>
          <p:nvPr/>
        </p:nvSpPr>
        <p:spPr bwMode="auto">
          <a:xfrm>
            <a:off x="3546475" y="5487988"/>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37903" name="Text Box 17"/>
          <p:cNvSpPr txBox="1">
            <a:spLocks noChangeArrowheads="1"/>
          </p:cNvSpPr>
          <p:nvPr/>
        </p:nvSpPr>
        <p:spPr bwMode="auto">
          <a:xfrm>
            <a:off x="3222625" y="549592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37904" name="Text Box 18"/>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37905" name="Text Box 19"/>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2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8915" name="Oval 2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8916" name="Oval 26"/>
          <p:cNvSpPr>
            <a:spLocks noChangeArrowheads="1"/>
          </p:cNvSpPr>
          <p:nvPr/>
        </p:nvSpPr>
        <p:spPr bwMode="auto">
          <a:xfrm>
            <a:off x="44958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8917" name="Text Box 27"/>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38918" name="Text Box 28"/>
          <p:cNvSpPr txBox="1">
            <a:spLocks noChangeArrowheads="1"/>
          </p:cNvSpPr>
          <p:nvPr/>
        </p:nvSpPr>
        <p:spPr bwMode="auto">
          <a:xfrm>
            <a:off x="4633913" y="2608263"/>
            <a:ext cx="311150" cy="366712"/>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38919" name="Text Box 29"/>
          <p:cNvSpPr txBox="1">
            <a:spLocks noChangeArrowheads="1"/>
          </p:cNvSpPr>
          <p:nvPr/>
        </p:nvSpPr>
        <p:spPr bwMode="auto">
          <a:xfrm>
            <a:off x="6962775" y="1655763"/>
            <a:ext cx="311150" cy="366712"/>
          </a:xfrm>
          <a:prstGeom prst="rect">
            <a:avLst/>
          </a:prstGeom>
          <a:noFill/>
          <a:ln w="9525">
            <a:noFill/>
            <a:miter lim="800000"/>
            <a:headEnd/>
            <a:tailEnd/>
          </a:ln>
        </p:spPr>
        <p:txBody>
          <a:bodyPr wrap="none">
            <a:spAutoFit/>
          </a:bodyPr>
          <a:lstStyle/>
          <a:p>
            <a:r>
              <a:rPr lang="en-US">
                <a:latin typeface="Century Schoolbook" pitchFamily="18" charset="0"/>
              </a:rPr>
              <a:t>7</a:t>
            </a:r>
          </a:p>
        </p:txBody>
      </p:sp>
      <p:sp>
        <p:nvSpPr>
          <p:cNvPr id="38920" name="Line 30"/>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38921" name="Line 31"/>
          <p:cNvSpPr>
            <a:spLocks noChangeShapeType="1"/>
          </p:cNvSpPr>
          <p:nvPr/>
        </p:nvSpPr>
        <p:spPr bwMode="auto">
          <a:xfrm>
            <a:off x="4191000" y="2057400"/>
            <a:ext cx="381000" cy="533400"/>
          </a:xfrm>
          <a:prstGeom prst="line">
            <a:avLst/>
          </a:prstGeom>
          <a:noFill/>
          <a:ln w="9525">
            <a:solidFill>
              <a:schemeClr val="tx1"/>
            </a:solidFill>
            <a:round/>
            <a:headEnd/>
            <a:tailEnd/>
          </a:ln>
        </p:spPr>
        <p:txBody>
          <a:bodyPr/>
          <a:lstStyle/>
          <a:p>
            <a:endParaRPr lang="en-US"/>
          </a:p>
        </p:txBody>
      </p:sp>
      <p:sp>
        <p:nvSpPr>
          <p:cNvPr id="38922" name="Text Box 3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38923" name="Text Box 3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38924" name="Text Box 3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latin typeface="Century Schoolbook" pitchFamily="18" charset="0"/>
              </a:rPr>
              <a:t>16</a:t>
            </a:r>
          </a:p>
        </p:txBody>
      </p:sp>
      <p:sp>
        <p:nvSpPr>
          <p:cNvPr id="38925" name="Text Box 35"/>
          <p:cNvSpPr txBox="1">
            <a:spLocks noChangeArrowheads="1"/>
          </p:cNvSpPr>
          <p:nvPr/>
        </p:nvSpPr>
        <p:spPr bwMode="auto">
          <a:xfrm>
            <a:off x="3230563" y="5489575"/>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38926" name="Text Box 36"/>
          <p:cNvSpPr txBox="1">
            <a:spLocks noChangeArrowheads="1"/>
          </p:cNvSpPr>
          <p:nvPr/>
        </p:nvSpPr>
        <p:spPr bwMode="auto">
          <a:xfrm>
            <a:off x="3546475" y="5487988"/>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38927" name="Text Box 37"/>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38928" name="Text Box 38"/>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38929" name="Text Box 39"/>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
        <p:nvSpPr>
          <p:cNvPr id="38930" name="Line 40"/>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p>
        </p:txBody>
      </p:sp>
      <p:sp>
        <p:nvSpPr>
          <p:cNvPr id="38931" name="Line 42"/>
          <p:cNvSpPr>
            <a:spLocks noChangeShapeType="1"/>
          </p:cNvSpPr>
          <p:nvPr/>
        </p:nvSpPr>
        <p:spPr bwMode="auto">
          <a:xfrm flipH="1" flipV="1">
            <a:off x="4832350" y="2070100"/>
            <a:ext cx="28575" cy="431800"/>
          </a:xfrm>
          <a:prstGeom prst="line">
            <a:avLst/>
          </a:prstGeom>
          <a:noFill/>
          <a:ln w="9525">
            <a:solidFill>
              <a:schemeClr val="tx1"/>
            </a:solidFill>
            <a:round/>
            <a:headEnd/>
            <a:tailEnd/>
          </a:ln>
        </p:spPr>
        <p:txBody>
          <a:bodyPr/>
          <a:lstStyle/>
          <a:p>
            <a:endParaRPr lang="en-US"/>
          </a:p>
        </p:txBody>
      </p:sp>
      <p:sp>
        <p:nvSpPr>
          <p:cNvPr id="38932" name="Line 43"/>
          <p:cNvSpPr>
            <a:spLocks noChangeShapeType="1"/>
          </p:cNvSpPr>
          <p:nvPr/>
        </p:nvSpPr>
        <p:spPr bwMode="auto">
          <a:xfrm flipH="1" flipV="1">
            <a:off x="4264025" y="1925638"/>
            <a:ext cx="577850" cy="144462"/>
          </a:xfrm>
          <a:prstGeom prst="line">
            <a:avLst/>
          </a:prstGeom>
          <a:noFill/>
          <a:ln w="9525">
            <a:solidFill>
              <a:schemeClr val="tx1"/>
            </a:solidFill>
            <a:round/>
            <a:headEnd/>
            <a:tailEnd type="triangle" w="med" len="med"/>
          </a:ln>
        </p:spPr>
        <p:txBody>
          <a:bodyPr/>
          <a:lstStyle/>
          <a:p>
            <a:endParaRPr lang="en-US"/>
          </a:p>
        </p:txBody>
      </p:sp>
      <p:sp>
        <p:nvSpPr>
          <p:cNvPr id="38933" name="Text Box 44"/>
          <p:cNvSpPr txBox="1">
            <a:spLocks noChangeArrowheads="1"/>
          </p:cNvSpPr>
          <p:nvPr/>
        </p:nvSpPr>
        <p:spPr bwMode="auto">
          <a:xfrm>
            <a:off x="5173663" y="2003425"/>
            <a:ext cx="1695450" cy="915988"/>
          </a:xfrm>
          <a:prstGeom prst="rect">
            <a:avLst/>
          </a:prstGeom>
          <a:noFill/>
          <a:ln w="9525">
            <a:noFill/>
            <a:miter lim="800000"/>
            <a:headEnd/>
            <a:tailEnd/>
          </a:ln>
        </p:spPr>
        <p:txBody>
          <a:bodyPr wrap="none">
            <a:spAutoFit/>
          </a:bodyPr>
          <a:lstStyle/>
          <a:p>
            <a:r>
              <a:rPr lang="en-US">
                <a:latin typeface="Century Schoolbook" pitchFamily="18" charset="0"/>
              </a:rPr>
              <a:t>Move the last</a:t>
            </a:r>
          </a:p>
          <a:p>
            <a:r>
              <a:rPr lang="en-US">
                <a:latin typeface="Century Schoolbook" pitchFamily="18" charset="0"/>
              </a:rPr>
              <a:t>element to the </a:t>
            </a:r>
          </a:p>
          <a:p>
            <a:r>
              <a:rPr lang="en-US">
                <a:latin typeface="Century Schoolbook" pitchFamily="18" charset="0"/>
              </a:rPr>
              <a:t>root</a:t>
            </a:r>
          </a:p>
        </p:txBody>
      </p:sp>
      <p:sp>
        <p:nvSpPr>
          <p:cNvPr id="38934" name="Text Box 41"/>
          <p:cNvSpPr txBox="1">
            <a:spLocks noChangeArrowheads="1"/>
          </p:cNvSpPr>
          <p:nvPr/>
        </p:nvSpPr>
        <p:spPr bwMode="auto">
          <a:xfrm>
            <a:off x="4903788" y="1425575"/>
            <a:ext cx="1873250" cy="366713"/>
          </a:xfrm>
          <a:prstGeom prst="rect">
            <a:avLst/>
          </a:prstGeom>
          <a:noFill/>
          <a:ln w="9525">
            <a:noFill/>
            <a:miter lim="800000"/>
            <a:headEnd/>
            <a:tailEnd/>
          </a:ln>
        </p:spPr>
        <p:txBody>
          <a:bodyPr wrap="none">
            <a:spAutoFit/>
          </a:bodyPr>
          <a:lstStyle/>
          <a:p>
            <a:r>
              <a:rPr lang="en-US">
                <a:latin typeface="Century Schoolbook" pitchFamily="18" charset="0"/>
              </a:rPr>
              <a:t>Take out biggest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39939"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951"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963"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83" name="Line 47"/>
          <p:cNvSpPr>
            <a:spLocks noChangeShapeType="1"/>
          </p:cNvSpPr>
          <p:nvPr/>
        </p:nvSpPr>
        <p:spPr bwMode="auto">
          <a:xfrm flipV="1">
            <a:off x="25146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9984"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9985" name="Line 49"/>
          <p:cNvSpPr>
            <a:spLocks noChangeShapeType="1"/>
          </p:cNvSpPr>
          <p:nvPr/>
        </p:nvSpPr>
        <p:spPr bwMode="auto">
          <a:xfrm flipV="1">
            <a:off x="43434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39986"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39987"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39988"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9939"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39940" name="Text Box 7"/>
          <p:cNvSpPr txBox="1">
            <a:spLocks noChangeArrowheads="1"/>
          </p:cNvSpPr>
          <p:nvPr/>
        </p:nvSpPr>
        <p:spPr bwMode="auto">
          <a:xfrm>
            <a:off x="3035300" y="2606675"/>
            <a:ext cx="311150" cy="366713"/>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39941" name="Text Box 8"/>
          <p:cNvSpPr txBox="1">
            <a:spLocks noChangeArrowheads="1"/>
          </p:cNvSpPr>
          <p:nvPr/>
        </p:nvSpPr>
        <p:spPr bwMode="auto">
          <a:xfrm>
            <a:off x="3816350" y="1665288"/>
            <a:ext cx="311150" cy="366712"/>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39942" name="Line 10"/>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39943" name="Text Box 1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39944" name="Text Box 1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39945" name="Text Box 1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latin typeface="Century Schoolbook" pitchFamily="18" charset="0"/>
              </a:rPr>
              <a:t>16</a:t>
            </a:r>
          </a:p>
        </p:txBody>
      </p:sp>
      <p:sp>
        <p:nvSpPr>
          <p:cNvPr id="39946" name="Text Box 15"/>
          <p:cNvSpPr txBox="1">
            <a:spLocks noChangeArrowheads="1"/>
          </p:cNvSpPr>
          <p:nvPr/>
        </p:nvSpPr>
        <p:spPr bwMode="auto">
          <a:xfrm>
            <a:off x="3614738" y="5499100"/>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39947" name="Text Box 16"/>
          <p:cNvSpPr txBox="1">
            <a:spLocks noChangeArrowheads="1"/>
          </p:cNvSpPr>
          <p:nvPr/>
        </p:nvSpPr>
        <p:spPr bwMode="auto">
          <a:xfrm>
            <a:off x="3305175" y="5497513"/>
            <a:ext cx="314325" cy="369887"/>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39948" name="Text Box 17"/>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39949" name="Text Box 18"/>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39950" name="Text Box 19"/>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
        <p:nvSpPr>
          <p:cNvPr id="39951" name="Text Box 23"/>
          <p:cNvSpPr txBox="1">
            <a:spLocks noChangeArrowheads="1"/>
          </p:cNvSpPr>
          <p:nvPr/>
        </p:nvSpPr>
        <p:spPr bwMode="auto">
          <a:xfrm>
            <a:off x="850900" y="2166938"/>
            <a:ext cx="1314450" cy="366712"/>
          </a:xfrm>
          <a:prstGeom prst="rect">
            <a:avLst/>
          </a:prstGeom>
          <a:noFill/>
          <a:ln w="9525">
            <a:noFill/>
            <a:miter lim="800000"/>
            <a:headEnd/>
            <a:tailEnd/>
          </a:ln>
        </p:spPr>
        <p:txBody>
          <a:bodyPr wrap="none">
            <a:spAutoFit/>
          </a:bodyPr>
          <a:lstStyle/>
          <a:p>
            <a:r>
              <a:rPr lang="en-US">
                <a:latin typeface="Century Schoolbook" pitchFamily="18" charset="0"/>
              </a:rPr>
              <a:t>HEAPIFY()</a:t>
            </a:r>
          </a:p>
        </p:txBody>
      </p:sp>
      <p:sp>
        <p:nvSpPr>
          <p:cNvPr id="39952" name="Line 24"/>
          <p:cNvSpPr>
            <a:spLocks noChangeShapeType="1"/>
          </p:cNvSpPr>
          <p:nvPr/>
        </p:nvSpPr>
        <p:spPr bwMode="auto">
          <a:xfrm flipH="1">
            <a:off x="3157538" y="2020888"/>
            <a:ext cx="19050" cy="501650"/>
          </a:xfrm>
          <a:prstGeom prst="line">
            <a:avLst/>
          </a:prstGeom>
          <a:noFill/>
          <a:ln w="9525">
            <a:solidFill>
              <a:schemeClr val="tx1"/>
            </a:solidFill>
            <a:round/>
            <a:headEnd/>
            <a:tailEnd type="triangle" w="med" len="med"/>
          </a:ln>
        </p:spPr>
        <p:txBody>
          <a:bodyPr/>
          <a:lstStyle/>
          <a:p>
            <a:endParaRPr lang="en-US"/>
          </a:p>
        </p:txBody>
      </p:sp>
      <p:sp>
        <p:nvSpPr>
          <p:cNvPr id="39953" name="Line 25"/>
          <p:cNvSpPr>
            <a:spLocks noChangeShapeType="1"/>
          </p:cNvSpPr>
          <p:nvPr/>
        </p:nvSpPr>
        <p:spPr bwMode="auto">
          <a:xfrm flipV="1">
            <a:off x="3176588" y="1885950"/>
            <a:ext cx="481012" cy="153988"/>
          </a:xfrm>
          <a:prstGeom prst="line">
            <a:avLst/>
          </a:prstGeom>
          <a:noFill/>
          <a:ln w="9525">
            <a:solidFill>
              <a:schemeClr val="tx1"/>
            </a:solidFill>
            <a:round/>
            <a:headEnd/>
            <a:tailEnd type="triangle" w="med" len="med"/>
          </a:ln>
        </p:spPr>
        <p:txBody>
          <a:bodyPr/>
          <a:lstStyle/>
          <a:p>
            <a:endParaRPr lang="en-US"/>
          </a:p>
        </p:txBody>
      </p:sp>
      <p:sp>
        <p:nvSpPr>
          <p:cNvPr id="39954" name="Text Box 26"/>
          <p:cNvSpPr txBox="1">
            <a:spLocks noChangeArrowheads="1"/>
          </p:cNvSpPr>
          <p:nvPr/>
        </p:nvSpPr>
        <p:spPr bwMode="auto">
          <a:xfrm>
            <a:off x="2352675" y="1770063"/>
            <a:ext cx="717550" cy="366712"/>
          </a:xfrm>
          <a:prstGeom prst="rect">
            <a:avLst/>
          </a:prstGeom>
          <a:noFill/>
          <a:ln w="9525">
            <a:noFill/>
            <a:miter lim="800000"/>
            <a:headEnd/>
            <a:tailEnd/>
          </a:ln>
        </p:spPr>
        <p:txBody>
          <a:bodyPr wrap="none">
            <a:spAutoFit/>
          </a:bodyPr>
          <a:lstStyle/>
          <a:p>
            <a:r>
              <a:rPr lang="en-US">
                <a:latin typeface="Century Schoolbook" pitchFamily="18" charset="0"/>
              </a:rPr>
              <a:t>swap</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40963" name="Oval 5"/>
          <p:cNvSpPr>
            <a:spLocks noChangeArrowheads="1"/>
          </p:cNvSpPr>
          <p:nvPr/>
        </p:nvSpPr>
        <p:spPr bwMode="auto">
          <a:xfrm>
            <a:off x="2895600" y="25146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40964" name="Text Box 6"/>
          <p:cNvSpPr txBox="1">
            <a:spLocks noChangeArrowheads="1"/>
          </p:cNvSpPr>
          <p:nvPr/>
        </p:nvSpPr>
        <p:spPr bwMode="auto">
          <a:xfrm>
            <a:off x="6884988" y="1654175"/>
            <a:ext cx="311150" cy="366713"/>
          </a:xfrm>
          <a:prstGeom prst="rect">
            <a:avLst/>
          </a:prstGeom>
          <a:noFill/>
          <a:ln w="9525">
            <a:noFill/>
            <a:miter lim="800000"/>
            <a:headEnd/>
            <a:tailEnd/>
          </a:ln>
        </p:spPr>
        <p:txBody>
          <a:bodyPr wrap="none">
            <a:spAutoFit/>
          </a:bodyPr>
          <a:lstStyle/>
          <a:p>
            <a:r>
              <a:rPr lang="en-US">
                <a:latin typeface="Century Schoolbook" pitchFamily="18" charset="0"/>
              </a:rPr>
              <a:t>4</a:t>
            </a:r>
          </a:p>
        </p:txBody>
      </p:sp>
      <p:sp>
        <p:nvSpPr>
          <p:cNvPr id="40965" name="Text Box 7"/>
          <p:cNvSpPr txBox="1">
            <a:spLocks noChangeArrowheads="1"/>
          </p:cNvSpPr>
          <p:nvPr/>
        </p:nvSpPr>
        <p:spPr bwMode="auto">
          <a:xfrm>
            <a:off x="3035300" y="2628900"/>
            <a:ext cx="311150" cy="366713"/>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40966" name="Line 8"/>
          <p:cNvSpPr>
            <a:spLocks noChangeShapeType="1"/>
          </p:cNvSpPr>
          <p:nvPr/>
        </p:nvSpPr>
        <p:spPr bwMode="auto">
          <a:xfrm flipH="1">
            <a:off x="3352800" y="2057400"/>
            <a:ext cx="457200" cy="533400"/>
          </a:xfrm>
          <a:prstGeom prst="line">
            <a:avLst/>
          </a:prstGeom>
          <a:noFill/>
          <a:ln w="9525">
            <a:solidFill>
              <a:schemeClr val="tx1"/>
            </a:solidFill>
            <a:round/>
            <a:headEnd/>
            <a:tailEnd/>
          </a:ln>
        </p:spPr>
        <p:txBody>
          <a:bodyPr/>
          <a:lstStyle/>
          <a:p>
            <a:endParaRPr lang="en-US"/>
          </a:p>
        </p:txBody>
      </p:sp>
      <p:sp>
        <p:nvSpPr>
          <p:cNvPr id="40967" name="Text Box 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40968" name="Text Box 10"/>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40969" name="Text Box 11"/>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latin typeface="Century Schoolbook" pitchFamily="18" charset="0"/>
              </a:rPr>
              <a:t>16</a:t>
            </a:r>
          </a:p>
        </p:txBody>
      </p:sp>
      <p:sp>
        <p:nvSpPr>
          <p:cNvPr id="40970" name="Text Box 12"/>
          <p:cNvSpPr txBox="1">
            <a:spLocks noChangeArrowheads="1"/>
          </p:cNvSpPr>
          <p:nvPr/>
        </p:nvSpPr>
        <p:spPr bwMode="auto">
          <a:xfrm>
            <a:off x="3614738" y="5499100"/>
            <a:ext cx="314325" cy="369888"/>
          </a:xfrm>
          <a:prstGeom prst="rect">
            <a:avLst/>
          </a:prstGeom>
          <a:no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40971" name="Text Box 13"/>
          <p:cNvSpPr txBox="1">
            <a:spLocks noChangeArrowheads="1"/>
          </p:cNvSpPr>
          <p:nvPr/>
        </p:nvSpPr>
        <p:spPr bwMode="auto">
          <a:xfrm>
            <a:off x="5000625" y="5507038"/>
            <a:ext cx="314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40972" name="Text Box 14"/>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40973" name="Text Box 15"/>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40974" name="Text Box 16"/>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
        <p:nvSpPr>
          <p:cNvPr id="40975" name="Line 20"/>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p>
        </p:txBody>
      </p:sp>
      <p:sp>
        <p:nvSpPr>
          <p:cNvPr id="40976" name="Line 22"/>
          <p:cNvSpPr>
            <a:spLocks noChangeShapeType="1"/>
          </p:cNvSpPr>
          <p:nvPr/>
        </p:nvSpPr>
        <p:spPr bwMode="auto">
          <a:xfrm flipV="1">
            <a:off x="3157538" y="2108200"/>
            <a:ext cx="28575" cy="365125"/>
          </a:xfrm>
          <a:prstGeom prst="line">
            <a:avLst/>
          </a:prstGeom>
          <a:noFill/>
          <a:ln w="9525">
            <a:solidFill>
              <a:schemeClr val="tx1"/>
            </a:solidFill>
            <a:round/>
            <a:headEnd/>
            <a:tailEnd/>
          </a:ln>
        </p:spPr>
        <p:txBody>
          <a:bodyPr/>
          <a:lstStyle/>
          <a:p>
            <a:endParaRPr lang="en-US"/>
          </a:p>
        </p:txBody>
      </p:sp>
      <p:sp>
        <p:nvSpPr>
          <p:cNvPr id="40977" name="Line 23"/>
          <p:cNvSpPr>
            <a:spLocks noChangeShapeType="1"/>
          </p:cNvSpPr>
          <p:nvPr/>
        </p:nvSpPr>
        <p:spPr bwMode="auto">
          <a:xfrm flipV="1">
            <a:off x="3186113" y="1944688"/>
            <a:ext cx="471487" cy="153987"/>
          </a:xfrm>
          <a:prstGeom prst="line">
            <a:avLst/>
          </a:prstGeom>
          <a:noFill/>
          <a:ln w="9525">
            <a:solidFill>
              <a:schemeClr val="tx1"/>
            </a:solidFill>
            <a:round/>
            <a:headEnd/>
            <a:tailEnd type="triangle" w="med" len="med"/>
          </a:ln>
        </p:spPr>
        <p:txBody>
          <a:bodyPr/>
          <a:lstStyle/>
          <a:p>
            <a:endParaRPr lang="en-US"/>
          </a:p>
        </p:txBody>
      </p:sp>
      <p:sp>
        <p:nvSpPr>
          <p:cNvPr id="40978" name="Text Box 24"/>
          <p:cNvSpPr txBox="1">
            <a:spLocks noChangeArrowheads="1"/>
          </p:cNvSpPr>
          <p:nvPr/>
        </p:nvSpPr>
        <p:spPr bwMode="auto">
          <a:xfrm>
            <a:off x="1246188" y="1676400"/>
            <a:ext cx="1695450" cy="915988"/>
          </a:xfrm>
          <a:prstGeom prst="rect">
            <a:avLst/>
          </a:prstGeom>
          <a:noFill/>
          <a:ln w="9525">
            <a:noFill/>
            <a:miter lim="800000"/>
            <a:headEnd/>
            <a:tailEnd/>
          </a:ln>
        </p:spPr>
        <p:txBody>
          <a:bodyPr wrap="none">
            <a:spAutoFit/>
          </a:bodyPr>
          <a:lstStyle/>
          <a:p>
            <a:r>
              <a:rPr lang="en-US">
                <a:latin typeface="Century Schoolbook" pitchFamily="18" charset="0"/>
              </a:rPr>
              <a:t>Move the last</a:t>
            </a:r>
          </a:p>
          <a:p>
            <a:r>
              <a:rPr lang="en-US">
                <a:latin typeface="Century Schoolbook" pitchFamily="18" charset="0"/>
              </a:rPr>
              <a:t>element to the </a:t>
            </a:r>
          </a:p>
          <a:p>
            <a:r>
              <a:rPr lang="en-US">
                <a:latin typeface="Century Schoolbook" pitchFamily="18" charset="0"/>
              </a:rPr>
              <a:t>root</a:t>
            </a:r>
          </a:p>
        </p:txBody>
      </p:sp>
      <p:sp>
        <p:nvSpPr>
          <p:cNvPr id="40979" name="Text Box 24"/>
          <p:cNvSpPr txBox="1">
            <a:spLocks noChangeArrowheads="1"/>
          </p:cNvSpPr>
          <p:nvPr/>
        </p:nvSpPr>
        <p:spPr bwMode="auto">
          <a:xfrm>
            <a:off x="4903788" y="1425575"/>
            <a:ext cx="1873250" cy="366713"/>
          </a:xfrm>
          <a:prstGeom prst="rect">
            <a:avLst/>
          </a:prstGeom>
          <a:noFill/>
          <a:ln w="9525">
            <a:noFill/>
            <a:miter lim="800000"/>
            <a:headEnd/>
            <a:tailEnd/>
          </a:ln>
        </p:spPr>
        <p:txBody>
          <a:bodyPr wrap="none">
            <a:spAutoFit/>
          </a:bodyPr>
          <a:lstStyle/>
          <a:p>
            <a:r>
              <a:rPr lang="en-US">
                <a:latin typeface="Century Schoolbook" pitchFamily="18" charset="0"/>
              </a:rPr>
              <a:t>Take out biggest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4"/>
          <p:cNvSpPr>
            <a:spLocks noChangeArrowheads="1"/>
          </p:cNvSpPr>
          <p:nvPr/>
        </p:nvSpPr>
        <p:spPr bwMode="auto">
          <a:xfrm>
            <a:off x="3657600" y="1600200"/>
            <a:ext cx="609600" cy="533400"/>
          </a:xfrm>
          <a:prstGeom prst="ellipse">
            <a:avLst/>
          </a:prstGeom>
          <a:noFill/>
          <a:ln w="9525">
            <a:solidFill>
              <a:schemeClr val="tx1"/>
            </a:solidFill>
            <a:round/>
            <a:headEnd/>
            <a:tailEnd/>
          </a:ln>
        </p:spPr>
        <p:txBody>
          <a:bodyPr wrap="none" anchor="ctr"/>
          <a:lstStyle/>
          <a:p>
            <a:endParaRPr lang="en-US">
              <a:latin typeface="Century Schoolbook" pitchFamily="18" charset="0"/>
            </a:endParaRPr>
          </a:p>
        </p:txBody>
      </p:sp>
      <p:sp>
        <p:nvSpPr>
          <p:cNvPr id="41987" name="Text Box 7"/>
          <p:cNvSpPr txBox="1">
            <a:spLocks noChangeArrowheads="1"/>
          </p:cNvSpPr>
          <p:nvPr/>
        </p:nvSpPr>
        <p:spPr bwMode="auto">
          <a:xfrm>
            <a:off x="3816350" y="1685925"/>
            <a:ext cx="311150" cy="366713"/>
          </a:xfrm>
          <a:prstGeom prst="rect">
            <a:avLst/>
          </a:prstGeom>
          <a:noFill/>
          <a:ln w="9525">
            <a:noFill/>
            <a:miter lim="800000"/>
            <a:headEnd/>
            <a:tailEnd/>
          </a:ln>
        </p:spPr>
        <p:txBody>
          <a:bodyPr wrap="none">
            <a:spAutoFit/>
          </a:bodyPr>
          <a:lstStyle/>
          <a:p>
            <a:r>
              <a:rPr lang="en-US">
                <a:latin typeface="Century Schoolbook" pitchFamily="18" charset="0"/>
              </a:rPr>
              <a:t>1</a:t>
            </a:r>
          </a:p>
        </p:txBody>
      </p:sp>
      <p:sp>
        <p:nvSpPr>
          <p:cNvPr id="41988" name="Text Box 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19</a:t>
            </a:r>
          </a:p>
        </p:txBody>
      </p:sp>
      <p:sp>
        <p:nvSpPr>
          <p:cNvPr id="41989" name="Text Box 10"/>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12</a:t>
            </a:r>
          </a:p>
        </p:txBody>
      </p:sp>
      <p:sp>
        <p:nvSpPr>
          <p:cNvPr id="41990" name="Text Box 11"/>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p>
            <a:r>
              <a:rPr lang="en-US">
                <a:latin typeface="Century Schoolbook" pitchFamily="18" charset="0"/>
              </a:rPr>
              <a:t>16</a:t>
            </a:r>
          </a:p>
        </p:txBody>
      </p:sp>
      <p:sp>
        <p:nvSpPr>
          <p:cNvPr id="41991" name="Text Box 12"/>
          <p:cNvSpPr txBox="1">
            <a:spLocks noChangeArrowheads="1"/>
          </p:cNvSpPr>
          <p:nvPr/>
        </p:nvSpPr>
        <p:spPr bwMode="auto">
          <a:xfrm>
            <a:off x="4692650" y="5508625"/>
            <a:ext cx="314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1</a:t>
            </a:r>
          </a:p>
        </p:txBody>
      </p:sp>
      <p:sp>
        <p:nvSpPr>
          <p:cNvPr id="41992" name="Text Box 13"/>
          <p:cNvSpPr txBox="1">
            <a:spLocks noChangeArrowheads="1"/>
          </p:cNvSpPr>
          <p:nvPr/>
        </p:nvSpPr>
        <p:spPr bwMode="auto">
          <a:xfrm>
            <a:off x="5000625" y="5507038"/>
            <a:ext cx="314325" cy="369887"/>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4</a:t>
            </a:r>
          </a:p>
        </p:txBody>
      </p:sp>
      <p:sp>
        <p:nvSpPr>
          <p:cNvPr id="41993" name="Text Box 14"/>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p>
            <a:r>
              <a:rPr lang="en-US">
                <a:latin typeface="Century Schoolbook" pitchFamily="18" charset="0"/>
              </a:rPr>
              <a:t>7</a:t>
            </a:r>
          </a:p>
        </p:txBody>
      </p:sp>
      <p:sp>
        <p:nvSpPr>
          <p:cNvPr id="41994" name="Text Box 15"/>
          <p:cNvSpPr txBox="1">
            <a:spLocks noChangeArrowheads="1"/>
          </p:cNvSpPr>
          <p:nvPr/>
        </p:nvSpPr>
        <p:spPr bwMode="auto">
          <a:xfrm>
            <a:off x="3248025" y="4976813"/>
            <a:ext cx="946150" cy="366712"/>
          </a:xfrm>
          <a:prstGeom prst="rect">
            <a:avLst/>
          </a:prstGeom>
          <a:noFill/>
          <a:ln w="9525">
            <a:noFill/>
            <a:miter lim="800000"/>
            <a:headEnd/>
            <a:tailEnd/>
          </a:ln>
        </p:spPr>
        <p:txBody>
          <a:bodyPr wrap="none">
            <a:spAutoFit/>
          </a:bodyPr>
          <a:lstStyle/>
          <a:p>
            <a:r>
              <a:rPr lang="en-US">
                <a:latin typeface="Century Schoolbook" pitchFamily="18" charset="0"/>
              </a:rPr>
              <a:t>Array A</a:t>
            </a:r>
          </a:p>
        </p:txBody>
      </p:sp>
      <p:sp>
        <p:nvSpPr>
          <p:cNvPr id="41995" name="Text Box 16"/>
          <p:cNvSpPr txBox="1">
            <a:spLocks noChangeArrowheads="1"/>
          </p:cNvSpPr>
          <p:nvPr/>
        </p:nvSpPr>
        <p:spPr bwMode="auto">
          <a:xfrm>
            <a:off x="5645150" y="4813300"/>
            <a:ext cx="920750" cy="366713"/>
          </a:xfrm>
          <a:prstGeom prst="rect">
            <a:avLst/>
          </a:prstGeom>
          <a:solidFill>
            <a:srgbClr val="B8B8B8"/>
          </a:solidFill>
          <a:ln w="9525">
            <a:noFill/>
            <a:miter lim="800000"/>
            <a:headEnd/>
            <a:tailEnd/>
          </a:ln>
        </p:spPr>
        <p:txBody>
          <a:bodyPr wrap="none">
            <a:spAutoFit/>
          </a:bodyPr>
          <a:lstStyle/>
          <a:p>
            <a:r>
              <a:rPr lang="en-US">
                <a:latin typeface="Century Schoolbook" pitchFamily="18" charset="0"/>
              </a:rPr>
              <a:t>Sorted:</a:t>
            </a:r>
          </a:p>
        </p:txBody>
      </p:sp>
      <p:sp>
        <p:nvSpPr>
          <p:cNvPr id="41996" name="Line 22"/>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p:spPr>
        <p:txBody>
          <a:bodyPr/>
          <a:lstStyle/>
          <a:p>
            <a:endParaRPr lang="en-US"/>
          </a:p>
        </p:txBody>
      </p:sp>
      <p:sp>
        <p:nvSpPr>
          <p:cNvPr id="41997" name="Text Box 24"/>
          <p:cNvSpPr txBox="1">
            <a:spLocks noChangeArrowheads="1"/>
          </p:cNvSpPr>
          <p:nvPr/>
        </p:nvSpPr>
        <p:spPr bwMode="auto">
          <a:xfrm>
            <a:off x="4903788" y="1425575"/>
            <a:ext cx="1873250" cy="366713"/>
          </a:xfrm>
          <a:prstGeom prst="rect">
            <a:avLst/>
          </a:prstGeom>
          <a:noFill/>
          <a:ln w="9525">
            <a:noFill/>
            <a:miter lim="800000"/>
            <a:headEnd/>
            <a:tailEnd/>
          </a:ln>
        </p:spPr>
        <p:txBody>
          <a:bodyPr wrap="none">
            <a:spAutoFit/>
          </a:bodyPr>
          <a:lstStyle/>
          <a:p>
            <a:r>
              <a:rPr lang="en-US">
                <a:latin typeface="Century Schoolbook" pitchFamily="18" charset="0"/>
              </a:rPr>
              <a:t>Take out biggest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5276850" y="3300413"/>
            <a:ext cx="638175" cy="582612"/>
          </a:xfrm>
          <a:prstGeom prst="rect">
            <a:avLst/>
          </a:prstGeom>
          <a:solidFill>
            <a:srgbClr val="B8B8B8"/>
          </a:solidFill>
          <a:ln w="3175">
            <a:solidFill>
              <a:schemeClr val="tx1"/>
            </a:solidFill>
            <a:miter lim="800000"/>
            <a:headEnd/>
            <a:tailEnd/>
          </a:ln>
        </p:spPr>
        <p:txBody>
          <a:bodyPr wrap="none">
            <a:spAutoFit/>
          </a:bodyPr>
          <a:lstStyle/>
          <a:p>
            <a:r>
              <a:rPr lang="en-US" sz="3200">
                <a:latin typeface="Century Schoolbook" pitchFamily="18" charset="0"/>
              </a:rPr>
              <a:t>19</a:t>
            </a:r>
          </a:p>
        </p:txBody>
      </p:sp>
      <p:sp>
        <p:nvSpPr>
          <p:cNvPr id="43011" name="Text Box 5"/>
          <p:cNvSpPr txBox="1">
            <a:spLocks noChangeArrowheads="1"/>
          </p:cNvSpPr>
          <p:nvPr/>
        </p:nvSpPr>
        <p:spPr bwMode="auto">
          <a:xfrm>
            <a:off x="3819525" y="3292475"/>
            <a:ext cx="638175" cy="582613"/>
          </a:xfrm>
          <a:prstGeom prst="rect">
            <a:avLst/>
          </a:prstGeom>
          <a:solidFill>
            <a:srgbClr val="B8B8B8"/>
          </a:solidFill>
          <a:ln w="3175">
            <a:solidFill>
              <a:schemeClr val="tx1"/>
            </a:solidFill>
            <a:miter lim="800000"/>
            <a:headEnd/>
            <a:tailEnd/>
          </a:ln>
        </p:spPr>
        <p:txBody>
          <a:bodyPr wrap="none">
            <a:spAutoFit/>
          </a:bodyPr>
          <a:lstStyle/>
          <a:p>
            <a:r>
              <a:rPr lang="en-US" sz="3200">
                <a:latin typeface="Century Schoolbook" pitchFamily="18" charset="0"/>
              </a:rPr>
              <a:t>12</a:t>
            </a:r>
          </a:p>
        </p:txBody>
      </p:sp>
      <p:sp>
        <p:nvSpPr>
          <p:cNvPr id="43012" name="Text Box 6"/>
          <p:cNvSpPr txBox="1">
            <a:spLocks noChangeArrowheads="1"/>
          </p:cNvSpPr>
          <p:nvPr/>
        </p:nvSpPr>
        <p:spPr bwMode="auto">
          <a:xfrm>
            <a:off x="4471988" y="3289300"/>
            <a:ext cx="798512" cy="582613"/>
          </a:xfrm>
          <a:prstGeom prst="rect">
            <a:avLst/>
          </a:prstGeom>
          <a:solidFill>
            <a:srgbClr val="B8B8B8"/>
          </a:solidFill>
          <a:ln w="3175">
            <a:solidFill>
              <a:schemeClr val="tx1"/>
            </a:solidFill>
            <a:miter lim="800000"/>
            <a:headEnd/>
            <a:tailEnd/>
          </a:ln>
        </p:spPr>
        <p:txBody>
          <a:bodyPr>
            <a:spAutoFit/>
          </a:bodyPr>
          <a:lstStyle/>
          <a:p>
            <a:r>
              <a:rPr lang="en-US" sz="3200">
                <a:latin typeface="Century Schoolbook" pitchFamily="18" charset="0"/>
              </a:rPr>
              <a:t>16</a:t>
            </a:r>
          </a:p>
        </p:txBody>
      </p:sp>
      <p:sp>
        <p:nvSpPr>
          <p:cNvPr id="43013" name="Text Box 7"/>
          <p:cNvSpPr txBox="1">
            <a:spLocks noChangeArrowheads="1"/>
          </p:cNvSpPr>
          <p:nvPr/>
        </p:nvSpPr>
        <p:spPr bwMode="auto">
          <a:xfrm>
            <a:off x="2563813" y="3295650"/>
            <a:ext cx="412750" cy="582613"/>
          </a:xfrm>
          <a:prstGeom prst="rect">
            <a:avLst/>
          </a:prstGeom>
          <a:solidFill>
            <a:srgbClr val="B8B8B8"/>
          </a:solidFill>
          <a:ln w="3175">
            <a:solidFill>
              <a:schemeClr val="tx1"/>
            </a:solidFill>
            <a:miter lim="800000"/>
            <a:headEnd/>
            <a:tailEnd/>
          </a:ln>
        </p:spPr>
        <p:txBody>
          <a:bodyPr wrap="none">
            <a:spAutoFit/>
          </a:bodyPr>
          <a:lstStyle/>
          <a:p>
            <a:r>
              <a:rPr lang="en-US" sz="3200">
                <a:latin typeface="Century Schoolbook" pitchFamily="18" charset="0"/>
              </a:rPr>
              <a:t>1</a:t>
            </a:r>
          </a:p>
        </p:txBody>
      </p:sp>
      <p:sp>
        <p:nvSpPr>
          <p:cNvPr id="43014" name="Text Box 8"/>
          <p:cNvSpPr txBox="1">
            <a:spLocks noChangeArrowheads="1"/>
          </p:cNvSpPr>
          <p:nvPr/>
        </p:nvSpPr>
        <p:spPr bwMode="auto">
          <a:xfrm>
            <a:off x="2979738" y="3294063"/>
            <a:ext cx="412750" cy="582612"/>
          </a:xfrm>
          <a:prstGeom prst="rect">
            <a:avLst/>
          </a:prstGeom>
          <a:solidFill>
            <a:srgbClr val="B8B8B8"/>
          </a:solidFill>
          <a:ln w="3175">
            <a:solidFill>
              <a:schemeClr val="tx1"/>
            </a:solidFill>
            <a:miter lim="800000"/>
            <a:headEnd/>
            <a:tailEnd/>
          </a:ln>
        </p:spPr>
        <p:txBody>
          <a:bodyPr wrap="none">
            <a:spAutoFit/>
          </a:bodyPr>
          <a:lstStyle/>
          <a:p>
            <a:r>
              <a:rPr lang="en-US" sz="3200">
                <a:latin typeface="Century Schoolbook" pitchFamily="18" charset="0"/>
              </a:rPr>
              <a:t>4</a:t>
            </a:r>
          </a:p>
        </p:txBody>
      </p:sp>
      <p:sp>
        <p:nvSpPr>
          <p:cNvPr id="43015" name="Text Box 9"/>
          <p:cNvSpPr txBox="1">
            <a:spLocks noChangeArrowheads="1"/>
          </p:cNvSpPr>
          <p:nvPr/>
        </p:nvSpPr>
        <p:spPr bwMode="auto">
          <a:xfrm>
            <a:off x="3395663" y="3292475"/>
            <a:ext cx="412750" cy="582613"/>
          </a:xfrm>
          <a:prstGeom prst="rect">
            <a:avLst/>
          </a:prstGeom>
          <a:solidFill>
            <a:srgbClr val="B8B8B8"/>
          </a:solidFill>
          <a:ln w="3175">
            <a:solidFill>
              <a:schemeClr val="tx1"/>
            </a:solidFill>
            <a:miter lim="800000"/>
            <a:headEnd/>
            <a:tailEnd/>
          </a:ln>
        </p:spPr>
        <p:txBody>
          <a:bodyPr wrap="none">
            <a:spAutoFit/>
          </a:bodyPr>
          <a:lstStyle/>
          <a:p>
            <a:r>
              <a:rPr lang="en-US" sz="3200">
                <a:latin typeface="Century Schoolbook" pitchFamily="18" charset="0"/>
              </a:rPr>
              <a:t>7</a:t>
            </a:r>
          </a:p>
        </p:txBody>
      </p:sp>
      <p:sp>
        <p:nvSpPr>
          <p:cNvPr id="43016" name="Text Box 10"/>
          <p:cNvSpPr txBox="1">
            <a:spLocks noChangeArrowheads="1"/>
          </p:cNvSpPr>
          <p:nvPr/>
        </p:nvSpPr>
        <p:spPr bwMode="auto">
          <a:xfrm>
            <a:off x="3314700" y="2179638"/>
            <a:ext cx="1001713" cy="396875"/>
          </a:xfrm>
          <a:prstGeom prst="rect">
            <a:avLst/>
          </a:prstGeom>
          <a:solidFill>
            <a:srgbClr val="B8B8B8"/>
          </a:solidFill>
          <a:ln w="9525">
            <a:noFill/>
            <a:miter lim="800000"/>
            <a:headEnd/>
            <a:tailEnd/>
          </a:ln>
        </p:spPr>
        <p:txBody>
          <a:bodyPr wrap="none">
            <a:spAutoFit/>
          </a:bodyPr>
          <a:lstStyle/>
          <a:p>
            <a:r>
              <a:rPr lang="en-US" sz="2000">
                <a:latin typeface="Century Schoolbook" pitchFamily="18" charset="0"/>
              </a:rPr>
              <a:t>Sorted: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eaLnBrk="1" fontAlgn="auto" hangingPunct="1">
              <a:spcAft>
                <a:spcPts val="0"/>
              </a:spcAft>
              <a:defRPr/>
            </a:pPr>
            <a:r>
              <a:rPr lang="en-US" dirty="0" err="1" smtClean="0"/>
              <a:t>Heapify</a:t>
            </a:r>
            <a:endParaRPr lang="en-US" dirty="0"/>
          </a:p>
        </p:txBody>
      </p:sp>
      <p:sp>
        <p:nvSpPr>
          <p:cNvPr id="22531" name="Content Placeholder 2"/>
          <p:cNvSpPr>
            <a:spLocks noGrp="1"/>
          </p:cNvSpPr>
          <p:nvPr>
            <p:ph sz="quarter" idx="1"/>
          </p:nvPr>
        </p:nvSpPr>
        <p:spPr>
          <a:xfrm>
            <a:off x="457200" y="838200"/>
            <a:ext cx="7467600" cy="5635625"/>
          </a:xfrm>
        </p:spPr>
        <p:txBody>
          <a:bodyPr/>
          <a:lstStyle/>
          <a:p>
            <a:pPr eaLnBrk="1" hangingPunct="1"/>
            <a:r>
              <a:rPr lang="en-US" sz="2000" smtClean="0"/>
              <a:t>Heapify picks the largest child key and compare it to the parent key. If parent key is larger than heapify quits, otherwise it swaps the parent key with the largest child key. So that the parent is now becomes larger than its children.</a:t>
            </a:r>
          </a:p>
          <a:p>
            <a:pPr eaLnBrk="1" hangingPunct="1">
              <a:buFont typeface="Wingdings" pitchFamily="2" charset="2"/>
              <a:buNone/>
            </a:pPr>
            <a:r>
              <a:rPr lang="en-US" sz="2800" smtClean="0">
                <a:latin typeface="Arial" charset="0"/>
                <a:cs typeface="Arial" charset="0"/>
              </a:rPr>
              <a:t> 	</a:t>
            </a:r>
            <a:r>
              <a:rPr lang="en-US" sz="1800" smtClean="0">
                <a:cs typeface="Arial" charset="0"/>
              </a:rPr>
              <a:t> </a:t>
            </a:r>
            <a:r>
              <a:rPr lang="en-US" sz="1800" b="1" smtClean="0">
                <a:cs typeface="Arial" charset="0"/>
              </a:rPr>
              <a:t>Heapify(A, i)</a:t>
            </a:r>
          </a:p>
          <a:p>
            <a:pPr eaLnBrk="1" hangingPunct="1">
              <a:buFont typeface="Wingdings" pitchFamily="2" charset="2"/>
              <a:buNone/>
            </a:pPr>
            <a:r>
              <a:rPr lang="en-US" sz="1800" b="1" smtClean="0">
                <a:cs typeface="Arial" charset="0"/>
              </a:rPr>
              <a:t>	{</a:t>
            </a:r>
            <a:r>
              <a:rPr lang="en-US" sz="1800" smtClean="0">
                <a:cs typeface="Arial" charset="0"/>
              </a:rPr>
              <a:t> </a:t>
            </a:r>
            <a:br>
              <a:rPr lang="en-US" sz="1800" smtClean="0">
                <a:cs typeface="Arial" charset="0"/>
              </a:rPr>
            </a:br>
            <a:r>
              <a:rPr lang="en-US" sz="1800" b="1" smtClean="0">
                <a:cs typeface="Arial" charset="0"/>
              </a:rPr>
              <a:t>        l </a:t>
            </a:r>
            <a:r>
              <a:rPr lang="en-US" sz="1800" b="1" smtClean="0">
                <a:cs typeface="Arial" charset="0"/>
                <a:sym typeface="Wingdings" pitchFamily="2" charset="2"/>
              </a:rPr>
              <a:t></a:t>
            </a:r>
            <a:r>
              <a:rPr lang="en-US" sz="1800" b="1" smtClean="0">
                <a:cs typeface="Arial" charset="0"/>
              </a:rPr>
              <a:t> left(i)</a:t>
            </a:r>
            <a:r>
              <a:rPr lang="en-US" sz="1800" smtClean="0">
                <a:cs typeface="Arial" charset="0"/>
              </a:rPr>
              <a:t> </a:t>
            </a:r>
            <a:br>
              <a:rPr lang="en-US" sz="1800" smtClean="0">
                <a:cs typeface="Arial" charset="0"/>
              </a:rPr>
            </a:br>
            <a:r>
              <a:rPr lang="en-US" sz="1800" b="1" smtClean="0">
                <a:cs typeface="Arial" charset="0"/>
              </a:rPr>
              <a:t>        r </a:t>
            </a:r>
            <a:r>
              <a:rPr lang="en-US" sz="1800" b="1" smtClean="0">
                <a:cs typeface="Arial" charset="0"/>
                <a:sym typeface="Wingdings" pitchFamily="2" charset="2"/>
              </a:rPr>
              <a:t></a:t>
            </a:r>
            <a:r>
              <a:rPr lang="en-US" sz="1800" b="1" smtClean="0">
                <a:cs typeface="Arial" charset="0"/>
              </a:rPr>
              <a:t> right(i)</a:t>
            </a:r>
            <a:r>
              <a:rPr lang="en-US" sz="1800" smtClean="0">
                <a:cs typeface="Arial" charset="0"/>
              </a:rPr>
              <a:t> </a:t>
            </a:r>
            <a:br>
              <a:rPr lang="en-US" sz="1800" smtClean="0">
                <a:cs typeface="Arial" charset="0"/>
              </a:rPr>
            </a:br>
            <a:r>
              <a:rPr lang="en-US" sz="1800" b="1" smtClean="0">
                <a:cs typeface="Arial" charset="0"/>
              </a:rPr>
              <a:t>        if l &lt;= heapsize[A] and A[l] &gt; A[i]</a:t>
            </a:r>
            <a:r>
              <a:rPr lang="en-US" sz="1800" smtClean="0">
                <a:cs typeface="Arial" charset="0"/>
              </a:rPr>
              <a:t> </a:t>
            </a:r>
            <a:br>
              <a:rPr lang="en-US" sz="1800" smtClean="0">
                <a:cs typeface="Arial" charset="0"/>
              </a:rPr>
            </a:br>
            <a:r>
              <a:rPr lang="en-US" sz="1800" b="1" smtClean="0">
                <a:cs typeface="Arial" charset="0"/>
              </a:rPr>
              <a:t>            then largest </a:t>
            </a:r>
            <a:r>
              <a:rPr lang="en-US" sz="1800" b="1" smtClean="0">
                <a:cs typeface="Arial" charset="0"/>
                <a:sym typeface="Wingdings" pitchFamily="2" charset="2"/>
              </a:rPr>
              <a:t></a:t>
            </a:r>
            <a:r>
              <a:rPr lang="en-US" sz="1800" b="1" smtClean="0">
                <a:cs typeface="Arial" charset="0"/>
              </a:rPr>
              <a:t>l</a:t>
            </a:r>
            <a:r>
              <a:rPr lang="en-US" sz="1800" smtClean="0">
                <a:cs typeface="Arial" charset="0"/>
              </a:rPr>
              <a:t> </a:t>
            </a:r>
            <a:br>
              <a:rPr lang="en-US" sz="1800" smtClean="0">
                <a:cs typeface="Arial" charset="0"/>
              </a:rPr>
            </a:br>
            <a:r>
              <a:rPr lang="en-US" sz="1800" b="1" smtClean="0">
                <a:cs typeface="Arial" charset="0"/>
              </a:rPr>
              <a:t>            else largest </a:t>
            </a:r>
            <a:r>
              <a:rPr lang="en-US" sz="1800" b="1" smtClean="0">
                <a:cs typeface="Arial" charset="0"/>
                <a:sym typeface="Wingdings" pitchFamily="2" charset="2"/>
              </a:rPr>
              <a:t></a:t>
            </a:r>
            <a:r>
              <a:rPr lang="en-US" sz="1800" b="1" smtClean="0">
                <a:cs typeface="Arial" charset="0"/>
              </a:rPr>
              <a:t> i</a:t>
            </a:r>
            <a:r>
              <a:rPr lang="en-US" sz="1800" smtClean="0">
                <a:cs typeface="Arial" charset="0"/>
              </a:rPr>
              <a:t> </a:t>
            </a:r>
            <a:br>
              <a:rPr lang="en-US" sz="1800" smtClean="0">
                <a:cs typeface="Arial" charset="0"/>
              </a:rPr>
            </a:br>
            <a:r>
              <a:rPr lang="en-US" sz="1800" b="1" smtClean="0">
                <a:cs typeface="Arial" charset="0"/>
              </a:rPr>
              <a:t>        if r &lt;= heapsize[A] and A[r] &gt; A[largest]</a:t>
            </a:r>
            <a:r>
              <a:rPr lang="en-US" sz="1800" smtClean="0">
                <a:cs typeface="Arial" charset="0"/>
              </a:rPr>
              <a:t> </a:t>
            </a:r>
            <a:br>
              <a:rPr lang="en-US" sz="1800" smtClean="0">
                <a:cs typeface="Arial" charset="0"/>
              </a:rPr>
            </a:br>
            <a:r>
              <a:rPr lang="en-US" sz="1800" b="1" smtClean="0">
                <a:cs typeface="Arial" charset="0"/>
              </a:rPr>
              <a:t>            then largest </a:t>
            </a:r>
            <a:r>
              <a:rPr lang="en-US" sz="1800" b="1" smtClean="0">
                <a:cs typeface="Arial" charset="0"/>
                <a:sym typeface="Wingdings" pitchFamily="2" charset="2"/>
              </a:rPr>
              <a:t></a:t>
            </a:r>
            <a:r>
              <a:rPr lang="en-US" sz="1800" b="1" smtClean="0">
                <a:cs typeface="Arial" charset="0"/>
              </a:rPr>
              <a:t> r</a:t>
            </a:r>
            <a:r>
              <a:rPr lang="en-US" sz="1800" smtClean="0">
                <a:cs typeface="Arial" charset="0"/>
              </a:rPr>
              <a:t> </a:t>
            </a:r>
            <a:br>
              <a:rPr lang="en-US" sz="1800" smtClean="0">
                <a:cs typeface="Arial" charset="0"/>
              </a:rPr>
            </a:br>
            <a:r>
              <a:rPr lang="en-US" sz="1800" b="1" smtClean="0">
                <a:cs typeface="Arial" charset="0"/>
              </a:rPr>
              <a:t>        if largest != i</a:t>
            </a:r>
            <a:r>
              <a:rPr lang="en-US" sz="1800" smtClean="0">
                <a:cs typeface="Arial" charset="0"/>
              </a:rPr>
              <a:t> </a:t>
            </a:r>
            <a:br>
              <a:rPr lang="en-US" sz="1800" smtClean="0">
                <a:cs typeface="Arial" charset="0"/>
              </a:rPr>
            </a:br>
            <a:r>
              <a:rPr lang="en-US" sz="1800" b="1" smtClean="0">
                <a:cs typeface="Arial" charset="0"/>
              </a:rPr>
              <a:t>            then swap A[i] </a:t>
            </a:r>
            <a:r>
              <a:rPr lang="en-US" sz="1800" b="1" smtClean="0">
                <a:cs typeface="Arial" charset="0"/>
                <a:sym typeface="Wingdings" pitchFamily="2" charset="2"/>
              </a:rPr>
              <a:t></a:t>
            </a:r>
            <a:r>
              <a:rPr lang="en-US" sz="1800" b="1" smtClean="0">
                <a:cs typeface="Arial" charset="0"/>
              </a:rPr>
              <a:t> A[largest]</a:t>
            </a:r>
            <a:r>
              <a:rPr lang="en-US" sz="1800" smtClean="0">
                <a:cs typeface="Arial" charset="0"/>
              </a:rPr>
              <a:t> </a:t>
            </a:r>
            <a:br>
              <a:rPr lang="en-US" sz="1800" smtClean="0">
                <a:cs typeface="Arial" charset="0"/>
              </a:rPr>
            </a:br>
            <a:r>
              <a:rPr lang="en-US" sz="1800" b="1" smtClean="0">
                <a:cs typeface="Arial" charset="0"/>
              </a:rPr>
              <a:t>                Heapify(A, largest)</a:t>
            </a:r>
            <a:r>
              <a:rPr lang="en-US" sz="1800" smtClean="0">
                <a:cs typeface="Arial" charset="0"/>
              </a:rPr>
              <a:t> </a:t>
            </a:r>
            <a:br>
              <a:rPr lang="en-US" sz="1800" smtClean="0">
                <a:cs typeface="Arial" charset="0"/>
              </a:rPr>
            </a:br>
            <a:r>
              <a:rPr lang="en-US" sz="1800" b="1" smtClean="0">
                <a:cs typeface="Arial" charset="0"/>
              </a:rPr>
              <a:t> }</a:t>
            </a:r>
            <a:r>
              <a:rPr lang="en-US" sz="1800" smtClean="0">
                <a:cs typeface="Arial" charset="0"/>
              </a:rPr>
              <a:t> </a:t>
            </a:r>
            <a:endParaRPr lang="en-US" sz="1800" smtClean="0"/>
          </a:p>
          <a:p>
            <a:pPr eaLnBrk="1" hangingPunct="1"/>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wrap="square" lIns="91440" tIns="45720" rIns="91440" bIns="45720" numCol="1" anchorCtr="0" compatLnSpc="1">
            <a:prstTxWarp prst="textNoShape">
              <a:avLst/>
            </a:prstTxWarp>
          </a:bodyPr>
          <a:lstStyle/>
          <a:p>
            <a:pPr eaLnBrk="1" hangingPunct="1"/>
            <a:r>
              <a:rPr lang="en-US" b="1" cap="none" smtClean="0"/>
              <a:t>BUILD HEAP</a:t>
            </a:r>
            <a:endParaRPr lang="en-US" cap="none" smtClean="0"/>
          </a:p>
        </p:txBody>
      </p:sp>
      <p:sp>
        <p:nvSpPr>
          <p:cNvPr id="23555" name="Content Placeholder 2"/>
          <p:cNvSpPr>
            <a:spLocks noGrp="1"/>
          </p:cNvSpPr>
          <p:nvPr>
            <p:ph sz="quarter" idx="1"/>
          </p:nvPr>
        </p:nvSpPr>
        <p:spPr>
          <a:xfrm>
            <a:off x="457200" y="914400"/>
            <a:ext cx="7467600" cy="5559425"/>
          </a:xfrm>
        </p:spPr>
        <p:txBody>
          <a:bodyPr/>
          <a:lstStyle/>
          <a:p>
            <a:pPr eaLnBrk="1" hangingPunct="1"/>
            <a:r>
              <a:rPr lang="en-US" sz="2000" smtClean="0"/>
              <a:t>We can use the procedure 'Heapify' in a bottom-up fashion to convert an array A[1 . . </a:t>
            </a:r>
            <a:r>
              <a:rPr lang="en-US" sz="2000" i="1" smtClean="0"/>
              <a:t>n</a:t>
            </a:r>
            <a:r>
              <a:rPr lang="en-US" sz="2000" smtClean="0"/>
              <a:t>] into a heap. Since the elements in the subarray A[</a:t>
            </a:r>
            <a:r>
              <a:rPr lang="en-US" sz="2000" i="1" smtClean="0"/>
              <a:t>n</a:t>
            </a:r>
            <a:r>
              <a:rPr lang="en-US" sz="2000" smtClean="0"/>
              <a:t>/2 +1 . . </a:t>
            </a:r>
            <a:r>
              <a:rPr lang="en-US" sz="2000" i="1" smtClean="0"/>
              <a:t>n</a:t>
            </a:r>
            <a:r>
              <a:rPr lang="en-US" sz="2000" smtClean="0"/>
              <a:t>] are all leaves, the procedure BUILD_HEAP goes through the remaining nodes of the tree and runs 'Heapify' on each one. The bottom-up order of processing node guarantees that the subtree rooted at children are heap before 'Heapify' is run at their parent.</a:t>
            </a:r>
          </a:p>
          <a:p>
            <a:pPr eaLnBrk="1" hangingPunct="1">
              <a:buFont typeface="Wingdings" pitchFamily="2" charset="2"/>
              <a:buNone/>
            </a:pPr>
            <a:endParaRPr lang="en-US" sz="1800" smtClean="0"/>
          </a:p>
          <a:p>
            <a:pPr eaLnBrk="1" hangingPunct="1">
              <a:buFont typeface="Wingdings" pitchFamily="2" charset="2"/>
              <a:buNone/>
            </a:pPr>
            <a:r>
              <a:rPr lang="en-US" sz="1800" b="1" smtClean="0">
                <a:cs typeface="Arial" charset="0"/>
              </a:rPr>
              <a:t>	 Buildheap(A)</a:t>
            </a:r>
          </a:p>
          <a:p>
            <a:pPr eaLnBrk="1" hangingPunct="1">
              <a:buFont typeface="Wingdings" pitchFamily="2" charset="2"/>
              <a:buNone/>
            </a:pPr>
            <a:r>
              <a:rPr lang="en-US" sz="1800" b="1" smtClean="0">
                <a:cs typeface="Arial" charset="0"/>
              </a:rPr>
              <a:t>	{</a:t>
            </a:r>
            <a:r>
              <a:rPr lang="en-US" sz="1800" smtClean="0">
                <a:cs typeface="Arial" charset="0"/>
              </a:rPr>
              <a:t> </a:t>
            </a:r>
            <a:br>
              <a:rPr lang="en-US" sz="1800" smtClean="0">
                <a:cs typeface="Arial" charset="0"/>
              </a:rPr>
            </a:br>
            <a:r>
              <a:rPr lang="en-US" sz="1800" b="1" smtClean="0">
                <a:cs typeface="Arial" charset="0"/>
              </a:rPr>
              <a:t>        heapsize[A] </a:t>
            </a:r>
            <a:r>
              <a:rPr lang="en-US" sz="1800" b="1" smtClean="0">
                <a:cs typeface="Arial" charset="0"/>
                <a:sym typeface="Wingdings" pitchFamily="2" charset="2"/>
              </a:rPr>
              <a:t></a:t>
            </a:r>
            <a:r>
              <a:rPr lang="en-US" sz="1800" b="1" smtClean="0">
                <a:cs typeface="Arial" charset="0"/>
              </a:rPr>
              <a:t>length[A]</a:t>
            </a:r>
            <a:r>
              <a:rPr lang="en-US" sz="1800" smtClean="0">
                <a:cs typeface="Arial" charset="0"/>
              </a:rPr>
              <a:t> </a:t>
            </a:r>
            <a:br>
              <a:rPr lang="en-US" sz="1800" smtClean="0">
                <a:cs typeface="Arial" charset="0"/>
              </a:rPr>
            </a:br>
            <a:r>
              <a:rPr lang="en-US" sz="1800" b="1" smtClean="0">
                <a:cs typeface="Arial" charset="0"/>
              </a:rPr>
              <a:t>        for i </a:t>
            </a:r>
            <a:r>
              <a:rPr lang="en-US" sz="1800" b="1" smtClean="0">
                <a:cs typeface="Arial" charset="0"/>
                <a:sym typeface="Wingdings" pitchFamily="2" charset="2"/>
              </a:rPr>
              <a:t></a:t>
            </a:r>
            <a:r>
              <a:rPr lang="en-US" sz="1800" b="1" smtClean="0">
                <a:cs typeface="Arial" charset="0"/>
              </a:rPr>
              <a:t>|length[A]/2  </a:t>
            </a:r>
            <a:r>
              <a:rPr lang="en-US" sz="1800" b="1" smtClean="0">
                <a:solidFill>
                  <a:srgbClr val="92D050"/>
                </a:solidFill>
                <a:cs typeface="Arial" charset="0"/>
              </a:rPr>
              <a:t>//down to 1</a:t>
            </a:r>
            <a:r>
              <a:rPr lang="en-US" sz="1800" smtClean="0">
                <a:cs typeface="Arial" charset="0"/>
              </a:rPr>
              <a:t/>
            </a:r>
            <a:br>
              <a:rPr lang="en-US" sz="1800" smtClean="0">
                <a:cs typeface="Arial" charset="0"/>
              </a:rPr>
            </a:br>
            <a:r>
              <a:rPr lang="en-US" sz="1800" b="1" smtClean="0">
                <a:cs typeface="Arial" charset="0"/>
              </a:rPr>
              <a:t>            do Heapify(A, i)</a:t>
            </a:r>
            <a:r>
              <a:rPr lang="en-US" sz="1800" smtClean="0">
                <a:cs typeface="Arial" charset="0"/>
              </a:rPr>
              <a:t> </a:t>
            </a:r>
            <a:br>
              <a:rPr lang="en-US" sz="1800" smtClean="0">
                <a:cs typeface="Arial" charset="0"/>
              </a:rPr>
            </a:br>
            <a:r>
              <a:rPr lang="en-US" sz="1800" b="1" smtClean="0">
                <a:cs typeface="Arial" charset="0"/>
              </a:rPr>
              <a:t> }</a:t>
            </a:r>
            <a:r>
              <a:rPr lang="en-US" sz="1800" smtClean="0">
                <a:cs typeface="Arial" charset="0"/>
              </a:rPr>
              <a:t> </a:t>
            </a:r>
            <a:endParaRPr lang="en-US" sz="1800" smtClean="0"/>
          </a:p>
          <a:p>
            <a:pPr eaLnBrk="1" hangingPunct="1"/>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pPr eaLnBrk="1" fontAlgn="auto" hangingPunct="1">
              <a:spcAft>
                <a:spcPts val="0"/>
              </a:spcAft>
              <a:defRPr/>
            </a:pPr>
            <a:r>
              <a:rPr lang="en-US" dirty="0" smtClean="0"/>
              <a:t>Heap Sort Algorithm</a:t>
            </a:r>
            <a:endParaRPr lang="en-US" dirty="0"/>
          </a:p>
        </p:txBody>
      </p:sp>
      <p:sp>
        <p:nvSpPr>
          <p:cNvPr id="24579" name="Content Placeholder 2"/>
          <p:cNvSpPr>
            <a:spLocks noGrp="1"/>
          </p:cNvSpPr>
          <p:nvPr>
            <p:ph sz="quarter" idx="1"/>
          </p:nvPr>
        </p:nvSpPr>
        <p:spPr>
          <a:xfrm>
            <a:off x="457200" y="838200"/>
            <a:ext cx="7467600" cy="6019800"/>
          </a:xfrm>
        </p:spPr>
        <p:txBody>
          <a:bodyPr/>
          <a:lstStyle/>
          <a:p>
            <a:pPr eaLnBrk="1" hangingPunct="1"/>
            <a:r>
              <a:rPr lang="en-US" sz="2000" smtClean="0"/>
              <a:t>The heap sort algorithm starts by using procedure BUILD-HEAP to build a heap on the input array A[1 . . </a:t>
            </a:r>
            <a:r>
              <a:rPr lang="en-US" sz="2000" i="1" smtClean="0"/>
              <a:t>n</a:t>
            </a:r>
            <a:r>
              <a:rPr lang="en-US" sz="2000" smtClean="0"/>
              <a:t>]. Since the maximum element of the array stored at the root </a:t>
            </a:r>
            <a:r>
              <a:rPr lang="en-US" sz="2000" i="1" smtClean="0"/>
              <a:t>A</a:t>
            </a:r>
            <a:r>
              <a:rPr lang="en-US" sz="2000" smtClean="0"/>
              <a:t>[1], it can be put into its correct final position by exchanging it with </a:t>
            </a:r>
            <a:r>
              <a:rPr lang="en-US" sz="2000" i="1" smtClean="0"/>
              <a:t>A</a:t>
            </a:r>
            <a:r>
              <a:rPr lang="en-US" sz="2000" smtClean="0"/>
              <a:t>[</a:t>
            </a:r>
            <a:r>
              <a:rPr lang="en-US" sz="2000" i="1" smtClean="0"/>
              <a:t>n</a:t>
            </a:r>
            <a:r>
              <a:rPr lang="en-US" sz="2000" smtClean="0"/>
              <a:t>] (the last element in </a:t>
            </a:r>
            <a:r>
              <a:rPr lang="en-US" sz="2000" i="1" smtClean="0"/>
              <a:t>A</a:t>
            </a:r>
            <a:r>
              <a:rPr lang="en-US" sz="2000" smtClean="0"/>
              <a:t>). If we now discard node n from the heap than the remaining elements can be made into heap. Note that the new element at the root may violate the heap property. All that is needed to restore the heap property.</a:t>
            </a:r>
          </a:p>
          <a:p>
            <a:pPr eaLnBrk="1" hangingPunct="1"/>
            <a:endParaRPr lang="en-US" sz="2000" smtClean="0"/>
          </a:p>
          <a:p>
            <a:pPr eaLnBrk="1" hangingPunct="1">
              <a:buFont typeface="Wingdings" pitchFamily="2" charset="2"/>
              <a:buNone/>
            </a:pPr>
            <a:r>
              <a:rPr lang="en-US" sz="2000" smtClean="0"/>
              <a:t>	</a:t>
            </a:r>
            <a:r>
              <a:rPr lang="en-US" sz="2000" b="1" smtClean="0">
                <a:cs typeface="Arial" charset="0"/>
              </a:rPr>
              <a:t>Heapsort(A)</a:t>
            </a:r>
          </a:p>
          <a:p>
            <a:pPr eaLnBrk="1" hangingPunct="1">
              <a:buFont typeface="Wingdings" pitchFamily="2" charset="2"/>
              <a:buNone/>
            </a:pPr>
            <a:r>
              <a:rPr lang="en-US" sz="2000" b="1" smtClean="0">
                <a:cs typeface="Arial" charset="0"/>
              </a:rPr>
              <a:t>	{</a:t>
            </a:r>
            <a:r>
              <a:rPr lang="en-US" sz="2000" smtClean="0">
                <a:cs typeface="Arial" charset="0"/>
              </a:rPr>
              <a:t> </a:t>
            </a:r>
            <a:br>
              <a:rPr lang="en-US" sz="2000" smtClean="0">
                <a:cs typeface="Arial" charset="0"/>
              </a:rPr>
            </a:br>
            <a:r>
              <a:rPr lang="en-US" sz="2000" b="1" smtClean="0">
                <a:cs typeface="Arial" charset="0"/>
              </a:rPr>
              <a:t>        Buildheap(A)</a:t>
            </a:r>
            <a:r>
              <a:rPr lang="en-US" sz="2000" smtClean="0">
                <a:cs typeface="Arial" charset="0"/>
              </a:rPr>
              <a:t> </a:t>
            </a:r>
            <a:br>
              <a:rPr lang="en-US" sz="2000" smtClean="0">
                <a:cs typeface="Arial" charset="0"/>
              </a:rPr>
            </a:br>
            <a:r>
              <a:rPr lang="en-US" sz="2000" b="1" smtClean="0">
                <a:cs typeface="Arial" charset="0"/>
              </a:rPr>
              <a:t>        for i </a:t>
            </a:r>
            <a:r>
              <a:rPr lang="en-US" sz="2000" b="1" smtClean="0">
                <a:cs typeface="Arial" charset="0"/>
                <a:sym typeface="Wingdings" pitchFamily="2" charset="2"/>
              </a:rPr>
              <a:t></a:t>
            </a:r>
            <a:r>
              <a:rPr lang="en-US" sz="2000" b="1" smtClean="0">
                <a:cs typeface="Arial" charset="0"/>
              </a:rPr>
              <a:t> length[A] </a:t>
            </a:r>
            <a:r>
              <a:rPr lang="en-US" sz="2000" b="1" smtClean="0">
                <a:solidFill>
                  <a:srgbClr val="92D050"/>
                </a:solidFill>
                <a:cs typeface="Arial" charset="0"/>
              </a:rPr>
              <a:t>//down to 2</a:t>
            </a:r>
            <a:r>
              <a:rPr lang="en-US" sz="2000" smtClean="0">
                <a:solidFill>
                  <a:srgbClr val="92D050"/>
                </a:solidFill>
                <a:cs typeface="Arial" charset="0"/>
              </a:rPr>
              <a:t> </a:t>
            </a:r>
            <a:r>
              <a:rPr lang="en-US" sz="2000" smtClean="0">
                <a:cs typeface="Arial" charset="0"/>
              </a:rPr>
              <a:t/>
            </a:r>
            <a:br>
              <a:rPr lang="en-US" sz="2000" smtClean="0">
                <a:cs typeface="Arial" charset="0"/>
              </a:rPr>
            </a:br>
            <a:r>
              <a:rPr lang="en-US" sz="2000" b="1" smtClean="0">
                <a:cs typeface="Arial" charset="0"/>
              </a:rPr>
              <a:t>            do swap A[1] </a:t>
            </a:r>
            <a:r>
              <a:rPr lang="en-US" sz="2000" b="1" smtClean="0">
                <a:cs typeface="Arial" charset="0"/>
                <a:sym typeface="Wingdings" pitchFamily="2" charset="2"/>
              </a:rPr>
              <a:t></a:t>
            </a:r>
            <a:r>
              <a:rPr lang="en-US" sz="2000" b="1" smtClean="0">
                <a:cs typeface="Arial" charset="0"/>
              </a:rPr>
              <a:t> A[i]</a:t>
            </a:r>
            <a:r>
              <a:rPr lang="en-US" sz="2000" smtClean="0">
                <a:cs typeface="Arial" charset="0"/>
              </a:rPr>
              <a:t> </a:t>
            </a:r>
            <a:br>
              <a:rPr lang="en-US" sz="2000" smtClean="0">
                <a:cs typeface="Arial" charset="0"/>
              </a:rPr>
            </a:br>
            <a:r>
              <a:rPr lang="en-US" sz="2000" b="1" smtClean="0">
                <a:cs typeface="Arial" charset="0"/>
              </a:rPr>
              <a:t>            heapsize[A] </a:t>
            </a:r>
            <a:r>
              <a:rPr lang="en-US" sz="2000" b="1" smtClean="0">
                <a:cs typeface="Arial" charset="0"/>
                <a:sym typeface="Wingdings" pitchFamily="2" charset="2"/>
              </a:rPr>
              <a:t></a:t>
            </a:r>
            <a:r>
              <a:rPr lang="en-US" sz="2000" b="1" smtClean="0">
                <a:cs typeface="Arial" charset="0"/>
              </a:rPr>
              <a:t> heapsize[A] - 1</a:t>
            </a:r>
            <a:r>
              <a:rPr lang="en-US" sz="2000" smtClean="0">
                <a:cs typeface="Arial" charset="0"/>
              </a:rPr>
              <a:t> </a:t>
            </a:r>
            <a:br>
              <a:rPr lang="en-US" sz="2000" smtClean="0">
                <a:cs typeface="Arial" charset="0"/>
              </a:rPr>
            </a:br>
            <a:r>
              <a:rPr lang="en-US" sz="2000" b="1" smtClean="0">
                <a:cs typeface="Arial" charset="0"/>
              </a:rPr>
              <a:t>            Heapify(A, 1)</a:t>
            </a:r>
            <a:r>
              <a:rPr lang="en-US" sz="2000" smtClean="0">
                <a:cs typeface="Arial" charset="0"/>
              </a:rPr>
              <a:t> </a:t>
            </a:r>
            <a:br>
              <a:rPr lang="en-US" sz="2000" smtClean="0">
                <a:cs typeface="Arial" charset="0"/>
              </a:rPr>
            </a:br>
            <a:r>
              <a:rPr lang="en-US" sz="2000" b="1" smtClean="0">
                <a:cs typeface="Arial" charset="0"/>
              </a:rPr>
              <a:t>}</a:t>
            </a:r>
            <a:r>
              <a:rPr lang="en-US" sz="2000" smtClean="0">
                <a:cs typeface="Arial" charset="0"/>
              </a:rPr>
              <a:t> </a:t>
            </a:r>
          </a:p>
          <a:p>
            <a:pPr eaLnBrk="1" hangingPunct="1"/>
            <a:endParaRPr lang="en-US" sz="200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Radix Sort</a:t>
            </a:r>
          </a:p>
        </p:txBody>
      </p:sp>
      <p:sp>
        <p:nvSpPr>
          <p:cNvPr id="145411" name="Rectangle 3"/>
          <p:cNvSpPr>
            <a:spLocks noGrp="1" noChangeArrowheads="1"/>
          </p:cNvSpPr>
          <p:nvPr>
            <p:ph type="body" idx="1"/>
          </p:nvPr>
        </p:nvSpPr>
        <p:spPr/>
        <p:txBody>
          <a:bodyPr/>
          <a:lstStyle/>
          <a:p>
            <a:r>
              <a:rPr lang="en-US"/>
              <a:t>Extra information: every integer can be represented by at most k digits</a:t>
            </a:r>
          </a:p>
          <a:p>
            <a:pPr lvl="1"/>
            <a:r>
              <a:rPr lang="en-US"/>
              <a:t>d</a:t>
            </a:r>
            <a:r>
              <a:rPr lang="en-US" baseline="-25000"/>
              <a:t>1</a:t>
            </a:r>
            <a:r>
              <a:rPr lang="en-US"/>
              <a:t>d</a:t>
            </a:r>
            <a:r>
              <a:rPr lang="en-US" baseline="-25000"/>
              <a:t>2</a:t>
            </a:r>
            <a:r>
              <a:rPr lang="en-US"/>
              <a:t>…d</a:t>
            </a:r>
            <a:r>
              <a:rPr lang="en-US" baseline="-25000"/>
              <a:t>k</a:t>
            </a:r>
            <a:r>
              <a:rPr lang="en-US" i="1"/>
              <a:t> </a:t>
            </a:r>
            <a:r>
              <a:rPr lang="en-US"/>
              <a:t>where</a:t>
            </a:r>
            <a:r>
              <a:rPr lang="en-US" i="1"/>
              <a:t> </a:t>
            </a:r>
            <a:r>
              <a:rPr lang="en-US"/>
              <a:t>d</a:t>
            </a:r>
            <a:r>
              <a:rPr lang="en-US" baseline="-25000"/>
              <a:t>i</a:t>
            </a:r>
            <a:r>
              <a:rPr lang="en-US"/>
              <a:t> are digits in base r</a:t>
            </a:r>
          </a:p>
          <a:p>
            <a:pPr lvl="1"/>
            <a:r>
              <a:rPr lang="en-US"/>
              <a:t>d</a:t>
            </a:r>
            <a:r>
              <a:rPr lang="en-US" baseline="-25000"/>
              <a:t>1</a:t>
            </a:r>
            <a:r>
              <a:rPr lang="en-US"/>
              <a:t>: most significant digit</a:t>
            </a:r>
          </a:p>
          <a:p>
            <a:pPr lvl="1"/>
            <a:r>
              <a:rPr lang="en-US"/>
              <a:t>d</a:t>
            </a:r>
            <a:r>
              <a:rPr lang="en-US" baseline="-25000"/>
              <a:t>k</a:t>
            </a:r>
            <a:r>
              <a:rPr lang="en-US"/>
              <a:t>: least significant digit</a:t>
            </a:r>
          </a:p>
        </p:txBody>
      </p:sp>
    </p:spTree>
    <p:extLst>
      <p:ext uri="{BB962C8B-B14F-4D97-AF65-F5344CB8AC3E}">
        <p14:creationId xmlns:p14="http://schemas.microsoft.com/office/powerpoint/2010/main" val="20835529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Radix Sort</a:t>
            </a:r>
          </a:p>
        </p:txBody>
      </p:sp>
      <p:sp>
        <p:nvSpPr>
          <p:cNvPr id="146435" name="Rectangle 3"/>
          <p:cNvSpPr>
            <a:spLocks noGrp="1" noChangeArrowheads="1"/>
          </p:cNvSpPr>
          <p:nvPr>
            <p:ph type="body" idx="1"/>
          </p:nvPr>
        </p:nvSpPr>
        <p:spPr/>
        <p:txBody>
          <a:bodyPr/>
          <a:lstStyle/>
          <a:p>
            <a:r>
              <a:rPr lang="en-US"/>
              <a:t>Algorithm</a:t>
            </a:r>
          </a:p>
          <a:p>
            <a:pPr lvl="1"/>
            <a:r>
              <a:rPr lang="en-US"/>
              <a:t>sort by the least significant digit first (counting sort)</a:t>
            </a:r>
          </a:p>
          <a:p>
            <a:pPr lvl="1">
              <a:buFont typeface="Monotype Sorts" pitchFamily="2" charset="2"/>
              <a:buNone/>
            </a:pPr>
            <a:r>
              <a:rPr lang="en-US"/>
              <a:t>    =&gt; Numbers with the same digit go to same bin</a:t>
            </a:r>
          </a:p>
          <a:p>
            <a:pPr lvl="1"/>
            <a:r>
              <a:rPr lang="en-US"/>
              <a:t>reorder all the numbers: the numbers in bin 0 precede the numbers in bin 1, which precede the numbers in bin 2, and so on </a:t>
            </a:r>
          </a:p>
          <a:p>
            <a:pPr lvl="1"/>
            <a:r>
              <a:rPr lang="en-US"/>
              <a:t>sort by the next least significant digit</a:t>
            </a:r>
          </a:p>
          <a:p>
            <a:pPr lvl="1"/>
            <a:r>
              <a:rPr lang="en-US"/>
              <a:t>continue this process until the numbers have been sorted on all k digits</a:t>
            </a:r>
          </a:p>
          <a:p>
            <a:endParaRPr lang="en-US">
              <a:cs typeface="Times New Roman" charset="0"/>
            </a:endParaRPr>
          </a:p>
          <a:p>
            <a:endParaRPr lang="en-US">
              <a:cs typeface="Times New Roman" charset="0"/>
            </a:endParaRPr>
          </a:p>
        </p:txBody>
      </p:sp>
    </p:spTree>
    <p:extLst>
      <p:ext uri="{BB962C8B-B14F-4D97-AF65-F5344CB8AC3E}">
        <p14:creationId xmlns:p14="http://schemas.microsoft.com/office/powerpoint/2010/main" val="27973714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5" name="Rectangle 7"/>
          <p:cNvSpPr>
            <a:spLocks noGrp="1" noChangeArrowheads="1"/>
          </p:cNvSpPr>
          <p:nvPr>
            <p:ph type="title"/>
          </p:nvPr>
        </p:nvSpPr>
        <p:spPr/>
        <p:txBody>
          <a:bodyPr/>
          <a:lstStyle/>
          <a:p>
            <a:r>
              <a:rPr lang="en-US"/>
              <a:t>Radix Sort</a:t>
            </a:r>
          </a:p>
        </p:txBody>
      </p:sp>
      <p:sp>
        <p:nvSpPr>
          <p:cNvPr id="186376" name="Rectangle 8"/>
          <p:cNvSpPr>
            <a:spLocks noGrp="1" noChangeArrowheads="1"/>
          </p:cNvSpPr>
          <p:nvPr>
            <p:ph type="body" idx="1"/>
          </p:nvPr>
        </p:nvSpPr>
        <p:spPr/>
        <p:txBody>
          <a:bodyPr/>
          <a:lstStyle/>
          <a:p>
            <a:r>
              <a:rPr lang="en-US"/>
              <a:t>Least-significant-digit-first</a:t>
            </a:r>
          </a:p>
          <a:p>
            <a:endParaRPr lang="en-US"/>
          </a:p>
          <a:p>
            <a:pPr>
              <a:buFont typeface="Monotype Sorts" pitchFamily="2" charset="2"/>
              <a:buNone/>
            </a:pPr>
            <a:r>
              <a:rPr lang="en-US" sz="2400"/>
              <a:t>Example: 275, 087, 426, 061, 509, 170, 677, 503</a:t>
            </a:r>
          </a:p>
        </p:txBody>
      </p:sp>
    </p:spTree>
    <p:extLst>
      <p:ext uri="{BB962C8B-B14F-4D97-AF65-F5344CB8AC3E}">
        <p14:creationId xmlns:p14="http://schemas.microsoft.com/office/powerpoint/2010/main" val="398863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40963"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75"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7"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07" name="Line 47"/>
          <p:cNvSpPr>
            <a:spLocks noChangeShapeType="1"/>
          </p:cNvSpPr>
          <p:nvPr/>
        </p:nvSpPr>
        <p:spPr bwMode="auto">
          <a:xfrm flipV="1">
            <a:off x="32766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1008"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1009" name="Line 49"/>
          <p:cNvSpPr>
            <a:spLocks noChangeShapeType="1"/>
          </p:cNvSpPr>
          <p:nvPr/>
        </p:nvSpPr>
        <p:spPr bwMode="auto">
          <a:xfrm flipV="1">
            <a:off x="51054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1011" name="Text Box 51"/>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41012" name="Text Box 52"/>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41013" name="Text Box 53"/>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mtClean="0"/>
              <a:t>The End</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41987"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999"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2011"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31" name="Line 47"/>
          <p:cNvSpPr>
            <a:spLocks noChangeShapeType="1"/>
          </p:cNvSpPr>
          <p:nvPr/>
        </p:nvSpPr>
        <p:spPr bwMode="auto">
          <a:xfrm flipV="1">
            <a:off x="39624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2032"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2033" name="Line 49"/>
          <p:cNvSpPr>
            <a:spLocks noChangeShapeType="1"/>
          </p:cNvSpPr>
          <p:nvPr/>
        </p:nvSpPr>
        <p:spPr bwMode="auto">
          <a:xfrm flipV="1">
            <a:off x="5867400" y="3352800"/>
            <a:ext cx="0" cy="381000"/>
          </a:xfrm>
          <a:prstGeom prst="line">
            <a:avLst/>
          </a:prstGeom>
          <a:noFill/>
          <a:ln w="38100">
            <a:solidFill>
              <a:schemeClr val="tx1"/>
            </a:solidFill>
            <a:round/>
            <a:headEnd/>
            <a:tailEnd type="triangle" w="med" len="med"/>
          </a:ln>
          <a:effectLst/>
        </p:spPr>
        <p:txBody>
          <a:bodyPr wrap="none"/>
          <a:lstStyle/>
          <a:p>
            <a:endParaRPr lang="en-US"/>
          </a:p>
        </p:txBody>
      </p:sp>
      <p:sp>
        <p:nvSpPr>
          <p:cNvPr id="42034" name="Text Box 50"/>
          <p:cNvSpPr txBox="1">
            <a:spLocks noChangeArrowheads="1"/>
          </p:cNvSpPr>
          <p:nvPr/>
        </p:nvSpPr>
        <p:spPr bwMode="auto">
          <a:xfrm>
            <a:off x="990600" y="1371600"/>
            <a:ext cx="533400" cy="457200"/>
          </a:xfrm>
          <a:prstGeom prst="rect">
            <a:avLst/>
          </a:prstGeom>
          <a:noFill/>
          <a:ln w="9525">
            <a:noFill/>
            <a:miter lim="800000"/>
            <a:headEnd/>
            <a:tailEnd/>
          </a:ln>
          <a:effectLst/>
        </p:spPr>
        <p:txBody>
          <a:bodyPr>
            <a:spAutoFit/>
          </a:bodyPr>
          <a:lstStyle/>
          <a:p>
            <a:pPr>
              <a:spcBef>
                <a:spcPct val="50000"/>
              </a:spcBef>
            </a:pPr>
            <a:r>
              <a:rPr lang="en-US"/>
              <a:t>X:</a:t>
            </a:r>
          </a:p>
        </p:txBody>
      </p:sp>
      <p:sp>
        <p:nvSpPr>
          <p:cNvPr id="42035" name="Text Box 51"/>
          <p:cNvSpPr txBox="1">
            <a:spLocks noChangeArrowheads="1"/>
          </p:cNvSpPr>
          <p:nvPr/>
        </p:nvSpPr>
        <p:spPr bwMode="auto">
          <a:xfrm>
            <a:off x="4419600" y="1371600"/>
            <a:ext cx="533400" cy="457200"/>
          </a:xfrm>
          <a:prstGeom prst="rect">
            <a:avLst/>
          </a:prstGeom>
          <a:noFill/>
          <a:ln w="9525">
            <a:noFill/>
            <a:miter lim="800000"/>
            <a:headEnd/>
            <a:tailEnd/>
          </a:ln>
          <a:effectLst/>
        </p:spPr>
        <p:txBody>
          <a:bodyPr>
            <a:spAutoFit/>
          </a:bodyPr>
          <a:lstStyle/>
          <a:p>
            <a:pPr>
              <a:spcBef>
                <a:spcPct val="50000"/>
              </a:spcBef>
            </a:pPr>
            <a:r>
              <a:rPr lang="en-US"/>
              <a:t>Y:</a:t>
            </a:r>
          </a:p>
        </p:txBody>
      </p:sp>
      <p:sp>
        <p:nvSpPr>
          <p:cNvPr id="42036" name="Text Box 52"/>
          <p:cNvSpPr txBox="1">
            <a:spLocks noChangeArrowheads="1"/>
          </p:cNvSpPr>
          <p:nvPr/>
        </p:nvSpPr>
        <p:spPr bwMode="auto">
          <a:xfrm>
            <a:off x="685800" y="2743200"/>
            <a:ext cx="1066800" cy="457200"/>
          </a:xfrm>
          <a:prstGeom prst="rect">
            <a:avLst/>
          </a:prstGeom>
          <a:noFill/>
          <a:ln w="9525">
            <a:noFill/>
            <a:miter lim="800000"/>
            <a:headEnd/>
            <a:tailEnd/>
          </a:ln>
          <a:effectLst/>
        </p:spPr>
        <p:txBody>
          <a:bodyPr>
            <a:spAutoFit/>
          </a:bodyPr>
          <a:lstStyle/>
          <a:p>
            <a:pPr>
              <a:spcBef>
                <a:spcPct val="50000"/>
              </a:spcBef>
            </a:pPr>
            <a:r>
              <a:rPr lang="en-US"/>
              <a:t>Result: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2692</TotalTime>
  <Words>2759</Words>
  <Application>Microsoft Office PowerPoint</Application>
  <PresentationFormat>On-screen Show (4:3)</PresentationFormat>
  <Paragraphs>997</Paragraphs>
  <Slides>80</Slides>
  <Notes>2</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Oriel</vt:lpstr>
      <vt:lpstr>Merge Sort</vt:lpstr>
      <vt:lpstr>Divide And Conquer</vt:lpstr>
      <vt:lpstr>Merging</vt:lpstr>
      <vt:lpstr>Merging (cont.) </vt:lpstr>
      <vt:lpstr>Merging (cont.) </vt:lpstr>
      <vt:lpstr>Merging (cont.) </vt:lpstr>
      <vt:lpstr>Merging (cont.) </vt:lpstr>
      <vt:lpstr>Merging (cont.) </vt:lpstr>
      <vt:lpstr>Merging (cont.) </vt:lpstr>
      <vt:lpstr>Merging (cont.) </vt:lpstr>
      <vt:lpstr>Merging (cont.) </vt:lpstr>
      <vt:lpstr>Merging (cont.) </vt:lpstr>
      <vt:lpstr>Merging (cont.)</vt:lpstr>
      <vt:lpstr>Merge Sort Algorithm</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Implementing Merge Sort</vt:lpstr>
      <vt:lpstr>Heap Sort</vt:lpstr>
      <vt:lpstr>Goals</vt:lpstr>
      <vt:lpstr>What is a “heap”?</vt:lpstr>
      <vt:lpstr>Heap</vt:lpstr>
      <vt:lpstr>Size and depth</vt:lpstr>
      <vt:lpstr>Balanced binary trees</vt:lpstr>
      <vt:lpstr>Which one is a balanced binary tree?</vt:lpstr>
      <vt:lpstr>Which one is balanced tree?</vt:lpstr>
      <vt:lpstr>Left-justified binary trees</vt:lpstr>
      <vt:lpstr>Heap</vt:lpstr>
      <vt:lpstr>Heap</vt:lpstr>
      <vt:lpstr>Heap order property</vt:lpstr>
      <vt:lpstr>Definition</vt:lpstr>
      <vt:lpstr>Max Heap Example</vt:lpstr>
      <vt:lpstr>Min heap example</vt:lpstr>
      <vt:lpstr>Insertion</vt:lpstr>
      <vt:lpstr>PowerPoint Presentation</vt:lpstr>
      <vt:lpstr>The heap property</vt:lpstr>
      <vt:lpstr>siftUp</vt:lpstr>
      <vt:lpstr>Adding nodes in a heap</vt:lpstr>
      <vt:lpstr>Adding Nodes</vt:lpstr>
      <vt:lpstr>Constructing a heap</vt:lpstr>
      <vt:lpstr>Other children are not affected</vt:lpstr>
      <vt:lpstr>A sample heap</vt:lpstr>
      <vt:lpstr>Removing the root</vt:lpstr>
      <vt:lpstr>The reHeap method</vt:lpstr>
      <vt:lpstr>The reHeap</vt:lpstr>
      <vt:lpstr>The reHeap method</vt:lpstr>
      <vt:lpstr>The reHeap method</vt:lpstr>
      <vt:lpstr>Heap Sort</vt:lpstr>
      <vt:lpstr>PowerPoint Presentation</vt:lpstr>
      <vt:lpstr>PowerPoint Presentation</vt:lpstr>
      <vt:lpstr>Heap Sort</vt:lpstr>
      <vt:lpstr>Example of Heap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Heapify</vt:lpstr>
      <vt:lpstr>BUILD HEAP</vt:lpstr>
      <vt:lpstr>Heap Sort Algorithm</vt:lpstr>
      <vt:lpstr>Radix Sort</vt:lpstr>
      <vt:lpstr>Radix Sort</vt:lpstr>
      <vt:lpstr>Radix Sort</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Sort</dc:title>
  <dc:creator>YuN</dc:creator>
  <cp:lastModifiedBy>Dell</cp:lastModifiedBy>
  <cp:revision>131</cp:revision>
  <dcterms:created xsi:type="dcterms:W3CDTF">2010-03-21T14:39:27Z</dcterms:created>
  <dcterms:modified xsi:type="dcterms:W3CDTF">2018-04-23T04:03:57Z</dcterms:modified>
</cp:coreProperties>
</file>