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5" r:id="rId4"/>
  </p:sldMasterIdLst>
  <p:notesMasterIdLst>
    <p:notesMasterId r:id="rId94"/>
  </p:notesMasterIdLst>
  <p:sldIdLst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90" r:id="rId32"/>
    <p:sldId id="291" r:id="rId33"/>
    <p:sldId id="292" r:id="rId34"/>
    <p:sldId id="293" r:id="rId35"/>
    <p:sldId id="294" r:id="rId36"/>
    <p:sldId id="311" r:id="rId37"/>
    <p:sldId id="312" r:id="rId38"/>
    <p:sldId id="313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8" r:id="rId78"/>
    <p:sldId id="359" r:id="rId79"/>
    <p:sldId id="360" r:id="rId80"/>
    <p:sldId id="361" r:id="rId81"/>
    <p:sldId id="362" r:id="rId82"/>
    <p:sldId id="363" r:id="rId83"/>
    <p:sldId id="364" r:id="rId84"/>
    <p:sldId id="365" r:id="rId85"/>
    <p:sldId id="377" r:id="rId86"/>
    <p:sldId id="378" r:id="rId87"/>
    <p:sldId id="379" r:id="rId88"/>
    <p:sldId id="380" r:id="rId89"/>
    <p:sldId id="381" r:id="rId90"/>
    <p:sldId id="382" r:id="rId91"/>
    <p:sldId id="384" r:id="rId92"/>
    <p:sldId id="442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53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52.wmf"/><Relationship Id="rId2" Type="http://schemas.openxmlformats.org/officeDocument/2006/relationships/image" Target="../media/image40.wmf"/><Relationship Id="rId16" Type="http://schemas.openxmlformats.org/officeDocument/2006/relationships/image" Target="../media/image56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11" Type="http://schemas.openxmlformats.org/officeDocument/2006/relationships/image" Target="../media/image51.wmf"/><Relationship Id="rId5" Type="http://schemas.openxmlformats.org/officeDocument/2006/relationships/image" Target="../media/image46.wmf"/><Relationship Id="rId15" Type="http://schemas.openxmlformats.org/officeDocument/2006/relationships/image" Target="../media/image55.wmf"/><Relationship Id="rId10" Type="http://schemas.openxmlformats.org/officeDocument/2006/relationships/image" Target="../media/image50.wmf"/><Relationship Id="rId4" Type="http://schemas.openxmlformats.org/officeDocument/2006/relationships/image" Target="../media/image45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5.wmf"/><Relationship Id="rId4" Type="http://schemas.openxmlformats.org/officeDocument/2006/relationships/image" Target="../media/image60.wmf"/><Relationship Id="rId9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1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1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0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82711-1897-4FC8-929A-4A16977060C5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5E4D-2B6B-434F-80CF-118CB98FD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63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66EA95-E268-40C8-A4C8-A5403B8D351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C3C8B-0C58-456F-883B-85EFA61D00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740DC-9AA8-48D9-BAA5-B8B09EA16E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8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1FA73-BC7B-4C09-9F7F-7B92EF3B96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2F7A7-93AD-4845-AE86-DB2C5C27B59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1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382B6-6CFE-49D7-8180-5660F9649C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80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04EE9-A617-44B1-9AAF-906E464FB6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06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0BFCF-05C7-4125-9211-C7056065EF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8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F8F33-B9BB-48DE-B4EC-6FE96DF530B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17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57442-40F8-423B-BC6F-3FC58F4859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4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71D5-0ADF-47A6-AB37-B7CDA9A74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18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5307DA2-AA5E-4C63-B9CC-942D59976B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89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03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23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42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29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74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335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73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2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265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19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1F1AFD5F-4BFD-44A8-BA70-C19F456493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34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2A70B-C9DA-4008-AC74-ED15380D62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68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08659-71BB-41B3-8047-6FDBAF8421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90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96E35-FCCF-4F39-978B-C661A7EF5F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57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BF2BE-3C10-4E6F-A83B-C511E3B12B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B381E-939A-4969-AB86-C07B9C7C3D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9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0DC5A-BC21-451B-BA01-3F0A75D220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23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AC0A5-3EBA-4AD4-98E5-06C12BE67D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230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017BB-6FA1-46A5-B713-815B457E00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09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616E8-3C2A-4966-A5E2-C1B20E141D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3151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4FBAB-6BE6-40E4-A196-708A37836F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67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47F3A-4CE7-4FAD-9008-FD849EAA69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4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3069B-5ABD-426C-B1F4-56FE170882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00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463CC-F70E-4894-B2C0-D6D918F620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6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596255-F604-4E90-8EBE-331D5E6A35E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9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2FC4-D367-4318-8663-9F562930F6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A7B6D-3534-497A-A023-40AADF8278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Calculus, Section 2.1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1B1DA3-5019-4AB2-824B-C5BC7FA1541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666699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666699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666699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5120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0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2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4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16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34" Type="http://schemas.openxmlformats.org/officeDocument/2006/relationships/oleObject" Target="../embeddings/oleObject66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33" Type="http://schemas.openxmlformats.org/officeDocument/2006/relationships/image" Target="../media/image55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8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51.wmf"/><Relationship Id="rId32" Type="http://schemas.openxmlformats.org/officeDocument/2006/relationships/oleObject" Target="../embeddings/oleObject65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53.wmf"/><Relationship Id="rId36" Type="http://schemas.openxmlformats.org/officeDocument/2006/relationships/image" Target="../media/image56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8.bin"/><Relationship Id="rId31" Type="http://schemas.openxmlformats.org/officeDocument/2006/relationships/image" Target="../media/image54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7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62.bin"/><Relationship Id="rId30" Type="http://schemas.openxmlformats.org/officeDocument/2006/relationships/oleObject" Target="../embeddings/oleObject64.bin"/><Relationship Id="rId35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3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2.wmf"/><Relationship Id="rId22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1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8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21.png"/><Relationship Id="rId4" Type="http://schemas.openxmlformats.org/officeDocument/2006/relationships/image" Target="../media/image11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124.png"/><Relationship Id="rId4" Type="http://schemas.openxmlformats.org/officeDocument/2006/relationships/image" Target="../media/image122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27.png"/><Relationship Id="rId4" Type="http://schemas.openxmlformats.org/officeDocument/2006/relationships/image" Target="../media/image12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2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3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01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eg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0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7" Type="http://schemas.openxmlformats.org/officeDocument/2006/relationships/image" Target="../media/image141.wmf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0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26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4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4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4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7" Type="http://schemas.openxmlformats.org/officeDocument/2006/relationships/image" Target="../media/image149.png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47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5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5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51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51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52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5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2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53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55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57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59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jpeg"/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jpeg"/><Relationship Id="rId1" Type="http://schemas.openxmlformats.org/officeDocument/2006/relationships/slideLayout" Target="../slideLayouts/slideLayout4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29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eg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30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31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6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4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66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37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71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71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71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71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7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71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0.wmf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52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151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Solving Inequalities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64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343400" y="762000"/>
          <a:ext cx="29337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1028520" imgH="393480" progId="">
                  <p:embed/>
                </p:oleObj>
              </mc:Choice>
              <mc:Fallback>
                <p:oleObj name="Equation" r:id="rId3" imgW="102852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29337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762000" y="1965325"/>
          <a:ext cx="64008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5" imgW="2349360" imgH="634680" progId="">
                  <p:embed/>
                </p:oleObj>
              </mc:Choice>
              <mc:Fallback>
                <p:oleObj name="Equation" r:id="rId5" imgW="2349360" imgH="634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65325"/>
                        <a:ext cx="6400800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0" y="3740150"/>
          <a:ext cx="914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7" imgW="2844720" imgH="203040" progId="">
                  <p:embed/>
                </p:oleObj>
              </mc:Choice>
              <mc:Fallback>
                <p:oleObj name="Equation" r:id="rId7" imgW="284472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40150"/>
                        <a:ext cx="91440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914400" y="4314825"/>
          <a:ext cx="4648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9" imgW="1371600" imgH="203040" progId="">
                  <p:embed/>
                </p:oleObj>
              </mc:Choice>
              <mc:Fallback>
                <p:oleObj name="Equation" r:id="rId9" imgW="13716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14825"/>
                        <a:ext cx="46482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914400" y="5013325"/>
          <a:ext cx="1066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1" imgW="380880" imgH="177480" progId="">
                  <p:embed/>
                </p:oleObj>
              </mc:Choice>
              <mc:Fallback>
                <p:oleObj name="Equation" r:id="rId11" imgW="38088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13325"/>
                        <a:ext cx="10668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914400" y="5410200"/>
          <a:ext cx="4191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13" imgW="1041120" imgH="203040" progId="">
                  <p:embed/>
                </p:oleObj>
              </mc:Choice>
              <mc:Fallback>
                <p:oleObj name="Equation" r:id="rId13" imgW="104112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41910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762000" y="6307138"/>
          <a:ext cx="56388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5" imgW="2082600" imgH="203040" progId="">
                  <p:embed/>
                </p:oleObj>
              </mc:Choice>
              <mc:Fallback>
                <p:oleObj name="Equation" r:id="rId15" imgW="20826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307138"/>
                        <a:ext cx="563880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7239000" y="6400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524000" y="266700"/>
          <a:ext cx="66294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2057400" imgH="406080" progId="">
                  <p:embed/>
                </p:oleObj>
              </mc:Choice>
              <mc:Fallback>
                <p:oleObj name="Equation" r:id="rId3" imgW="2057400" imgH="406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"/>
                        <a:ext cx="6629400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04800" y="30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371600" y="2286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7432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029200" y="220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514600" y="2362200"/>
          <a:ext cx="457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203040" imgH="177480" progId="">
                  <p:embed/>
                </p:oleObj>
              </mc:Choice>
              <mc:Fallback>
                <p:oleObj name="Equation" r:id="rId5" imgW="20304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57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876800" y="2286000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7" imgW="126720" imgH="164880" progId="">
                  <p:embed/>
                </p:oleObj>
              </mc:Choice>
              <mc:Fallback>
                <p:oleObj name="Equation" r:id="rId7" imgW="12672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86000"/>
                        <a:ext cx="352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990600" y="2819400"/>
          <a:ext cx="69342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9" imgW="2247840" imgH="660240" progId="">
                  <p:embed/>
                </p:oleObj>
              </mc:Choice>
              <mc:Fallback>
                <p:oleObj name="Equation" r:id="rId9" imgW="2247840" imgH="660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693420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914400" y="4838700"/>
          <a:ext cx="6019800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11" imgW="2095200" imgH="660240" progId="">
                  <p:embed/>
                </p:oleObj>
              </mc:Choice>
              <mc:Fallback>
                <p:oleObj name="Equation" r:id="rId11" imgW="2095200" imgH="660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38700"/>
                        <a:ext cx="6019800" cy="189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6781800" y="64770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1676400" y="9144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3124200" y="83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5562600" y="76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7408" name="Object 0"/>
          <p:cNvGraphicFramePr>
            <a:graphicFrameLocks noChangeAspect="1"/>
          </p:cNvGraphicFramePr>
          <p:nvPr/>
        </p:nvGraphicFramePr>
        <p:xfrm>
          <a:off x="2971800" y="1000125"/>
          <a:ext cx="457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3" imgW="203040" imgH="177480" progId="">
                  <p:embed/>
                </p:oleObj>
              </mc:Choice>
              <mc:Fallback>
                <p:oleObj name="Equation" r:id="rId3" imgW="20304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00125"/>
                        <a:ext cx="457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5486400" y="990600"/>
          <a:ext cx="2936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5" imgW="126720" imgH="164880" progId="">
                  <p:embed/>
                </p:oleObj>
              </mc:Choice>
              <mc:Fallback>
                <p:oleObj name="Equation" r:id="rId5" imgW="12672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90600"/>
                        <a:ext cx="2936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9" name="Group 63"/>
          <p:cNvGraphicFramePr>
            <a:graphicFrameLocks noGrp="1"/>
          </p:cNvGraphicFramePr>
          <p:nvPr/>
        </p:nvGraphicFramePr>
        <p:xfrm>
          <a:off x="1066800" y="1828800"/>
          <a:ext cx="6553200" cy="4191000"/>
        </p:xfrm>
        <a:graphic>
          <a:graphicData uri="http://schemas.openxmlformats.org/drawingml/2006/table">
            <a:tbl>
              <a:tblPr/>
              <a:tblGrid>
                <a:gridCol w="1600200"/>
                <a:gridCol w="1143000"/>
                <a:gridCol w="1189038"/>
                <a:gridCol w="1309687"/>
                <a:gridCol w="1311275"/>
              </a:tblGrid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Test Points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430963" y="1905000"/>
          <a:ext cx="8937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7" imgW="355320" imgH="393480" progId="">
                  <p:embed/>
                </p:oleObj>
              </mc:Choice>
              <mc:Fallback>
                <p:oleObj name="Equation" r:id="rId7" imgW="35532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1905000"/>
                        <a:ext cx="89376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143000" y="3262313"/>
          <a:ext cx="1371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9" imgW="558720" imgH="203040" progId="">
                  <p:embed/>
                </p:oleObj>
              </mc:Choice>
              <mc:Fallback>
                <p:oleObj name="Equation" r:id="rId9" imgW="55872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62313"/>
                        <a:ext cx="13716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219200" y="4362450"/>
          <a:ext cx="114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11" imgW="444240" imgH="203040" progId="">
                  <p:embed/>
                </p:oleObj>
              </mc:Choice>
              <mc:Fallback>
                <p:oleObj name="Equation" r:id="rId11" imgW="44424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62450"/>
                        <a:ext cx="11430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295400" y="5441950"/>
          <a:ext cx="10668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13" imgW="393480" imgH="203040" progId="">
                  <p:embed/>
                </p:oleObj>
              </mc:Choice>
              <mc:Fallback>
                <p:oleObj name="Equation" r:id="rId13" imgW="3934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41950"/>
                        <a:ext cx="10668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971800" y="3295650"/>
          <a:ext cx="533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15" imgW="203040" imgH="177480" progId="">
                  <p:embed/>
                </p:oleObj>
              </mc:Choice>
              <mc:Fallback>
                <p:oleObj name="Equation" r:id="rId15" imgW="20304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95650"/>
                        <a:ext cx="5334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71800" y="4191000"/>
          <a:ext cx="488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17" imgW="126720" imgH="177480" progId="">
                  <p:embed/>
                </p:oleObj>
              </mc:Choice>
              <mc:Fallback>
                <p:oleObj name="Equation" r:id="rId17" imgW="1267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4889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005138" y="5334000"/>
          <a:ext cx="4397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19" imgW="114120" imgH="177480" progId="">
                  <p:embed/>
                </p:oleObj>
              </mc:Choice>
              <mc:Fallback>
                <p:oleObj name="Equation" r:id="rId19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334000"/>
                        <a:ext cx="4397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191000" y="3382963"/>
          <a:ext cx="4572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21" imgW="126720" imgH="101520" progId="">
                  <p:embed/>
                </p:oleObj>
              </mc:Choice>
              <mc:Fallback>
                <p:oleObj name="Equation" r:id="rId21" imgW="126720" imgH="101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82963"/>
                        <a:ext cx="4572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5334000" y="3352800"/>
          <a:ext cx="457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23" imgW="126720" imgH="101520" progId="">
                  <p:embed/>
                </p:oleObj>
              </mc:Choice>
              <mc:Fallback>
                <p:oleObj name="Equation" r:id="rId23" imgW="126720" imgH="101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52800"/>
                        <a:ext cx="4572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6477000" y="327660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25" imgW="355320" imgH="177480" progId="">
                  <p:embed/>
                </p:oleObj>
              </mc:Choice>
              <mc:Fallback>
                <p:oleObj name="Equation" r:id="rId25" imgW="3553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76600"/>
                        <a:ext cx="990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4038600" y="43434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27" imgW="139680" imgH="139680" progId="">
                  <p:embed/>
                </p:oleObj>
              </mc:Choice>
              <mc:Fallback>
                <p:oleObj name="Equation" r:id="rId27" imgW="139680" imgH="139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410200" y="4419600"/>
          <a:ext cx="457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29" imgW="126720" imgH="101520" progId="">
                  <p:embed/>
                </p:oleObj>
              </mc:Choice>
              <mc:Fallback>
                <p:oleObj name="Equation" r:id="rId29" imgW="126720" imgH="101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4572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6400800" y="44577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30" imgW="355320" imgH="177480" progId="">
                  <p:embed/>
                </p:oleObj>
              </mc:Choice>
              <mc:Fallback>
                <p:oleObj name="Equation" r:id="rId30" imgW="3553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57700"/>
                        <a:ext cx="838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114800" y="54864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32" imgW="139680" imgH="139680" progId="">
                  <p:embed/>
                </p:oleObj>
              </mc:Choice>
              <mc:Fallback>
                <p:oleObj name="Equation" r:id="rId32" imgW="139680" imgH="139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86400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5334000" y="54864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34" imgW="139680" imgH="139680" progId="">
                  <p:embed/>
                </p:oleObj>
              </mc:Choice>
              <mc:Fallback>
                <p:oleObj name="Equation" r:id="rId34" imgW="139680" imgH="139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6400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6477000" y="548640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35" imgW="355320" imgH="177480" progId="">
                  <p:embed/>
                </p:oleObj>
              </mc:Choice>
              <mc:Fallback>
                <p:oleObj name="Equation" r:id="rId35" imgW="3553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86400"/>
                        <a:ext cx="990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0" name="AutoShape 64"/>
          <p:cNvSpPr>
            <a:spLocks noChangeArrowheads="1"/>
          </p:cNvSpPr>
          <p:nvPr/>
        </p:nvSpPr>
        <p:spPr bwMode="auto">
          <a:xfrm>
            <a:off x="381000" y="381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401" name="AutoShape 65"/>
          <p:cNvSpPr>
            <a:spLocks noChangeArrowheads="1"/>
          </p:cNvSpPr>
          <p:nvPr/>
        </p:nvSpPr>
        <p:spPr bwMode="auto">
          <a:xfrm>
            <a:off x="7848600" y="64008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122238"/>
          <a:ext cx="64008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3" imgW="2387520" imgH="609480" progId="">
                  <p:embed/>
                </p:oleObj>
              </mc:Choice>
              <mc:Fallback>
                <p:oleObj name="Equation" r:id="rId3" imgW="2387520" imgH="609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2238"/>
                        <a:ext cx="64008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676400" y="1828800"/>
          <a:ext cx="44958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5" imgW="2133360" imgH="634680" progId="">
                  <p:embed/>
                </p:oleObj>
              </mc:Choice>
              <mc:Fallback>
                <p:oleObj name="Equation" r:id="rId5" imgW="2133360" imgH="634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4495800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00200" y="3200400"/>
          <a:ext cx="41148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7" imgW="1460160" imgH="431640" progId="">
                  <p:embed/>
                </p:oleObj>
              </mc:Choice>
              <mc:Fallback>
                <p:oleObj name="Equation" r:id="rId7" imgW="146016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411480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676400" y="4648200"/>
          <a:ext cx="4953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9" imgW="2095200" imgH="406080" progId="">
                  <p:embed/>
                </p:oleObj>
              </mc:Choice>
              <mc:Fallback>
                <p:oleObj name="Equation" r:id="rId9" imgW="2095200" imgH="406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49530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1295400" y="60960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048000" y="58674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1" imgW="101520" imgH="203040" progId="">
                  <p:embed/>
                </p:oleObj>
              </mc:Choice>
              <mc:Fallback>
                <p:oleObj name="Equation" r:id="rId11" imgW="10152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67400"/>
                        <a:ext cx="22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410200" y="59436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13" imgW="101520" imgH="203040" progId="">
                  <p:embed/>
                </p:oleObj>
              </mc:Choice>
              <mc:Fallback>
                <p:oleObj name="Equation" r:id="rId13" imgW="10152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43600"/>
                        <a:ext cx="22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1295400" y="6096000"/>
            <a:ext cx="1828800" cy="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486400" y="6096000"/>
            <a:ext cx="1828800" cy="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743200" y="613410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5" imgW="203040" imgH="177480" progId="">
                  <p:embed/>
                </p:oleObj>
              </mc:Choice>
              <mc:Fallback>
                <p:oleObj name="Equation" r:id="rId15" imgW="20304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134100"/>
                        <a:ext cx="508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5410200" y="6172200"/>
          <a:ext cx="303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7" imgW="126720" imgH="164880" progId="">
                  <p:embed/>
                </p:oleObj>
              </mc:Choice>
              <mc:Fallback>
                <p:oleObj name="Equation" r:id="rId17" imgW="12672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172200"/>
                        <a:ext cx="3032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219200" y="6019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19" imgW="126720" imgH="126720" progId="">
                  <p:embed/>
                </p:oleObj>
              </mc:Choice>
              <mc:Fallback>
                <p:oleObj name="Equation" r:id="rId19" imgW="126720" imgH="126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198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7239000" y="6019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21" imgW="126720" imgH="126720" progId="">
                  <p:embed/>
                </p:oleObj>
              </mc:Choice>
              <mc:Fallback>
                <p:oleObj name="Equation" r:id="rId21" imgW="126720" imgH="126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60198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8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9" grpId="0" animBg="1"/>
      <p:bldP spid="153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Exercises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81000" y="2057400"/>
          <a:ext cx="2528888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761760" imgH="1447560" progId="">
                  <p:embed/>
                </p:oleObj>
              </mc:Choice>
              <mc:Fallback>
                <p:oleObj name="Equation" r:id="rId3" imgW="761760" imgH="1447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2528888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733800" y="22860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419600" y="2130425"/>
          <a:ext cx="2057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5" imgW="609480" imgH="177480" progId="">
                  <p:embed/>
                </p:oleObj>
              </mc:Choice>
              <mc:Fallback>
                <p:oleObj name="Equation" r:id="rId5" imgW="60948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30425"/>
                        <a:ext cx="20574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343400" y="3143250"/>
          <a:ext cx="1371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7" imgW="520560" imgH="203040" progId="">
                  <p:embed/>
                </p:oleObj>
              </mc:Choice>
              <mc:Fallback>
                <p:oleObj name="Equation" r:id="rId7" imgW="5205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43250"/>
                        <a:ext cx="13716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191000" y="4343400"/>
          <a:ext cx="3200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9" imgW="1015920" imgH="203040" progId="">
                  <p:embed/>
                </p:oleObj>
              </mc:Choice>
              <mc:Fallback>
                <p:oleObj name="Equation" r:id="rId9" imgW="101592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32004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648200" y="5943600"/>
          <a:ext cx="1295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1" imgW="520560" imgH="203040" progId="">
                  <p:embed/>
                </p:oleObj>
              </mc:Choice>
              <mc:Fallback>
                <p:oleObj name="Equation" r:id="rId11" imgW="5205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43600"/>
                        <a:ext cx="12954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68413"/>
            <a:ext cx="8229600" cy="48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2400" b="1" smtClean="0">
                <a:solidFill>
                  <a:prstClr val="black">
                    <a:tint val="75000"/>
                  </a:prstClr>
                </a:solidFill>
              </a:rPr>
              <a:t>A function is </a:t>
            </a:r>
            <a:r>
              <a:rPr lang="en-US" altLang="zh-CN" sz="2400" b="1" smtClean="0">
                <a:solidFill>
                  <a:srgbClr val="FF0000"/>
                </a:solidFill>
              </a:rPr>
              <a:t>a rule </a:t>
            </a:r>
            <a:r>
              <a:rPr lang="en-US" altLang="zh-CN" sz="2400" b="1" smtClean="0">
                <a:solidFill>
                  <a:prstClr val="black">
                    <a:tint val="75000"/>
                  </a:prstClr>
                </a:solidFill>
              </a:rPr>
              <a:t>that assigns to </a:t>
            </a:r>
            <a:r>
              <a:rPr lang="en-US" altLang="zh-CN" sz="2400" b="1" smtClean="0">
                <a:solidFill>
                  <a:srgbClr val="FF0000"/>
                </a:solidFill>
              </a:rPr>
              <a:t>each object</a:t>
            </a:r>
            <a:r>
              <a:rPr lang="en-US" altLang="zh-CN" sz="2400" b="1" smtClean="0">
                <a:solidFill>
                  <a:prstClr val="black">
                    <a:tint val="75000"/>
                  </a:prstClr>
                </a:solidFill>
              </a:rPr>
              <a:t> in a set A </a:t>
            </a:r>
            <a:r>
              <a:rPr lang="en-US" altLang="zh-CN" sz="2400" b="1" smtClean="0">
                <a:solidFill>
                  <a:srgbClr val="FF0000"/>
                </a:solidFill>
              </a:rPr>
              <a:t>exactly one object</a:t>
            </a:r>
            <a:r>
              <a:rPr lang="en-US" altLang="zh-CN" sz="2400" b="1" smtClean="0">
                <a:solidFill>
                  <a:prstClr val="black">
                    <a:tint val="75000"/>
                  </a:prstClr>
                </a:solidFill>
              </a:rPr>
              <a:t> in a set B.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2400" b="1" smtClean="0">
                <a:solidFill>
                  <a:prstClr val="black">
                    <a:tint val="75000"/>
                  </a:prstClr>
                </a:solidFill>
              </a:rPr>
              <a:t>Set  A is called the </a:t>
            </a:r>
            <a:r>
              <a:rPr lang="en-US" altLang="zh-CN" sz="2400" b="1" smtClean="0">
                <a:solidFill>
                  <a:srgbClr val="FF0000"/>
                </a:solidFill>
              </a:rPr>
              <a:t>domain.</a:t>
            </a:r>
            <a:r>
              <a:rPr lang="en-US" altLang="zh-CN" sz="2400" b="1" smtClean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2400" b="1" smtClean="0">
                <a:solidFill>
                  <a:prstClr val="black">
                    <a:tint val="75000"/>
                  </a:prstClr>
                </a:solidFill>
              </a:rPr>
              <a:t>The set of assigned objects in B is called the </a:t>
            </a:r>
            <a:r>
              <a:rPr lang="en-US" altLang="zh-CN" sz="2400" b="1" smtClean="0">
                <a:solidFill>
                  <a:srgbClr val="FF0000"/>
                </a:solidFill>
              </a:rPr>
              <a:t>range.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400" b="1" smtClean="0">
                <a:solidFill>
                  <a:prstClr val="black"/>
                </a:solidFill>
              </a:rPr>
              <a:t>Functions</a:t>
            </a:r>
            <a:endParaRPr lang="en-US" altLang="zh-CN" sz="4400" b="1">
              <a:solidFill>
                <a:prstClr val="black"/>
              </a:solidFill>
            </a:endParaRP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403350" y="3141663"/>
            <a:ext cx="6410325" cy="3168650"/>
            <a:chOff x="884" y="2205"/>
            <a:chExt cx="4038" cy="1996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961" y="2205"/>
              <a:ext cx="961" cy="307"/>
            </a:xfrm>
            <a:prstGeom prst="wedgeRoundRectCallout">
              <a:avLst>
                <a:gd name="adj1" fmla="val -31208"/>
                <a:gd name="adj2" fmla="val 89583"/>
                <a:gd name="adj3" fmla="val 1666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Range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884" y="2205"/>
              <a:ext cx="1009" cy="307"/>
            </a:xfrm>
            <a:prstGeom prst="wedgeRoundRectCallout">
              <a:avLst>
                <a:gd name="adj1" fmla="val -11745"/>
                <a:gd name="adj2" fmla="val 95051"/>
                <a:gd name="adj3" fmla="val 16667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rgbClr val="C0504D"/>
                  </a:solidFill>
                  <a:latin typeface="Times New Roman" pitchFamily="18" charset="0"/>
                </a:rPr>
                <a:t>Domain</a:t>
              </a:r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1927" y="2614"/>
              <a:ext cx="1633" cy="1224"/>
              <a:chOff x="1927" y="2614"/>
              <a:chExt cx="1633" cy="1224"/>
            </a:xfrm>
          </p:grpSpPr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>
                <a:off x="1927" y="2976"/>
                <a:ext cx="163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>
                <a:off x="1927" y="3249"/>
                <a:ext cx="163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 flipV="1">
                <a:off x="1927" y="2976"/>
                <a:ext cx="1633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>
                <a:off x="1927" y="3838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Text Box 12"/>
              <p:cNvSpPr txBox="1">
                <a:spLocks noChangeArrowheads="1"/>
              </p:cNvSpPr>
              <p:nvPr/>
            </p:nvSpPr>
            <p:spPr bwMode="auto">
              <a:xfrm>
                <a:off x="2608" y="2614"/>
                <a:ext cx="37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3600" b="1" i="1">
                    <a:solidFill>
                      <a:prstClr val="black"/>
                    </a:solidFill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884" y="2610"/>
              <a:ext cx="1316" cy="1591"/>
              <a:chOff x="884" y="2610"/>
              <a:chExt cx="1316" cy="1591"/>
            </a:xfrm>
          </p:grpSpPr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1279" y="2641"/>
                <a:ext cx="921" cy="156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Group 15"/>
              <p:cNvGrpSpPr>
                <a:grpSpLocks/>
              </p:cNvGrpSpPr>
              <p:nvPr/>
            </p:nvGrpSpPr>
            <p:grpSpPr bwMode="auto">
              <a:xfrm>
                <a:off x="1506" y="2820"/>
                <a:ext cx="262" cy="1199"/>
                <a:chOff x="1515" y="2205"/>
                <a:chExt cx="269" cy="1501"/>
              </a:xfrm>
            </p:grpSpPr>
            <p:sp>
              <p:nvSpPr>
                <p:cNvPr id="3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516" y="2205"/>
                  <a:ext cx="25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3200" b="1">
                      <a:solidFill>
                        <a:prstClr val="black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515" y="2568"/>
                  <a:ext cx="267" cy="4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3200" b="1">
                      <a:solidFill>
                        <a:prstClr val="black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3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15" y="2885"/>
                  <a:ext cx="238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3200" b="1">
                      <a:solidFill>
                        <a:prstClr val="black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519" y="3249"/>
                  <a:ext cx="265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3200" b="1">
                      <a:solidFill>
                        <a:prstClr val="black"/>
                      </a:solidFill>
                      <a:latin typeface="Times New Roman" pitchFamily="18" charset="0"/>
                    </a:rPr>
                    <a:t>d</a:t>
                  </a:r>
                </a:p>
              </p:txBody>
            </p:sp>
          </p:grpSp>
          <p:sp>
            <p:nvSpPr>
              <p:cNvPr id="27" name="Oval 20"/>
              <p:cNvSpPr>
                <a:spLocks noChangeArrowheads="1"/>
              </p:cNvSpPr>
              <p:nvPr/>
            </p:nvSpPr>
            <p:spPr bwMode="auto">
              <a:xfrm>
                <a:off x="1806" y="2930"/>
                <a:ext cx="132" cy="109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auto">
              <a:xfrm>
                <a:off x="1806" y="3220"/>
                <a:ext cx="132" cy="109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auto">
              <a:xfrm>
                <a:off x="1806" y="3475"/>
                <a:ext cx="132" cy="109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1806" y="3765"/>
                <a:ext cx="132" cy="109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1552" y="2610"/>
                <a:ext cx="1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CN" altLang="en-US" sz="3200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Text Box 25"/>
              <p:cNvSpPr txBox="1">
                <a:spLocks noChangeArrowheads="1"/>
              </p:cNvSpPr>
              <p:nvPr/>
            </p:nvSpPr>
            <p:spPr bwMode="auto">
              <a:xfrm>
                <a:off x="884" y="3113"/>
                <a:ext cx="30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3200" b="1">
                    <a:solidFill>
                      <a:prstClr val="black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3334" y="2641"/>
              <a:ext cx="1285" cy="1560"/>
              <a:chOff x="3334" y="2641"/>
              <a:chExt cx="1285" cy="1560"/>
            </a:xfrm>
          </p:grpSpPr>
          <p:sp>
            <p:nvSpPr>
              <p:cNvPr id="14" name="Oval 27"/>
              <p:cNvSpPr>
                <a:spLocks noChangeArrowheads="1"/>
              </p:cNvSpPr>
              <p:nvPr/>
            </p:nvSpPr>
            <p:spPr bwMode="auto">
              <a:xfrm>
                <a:off x="3334" y="2641"/>
                <a:ext cx="877" cy="156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Group 28"/>
              <p:cNvGrpSpPr>
                <a:grpSpLocks/>
              </p:cNvGrpSpPr>
              <p:nvPr/>
            </p:nvGrpSpPr>
            <p:grpSpPr bwMode="auto">
              <a:xfrm>
                <a:off x="3506" y="2828"/>
                <a:ext cx="737" cy="1203"/>
                <a:chOff x="3847" y="2205"/>
                <a:chExt cx="802" cy="1500"/>
              </a:xfrm>
            </p:grpSpPr>
            <p:sp>
              <p:nvSpPr>
                <p:cNvPr id="17" name="Oval 29"/>
                <p:cNvSpPr>
                  <a:spLocks noChangeArrowheads="1"/>
                </p:cNvSpPr>
                <p:nvPr/>
              </p:nvSpPr>
              <p:spPr bwMode="auto">
                <a:xfrm>
                  <a:off x="3878" y="2341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Oval 30"/>
                <p:cNvSpPr>
                  <a:spLocks noChangeArrowheads="1"/>
                </p:cNvSpPr>
                <p:nvPr/>
              </p:nvSpPr>
              <p:spPr bwMode="auto">
                <a:xfrm>
                  <a:off x="3878" y="2704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Oval 31"/>
                <p:cNvSpPr>
                  <a:spLocks noChangeArrowheads="1"/>
                </p:cNvSpPr>
                <p:nvPr/>
              </p:nvSpPr>
              <p:spPr bwMode="auto">
                <a:xfrm>
                  <a:off x="3878" y="3022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Oval 32"/>
                <p:cNvSpPr>
                  <a:spLocks noChangeArrowheads="1"/>
                </p:cNvSpPr>
                <p:nvPr/>
              </p:nvSpPr>
              <p:spPr bwMode="auto">
                <a:xfrm>
                  <a:off x="3878" y="3385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914" y="2205"/>
                  <a:ext cx="631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3200" b="1">
                      <a:solidFill>
                        <a:prstClr val="black"/>
                      </a:solidFill>
                      <a:latin typeface="Times New Roman" pitchFamily="18" charset="0"/>
                    </a:rPr>
                    <a:t> f(c)</a:t>
                  </a:r>
                </a:p>
              </p:txBody>
            </p:sp>
            <p:sp>
              <p:nvSpPr>
                <p:cNvPr id="2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33" y="2567"/>
                  <a:ext cx="611" cy="4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3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 f(a)</a:t>
                  </a:r>
                </a:p>
              </p:txBody>
            </p:sp>
            <p:sp>
              <p:nvSpPr>
                <p:cNvPr id="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847" y="2886"/>
                  <a:ext cx="755" cy="4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3200" b="1">
                      <a:solidFill>
                        <a:prstClr val="black"/>
                      </a:solidFill>
                      <a:latin typeface="Times New Roman" pitchFamily="18" charset="0"/>
                    </a:rPr>
                    <a:t> f(b)</a:t>
                  </a:r>
                </a:p>
              </p:txBody>
            </p:sp>
            <p:sp>
              <p:nvSpPr>
                <p:cNvPr id="2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77" y="3248"/>
                  <a:ext cx="77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3200" b="1">
                      <a:solidFill>
                        <a:prstClr val="black"/>
                      </a:solidFill>
                      <a:latin typeface="Times New Roman" pitchFamily="18" charset="0"/>
                    </a:rPr>
                    <a:t>f(d)</a:t>
                  </a:r>
                </a:p>
              </p:txBody>
            </p:sp>
          </p:grpSp>
          <p:sp>
            <p:nvSpPr>
              <p:cNvPr id="16" name="Text Box 37"/>
              <p:cNvSpPr txBox="1">
                <a:spLocks noChangeArrowheads="1"/>
              </p:cNvSpPr>
              <p:nvPr/>
            </p:nvSpPr>
            <p:spPr bwMode="auto">
              <a:xfrm>
                <a:off x="4332" y="3113"/>
                <a:ext cx="2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3200" b="1">
                    <a:solidFill>
                      <a:prstClr val="black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19932"/>
            <a:ext cx="8839200" cy="382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41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7658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85950"/>
            <a:ext cx="9144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2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9976"/>
            <a:ext cx="8686800" cy="263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0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62293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962150"/>
            <a:ext cx="80867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03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</a:t>
            </a:r>
            <a:r>
              <a:rPr lang="en-US" dirty="0"/>
              <a:t>and Rational </a:t>
            </a:r>
            <a:r>
              <a:rPr lang="en-US" dirty="0" smtClean="0"/>
              <a:t>Inequalities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95400" y="2135188"/>
          <a:ext cx="6477000" cy="47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158920" imgH="1574640" progId="">
                  <p:embed/>
                </p:oleObj>
              </mc:Choice>
              <mc:Fallback>
                <p:oleObj name="Equation" r:id="rId3" imgW="2158920" imgH="1574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5188"/>
                        <a:ext cx="6477000" cy="472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88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69246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05100"/>
            <a:ext cx="78771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31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57816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7543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39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78822"/>
            <a:ext cx="8458200" cy="504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57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68294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71750"/>
            <a:ext cx="82391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74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52400"/>
            <a:ext cx="72961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62225"/>
            <a:ext cx="83343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20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" y="210345"/>
            <a:ext cx="8139113" cy="641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56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6541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98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484740" cy="627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64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400" cy="154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057400"/>
            <a:ext cx="839946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838" y="3505200"/>
            <a:ext cx="79343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53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93061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73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Quadratic Inequalities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Step 1: write the inequality in standard form.</a:t>
            </a:r>
          </a:p>
          <a:p>
            <a:r>
              <a:rPr lang="en-US" sz="2800" dirty="0"/>
              <a:t>Step 2: solve the related quadratic equation.</a:t>
            </a:r>
          </a:p>
          <a:p>
            <a:r>
              <a:rPr lang="en-US" sz="2800" dirty="0"/>
              <a:t>Step 3: locate the boundary points on a number line.</a:t>
            </a:r>
          </a:p>
          <a:p>
            <a:r>
              <a:rPr lang="en-US" sz="2800" dirty="0"/>
              <a:t>Step 4: construct a sign chart.</a:t>
            </a:r>
          </a:p>
          <a:p>
            <a:r>
              <a:rPr lang="en-US" sz="2800" dirty="0"/>
              <a:t>Step 5: the solution set is the interval that produced a true statement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Step 6: Check the end points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728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04" y="119063"/>
            <a:ext cx="8748296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02542"/>
            <a:ext cx="9144000" cy="254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50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20087" cy="576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60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920" y="34563"/>
            <a:ext cx="8807680" cy="31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457575"/>
            <a:ext cx="26003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200400"/>
            <a:ext cx="24669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0450" y="3352800"/>
            <a:ext cx="24193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49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1925"/>
            <a:ext cx="8271474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480" y="2719388"/>
            <a:ext cx="898952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3046" y="4495800"/>
            <a:ext cx="2290954" cy="23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83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27" y="1794296"/>
            <a:ext cx="8798573" cy="4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7200" y="228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Eight Parent Functions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"/>
            <a:ext cx="6629400" cy="672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10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followings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7554" y="2990143"/>
            <a:ext cx="8311646" cy="24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07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4800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Limits </a:t>
            </a:r>
            <a:r>
              <a:rPr lang="en-US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Continuity and </a:t>
            </a:r>
            <a:r>
              <a:rPr lang="en-US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1111B8-0683-4FFB-8A82-269D0CCAC8E1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 &amp; their properties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6248400" cy="42672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GB" sz="2800" dirty="0" smtClean="0"/>
              <a:t>Definition &amp; Introduction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800" dirty="0" smtClean="0"/>
              <a:t>Properties of limits</a:t>
            </a:r>
          </a:p>
          <a:p>
            <a:pPr eaLnBrk="1" hangingPunct="1">
              <a:buFont typeface="Arial" charset="0"/>
              <a:buChar char="•"/>
            </a:pPr>
            <a:r>
              <a:rPr lang="en-GB" sz="2800" dirty="0" smtClean="0"/>
              <a:t>Techniques of evaluating limits</a:t>
            </a:r>
          </a:p>
          <a:p>
            <a:pPr eaLnBrk="1" hangingPunct="1">
              <a:buFont typeface="Arial" charset="0"/>
              <a:buChar char="•"/>
            </a:pPr>
            <a:r>
              <a:rPr lang="en-GB" sz="2800" dirty="0" smtClean="0"/>
              <a:t>Continuity and one sided limits</a:t>
            </a:r>
          </a:p>
          <a:p>
            <a:pPr eaLnBrk="1" hangingPunct="1">
              <a:buFont typeface="Arial" charset="0"/>
              <a:buChar char="•"/>
            </a:pPr>
            <a:r>
              <a:rPr lang="en-GB" sz="2800" dirty="0" smtClean="0"/>
              <a:t>Infinite limits</a:t>
            </a:r>
          </a:p>
          <a:p>
            <a:pPr eaLnBrk="1" hangingPunct="1">
              <a:buFont typeface="Arial" charset="0"/>
              <a:buChar char="•"/>
            </a:pPr>
            <a:r>
              <a:rPr lang="en-GB" sz="2800" dirty="0" smtClean="0"/>
              <a:t>Practices</a:t>
            </a:r>
          </a:p>
          <a:p>
            <a:pPr eaLnBrk="1" hangingPunct="1">
              <a:buFont typeface="Arial" charset="0"/>
              <a:buChar char="•"/>
            </a:pPr>
            <a:r>
              <a:rPr lang="en-GB" sz="2800" dirty="0" smtClean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994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ED6E2F-E745-4776-9988-BC619BA7D8EA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pic>
        <p:nvPicPr>
          <p:cNvPr id="55300" name="Picture 7" descr="nofilm_limit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67000" y="447675"/>
            <a:ext cx="4876800" cy="3667125"/>
          </a:xfrm>
          <a:noFill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541838"/>
            <a:ext cx="6248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The function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AC2C03"/>
                </a:solidFill>
              </a:rPr>
              <a:t>converges</a:t>
            </a:r>
            <a:r>
              <a:rPr lang="en-US" sz="2400">
                <a:solidFill>
                  <a:srgbClr val="000000"/>
                </a:solidFill>
              </a:rPr>
              <a:t> to a single value (1), called the limit of f.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We write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lim</a:t>
            </a:r>
            <a:r>
              <a:rPr lang="en-US" sz="2400" baseline="-25000">
                <a:solidFill>
                  <a:srgbClr val="000000"/>
                </a:solidFill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baseline="-2500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400">
                <a:solidFill>
                  <a:srgbClr val="000000"/>
                </a:solidFill>
              </a:rPr>
              <a:t> f(x) = 1</a:t>
            </a:r>
          </a:p>
        </p:txBody>
      </p:sp>
    </p:spTree>
    <p:extLst>
      <p:ext uri="{BB962C8B-B14F-4D97-AF65-F5344CB8AC3E}">
        <p14:creationId xmlns:p14="http://schemas.microsoft.com/office/powerpoint/2010/main" val="145759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Solve a Quadratic Inequality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19200" y="1905000"/>
          <a:ext cx="40386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143000" imgH="203040" progId="">
                  <p:embed/>
                </p:oleObj>
              </mc:Choice>
              <mc:Fallback>
                <p:oleObj name="Equation" r:id="rId3" imgW="11430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40386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219200" y="3276600"/>
          <a:ext cx="44958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1879560" imgH="406080" progId="">
                  <p:embed/>
                </p:oleObj>
              </mc:Choice>
              <mc:Fallback>
                <p:oleObj name="Equation" r:id="rId5" imgW="1879560" imgH="406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44958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143000" y="4267200"/>
          <a:ext cx="3429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7" imgW="901440" imgH="203040" progId="">
                  <p:embed/>
                </p:oleObj>
              </mc:Choice>
              <mc:Fallback>
                <p:oleObj name="Equation" r:id="rId7" imgW="90144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34290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219200" y="2743200"/>
          <a:ext cx="1676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9" imgW="583920" imgH="177480" progId="">
                  <p:embed/>
                </p:oleObj>
              </mc:Choice>
              <mc:Fallback>
                <p:oleObj name="Equation" r:id="rId9" imgW="5839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16764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143000" y="5181600"/>
          <a:ext cx="746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1" imgW="2717640" imgH="203040" progId="">
                  <p:embed/>
                </p:oleObj>
              </mc:Choice>
              <mc:Fallback>
                <p:oleObj name="Equation" r:id="rId11" imgW="271764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7467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172200" y="61722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295400" y="5968999"/>
          <a:ext cx="3505200" cy="77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3" imgW="914400" imgH="203040" progId="Equation.3">
                  <p:embed/>
                </p:oleObj>
              </mc:Choice>
              <mc:Fallback>
                <p:oleObj name="Equation" r:id="rId13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968999"/>
                        <a:ext cx="3505200" cy="778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7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E65CF7-90AD-4021-A399-993B33995BDB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541838"/>
            <a:ext cx="6248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The function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AC2C03"/>
                </a:solidFill>
              </a:rPr>
              <a:t>converges </a:t>
            </a:r>
            <a:r>
              <a:rPr lang="en-US" sz="2400">
                <a:solidFill>
                  <a:srgbClr val="000000"/>
                </a:solidFill>
              </a:rPr>
              <a:t>to a single value (0), called the limit of f.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We write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lim</a:t>
            </a:r>
            <a:r>
              <a:rPr lang="en-US" sz="2400" baseline="-25000">
                <a:solidFill>
                  <a:srgbClr val="000000"/>
                </a:solidFill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baseline="-2500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400">
                <a:solidFill>
                  <a:srgbClr val="000000"/>
                </a:solidFill>
              </a:rPr>
              <a:t> f(x) = 0</a:t>
            </a:r>
          </a:p>
        </p:txBody>
      </p:sp>
      <p:pic>
        <p:nvPicPr>
          <p:cNvPr id="56325" name="Picture 8" descr="nofilm_limi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6550" y="511175"/>
            <a:ext cx="459105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53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BA94D4-657A-449A-B7EE-416D95B6899F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541838"/>
            <a:ext cx="6705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The function doesn’t converge to a single value but keeps growing.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It </a:t>
            </a:r>
            <a:r>
              <a:rPr lang="en-US" sz="2400">
                <a:solidFill>
                  <a:srgbClr val="AC2C03"/>
                </a:solidFill>
              </a:rPr>
              <a:t>diverges</a:t>
            </a:r>
            <a:r>
              <a:rPr lang="en-US" sz="2400">
                <a:solidFill>
                  <a:srgbClr val="000000"/>
                </a:solidFill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We can write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lim</a:t>
            </a:r>
            <a:r>
              <a:rPr lang="en-US" sz="2400" baseline="-25000">
                <a:solidFill>
                  <a:srgbClr val="000000"/>
                </a:solidFill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baseline="-2500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400">
                <a:solidFill>
                  <a:srgbClr val="000000"/>
                </a:solidFill>
              </a:rPr>
              <a:t> f(x) = +</a:t>
            </a:r>
            <a:r>
              <a:rPr lang="en-US" sz="24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57349" name="Picture 7" descr="nofilm_limit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0350" y="434975"/>
            <a:ext cx="459105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01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5224F1-0E7A-47BF-862E-78C14B951A69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541838"/>
            <a:ext cx="6248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The function doesn’t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converge to a single value but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its amplitude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keeps growing.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It </a:t>
            </a:r>
            <a:r>
              <a:rPr lang="en-US" sz="2400">
                <a:solidFill>
                  <a:srgbClr val="AC2C03"/>
                </a:solidFill>
              </a:rPr>
              <a:t>diverges</a:t>
            </a:r>
            <a:r>
              <a:rPr lang="en-US" sz="240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58373" name="Picture 7" descr="nofilm_limit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457200"/>
            <a:ext cx="459105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42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6B5AD8-616C-4BD5-9CD3-D6E9F0FF55CC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541838"/>
            <a:ext cx="70104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The function converges at -</a:t>
            </a:r>
            <a:r>
              <a:rPr lang="en-US" sz="24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400">
                <a:solidFill>
                  <a:srgbClr val="000000"/>
                </a:solidFill>
              </a:rPr>
              <a:t> and diverges at + </a:t>
            </a:r>
            <a:r>
              <a:rPr lang="en-US" sz="24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400">
                <a:solidFill>
                  <a:srgbClr val="000000"/>
                </a:solidFill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We can write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lim</a:t>
            </a:r>
            <a:r>
              <a:rPr lang="en-US" sz="2400" baseline="-25000">
                <a:solidFill>
                  <a:srgbClr val="000000"/>
                </a:solidFill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baseline="-2500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400">
                <a:solidFill>
                  <a:srgbClr val="000000"/>
                </a:solidFill>
              </a:rPr>
              <a:t> f(x) = +</a:t>
            </a:r>
            <a:r>
              <a:rPr lang="en-US" sz="24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lim</a:t>
            </a:r>
            <a:r>
              <a:rPr lang="en-US" sz="2400" baseline="-25000">
                <a:solidFill>
                  <a:srgbClr val="000000"/>
                </a:solidFill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baseline="-25000">
                <a:solidFill>
                  <a:srgbClr val="000000"/>
                </a:solidFill>
                <a:sym typeface="Symbol" pitchFamily="18" charset="2"/>
              </a:rPr>
              <a:t> -</a:t>
            </a:r>
            <a:r>
              <a:rPr lang="en-US" sz="24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400">
                <a:solidFill>
                  <a:srgbClr val="000000"/>
                </a:solidFill>
              </a:rPr>
              <a:t> f(x) = 0</a:t>
            </a:r>
          </a:p>
        </p:txBody>
      </p:sp>
      <p:pic>
        <p:nvPicPr>
          <p:cNvPr id="59397" name="Picture 9" descr="nofilm_limit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434975"/>
            <a:ext cx="459105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15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34266B-F4DC-4564-A651-E2D05C2AD7ED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541838"/>
            <a:ext cx="6248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The function converges at +</a:t>
            </a:r>
            <a:r>
              <a:rPr lang="en-US" sz="2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800">
                <a:solidFill>
                  <a:srgbClr val="000000"/>
                </a:solidFill>
              </a:rPr>
              <a:t> and diverges at -</a:t>
            </a:r>
            <a:r>
              <a:rPr lang="en-US" sz="2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800">
                <a:solidFill>
                  <a:srgbClr val="000000"/>
                </a:solidFill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We can write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lim</a:t>
            </a:r>
            <a:r>
              <a:rPr lang="en-US" sz="2800" baseline="-25000">
                <a:solidFill>
                  <a:srgbClr val="000000"/>
                </a:solidFill>
              </a:rPr>
              <a:t>x</a:t>
            </a:r>
            <a:r>
              <a:rPr lang="en-US" sz="28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800" baseline="-2500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sz="28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sz="2800">
                <a:solidFill>
                  <a:srgbClr val="000000"/>
                </a:solidFill>
              </a:rPr>
              <a:t> f(x) = 0</a:t>
            </a:r>
          </a:p>
        </p:txBody>
      </p:sp>
      <p:pic>
        <p:nvPicPr>
          <p:cNvPr id="60421" name="Picture 7" descr="nofilm_limit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381000"/>
            <a:ext cx="459105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17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1D51D5-E84E-47C0-9976-1F2321CA8A8B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Definition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57400"/>
            <a:ext cx="8458200" cy="14478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sz="2800" smtClean="0"/>
              <a:t>If f(x) becomes arbitrary close to single number L as x approaches c from either side, then the limit of f(x), as x  approaches c, is L. This limit is written as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200400" y="4419600"/>
          <a:ext cx="23637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812520" imgH="279360" progId="Equation.3">
                  <p:embed/>
                </p:oleObj>
              </mc:Choice>
              <mc:Fallback>
                <p:oleObj name="Equation" r:id="rId3" imgW="8125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9600"/>
                        <a:ext cx="236378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441D58-5192-4B5A-933E-1A4C0B7BA66A}" type="slidenum">
              <a:rPr lang="en-US" smtClean="0">
                <a:solidFill>
                  <a:srgbClr val="000000"/>
                </a:solidFill>
              </a:rPr>
              <a:pPr/>
              <a:t>46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541838"/>
            <a:ext cx="6248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The function can have a gap! The limit at 0 doesn’t exist…</a:t>
            </a:r>
          </a:p>
        </p:txBody>
      </p:sp>
      <p:pic>
        <p:nvPicPr>
          <p:cNvPr id="61445" name="Picture 5" descr="nofilm_limit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7950" y="533400"/>
            <a:ext cx="459105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07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0AEF2C-B99A-4EAD-A32E-91D97DF6AC96}" type="slidenum">
              <a:rPr lang="en-US" smtClean="0">
                <a:solidFill>
                  <a:srgbClr val="000000"/>
                </a:solidFill>
              </a:rPr>
              <a:pPr/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541838"/>
            <a:ext cx="62484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The function can have asymptotes (</a:t>
            </a:r>
            <a:r>
              <a:rPr lang="en-US" sz="2800">
                <a:solidFill>
                  <a:srgbClr val="AC2C03"/>
                </a:solidFill>
              </a:rPr>
              <a:t>it diverges</a:t>
            </a:r>
            <a:r>
              <a:rPr lang="en-US" sz="2800">
                <a:solidFill>
                  <a:srgbClr val="000000"/>
                </a:solidFill>
              </a:rPr>
              <a:t>). The limit at 0 doesn’t exist…</a:t>
            </a:r>
          </a:p>
        </p:txBody>
      </p:sp>
      <p:pic>
        <p:nvPicPr>
          <p:cNvPr id="62469" name="Picture 5" descr="nofilm_limit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8950" y="511175"/>
            <a:ext cx="459105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43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3FC5B8-1E42-4D76-AEDB-3416C4EF232B}" type="slidenum">
              <a:rPr lang="en-US" smtClean="0">
                <a:solidFill>
                  <a:srgbClr val="000000"/>
                </a:solidFill>
              </a:rPr>
              <a:pPr/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4541838"/>
            <a:ext cx="8534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</a:rPr>
              <a:t>The function has a limit when x tends to 0 and that limit is 0. We write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</a:rPr>
              <a:t>lim</a:t>
            </a:r>
            <a:r>
              <a:rPr lang="en-US" sz="3200" baseline="-25000">
                <a:solidFill>
                  <a:srgbClr val="000000"/>
                </a:solidFill>
              </a:rPr>
              <a:t>x </a:t>
            </a:r>
            <a:r>
              <a:rPr lang="en-US" sz="32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3200" baseline="-25000">
                <a:solidFill>
                  <a:srgbClr val="000000"/>
                </a:solidFill>
                <a:sym typeface="Symbol" pitchFamily="18" charset="2"/>
              </a:rPr>
              <a:t> 0</a:t>
            </a:r>
            <a:r>
              <a:rPr lang="en-US" sz="3200">
                <a:solidFill>
                  <a:srgbClr val="000000"/>
                </a:solidFill>
              </a:rPr>
              <a:t> f(x) = 0</a:t>
            </a:r>
          </a:p>
        </p:txBody>
      </p:sp>
      <p:pic>
        <p:nvPicPr>
          <p:cNvPr id="63493" name="Picture 6" descr="nofilm_limit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8950" y="457200"/>
            <a:ext cx="459105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03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3FC5B8-1E42-4D76-AEDB-3416C4EF232B}" type="slidenum">
              <a:rPr lang="en-US" smtClean="0">
                <a:solidFill>
                  <a:srgbClr val="000000"/>
                </a:solidFill>
              </a:rPr>
              <a:pPr/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Left hand Limit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dirty="0" smtClean="0">
                <a:solidFill>
                  <a:srgbClr val="000000"/>
                </a:solidFill>
              </a:rPr>
              <a:t>notation                is used to represents the limit of         as x approaches “a” from the left end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3016250" y="1752600"/>
          <a:ext cx="1189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596880" imgH="279360" progId="Equation.3">
                  <p:embed/>
                </p:oleObj>
              </mc:Choice>
              <mc:Fallback>
                <p:oleObj name="Equation" r:id="rId3" imgW="596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752600"/>
                        <a:ext cx="118903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3"/>
          <p:cNvGraphicFramePr>
            <a:graphicFrameLocks noChangeAspect="1"/>
          </p:cNvGraphicFramePr>
          <p:nvPr/>
        </p:nvGraphicFramePr>
        <p:xfrm>
          <a:off x="2441575" y="2262188"/>
          <a:ext cx="682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2262188"/>
                        <a:ext cx="6826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3886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kern="0" dirty="0" smtClean="0">
                <a:solidFill>
                  <a:srgbClr val="FF0000"/>
                </a:solidFill>
              </a:rPr>
              <a:t>Right hand Limit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4907340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dirty="0" smtClean="0">
                <a:solidFill>
                  <a:srgbClr val="000000"/>
                </a:solidFill>
              </a:rPr>
              <a:t>notation                is used to represents the limit of         as x approaches “a” from the right end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168650" y="4983540"/>
          <a:ext cx="1189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596880" imgH="279360" progId="Equation.3">
                  <p:embed/>
                </p:oleObj>
              </mc:Choice>
              <mc:Fallback>
                <p:oleObj name="Equation" r:id="rId7" imgW="596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4983540"/>
                        <a:ext cx="118903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2593975" y="5493128"/>
          <a:ext cx="682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342720" imgH="203040" progId="Equation.3">
                  <p:embed/>
                </p:oleObj>
              </mc:Choice>
              <mc:Fallback>
                <p:oleObj name="Equation" r:id="rId9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5493128"/>
                        <a:ext cx="6826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5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219200" y="609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62000" y="1752600"/>
          <a:ext cx="6324600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082600" imgH="888840" progId="">
                  <p:embed/>
                </p:oleObj>
              </mc:Choice>
              <mc:Fallback>
                <p:oleObj name="Equation" r:id="rId3" imgW="2082600" imgH="88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6324600" cy="270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914400" y="4572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7432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51054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590800" y="4648200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190440" imgH="164880" progId="">
                  <p:embed/>
                </p:oleObj>
              </mc:Choice>
              <mc:Fallback>
                <p:oleObj name="Equation" r:id="rId5" imgW="19044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381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5029200" y="4648200"/>
          <a:ext cx="246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114120" imgH="177480" progId="">
                  <p:embed/>
                </p:oleObj>
              </mc:Choice>
              <mc:Fallback>
                <p:oleObj name="Equation" r:id="rId7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2460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914400" y="5026025"/>
          <a:ext cx="6019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9" imgW="2234880" imgH="660240" progId="">
                  <p:embed/>
                </p:oleObj>
              </mc:Choice>
              <mc:Fallback>
                <p:oleObj name="Equation" r:id="rId9" imgW="2234880" imgH="660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6025"/>
                        <a:ext cx="60198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6400800" y="64008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743200" y="304800"/>
          <a:ext cx="3505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11" imgW="914400" imgH="203040" progId="Equation.3">
                  <p:embed/>
                </p:oleObj>
              </mc:Choice>
              <mc:Fallback>
                <p:oleObj name="Equation" r:id="rId11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"/>
                        <a:ext cx="35052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8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1" grpId="0" animBg="1"/>
      <p:bldP spid="615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E7A3BE-59F3-4249-B6E1-99B95AE57C5B}" type="slidenum">
              <a:rPr lang="en-US" smtClean="0">
                <a:solidFill>
                  <a:srgbClr val="000000"/>
                </a:solidFill>
              </a:rPr>
              <a:pPr/>
              <a:t>50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3213100" y="533400"/>
          <a:ext cx="368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1841400" imgH="419040" progId="Equation.3">
                  <p:embed/>
                </p:oleObj>
              </mc:Choice>
              <mc:Fallback>
                <p:oleObj name="Equation" r:id="rId3" imgW="1841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33400"/>
                        <a:ext cx="3683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60488" y="3629025"/>
            <a:ext cx="2525712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2154238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213360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3.813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0" y="4314825"/>
            <a:ext cx="3657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</a:rPr>
              <a:t>Conclusion</a:t>
            </a: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765800" y="4953000"/>
          <a:ext cx="1549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6" imgW="774360" imgH="279360" progId="Equation.3">
                  <p:embed/>
                </p:oleObj>
              </mc:Choice>
              <mc:Fallback>
                <p:oleObj name="Equation" r:id="rId6" imgW="774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953000"/>
                        <a:ext cx="1549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0002AA-9671-4285-A138-EA95E06A5450}" type="slidenum">
              <a:rPr lang="en-US" smtClean="0">
                <a:solidFill>
                  <a:srgbClr val="000000"/>
                </a:solidFill>
              </a:rPr>
              <a:pPr/>
              <a:t>51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708400" y="558800"/>
          <a:ext cx="2692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1346040" imgH="393480" progId="Equation.3">
                  <p:embed/>
                </p:oleObj>
              </mc:Choice>
              <mc:Fallback>
                <p:oleObj name="Equation" r:id="rId3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8800"/>
                        <a:ext cx="2692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0" y="2057400"/>
          <a:ext cx="883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619500"/>
            <a:ext cx="38671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" y="2001838"/>
          <a:ext cx="883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0" y="4314825"/>
            <a:ext cx="3657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</a:rPr>
              <a:t>Conclusion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727700" y="4838700"/>
          <a:ext cx="1625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6" imgW="812520" imgH="393480" progId="Equation.3">
                  <p:embed/>
                </p:oleObj>
              </mc:Choice>
              <mc:Fallback>
                <p:oleObj name="Equation" r:id="rId6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838700"/>
                        <a:ext cx="1625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3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8DCAA0-771B-42F4-AAFA-F6F06BD06990}" type="slidenum">
              <a:rPr lang="en-US" smtClean="0">
                <a:solidFill>
                  <a:srgbClr val="000000"/>
                </a:solidFill>
              </a:rPr>
              <a:pPr/>
              <a:t>52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MatLab commands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57200" y="1458913"/>
            <a:ext cx="6096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syms 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f=(x-3)/(x^2-9)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ezplot(f)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lim(f,x,3)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400">
                <a:solidFill>
                  <a:srgbClr val="000000"/>
                </a:solidFill>
              </a:rPr>
              <a:t>b=[2.75 2.9 2.99 2.999 3.001 3.01 3.1 3.25]</a:t>
            </a:r>
            <a:endParaRPr 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subs(f,x,b)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 = factor(f)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simple(f)</a:t>
            </a: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900" y="3524250"/>
            <a:ext cx="49149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7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2E04D3-120D-4CA6-BE0F-7413443C858C}" type="slidenum">
              <a:rPr lang="en-US" smtClean="0">
                <a:solidFill>
                  <a:srgbClr val="000000"/>
                </a:solidFill>
              </a:rPr>
              <a:pPr/>
              <a:t>53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Limits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886200" y="558800"/>
          <a:ext cx="233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168200" imgH="393480" progId="Equation.3">
                  <p:embed/>
                </p:oleObj>
              </mc:Choice>
              <mc:Fallback>
                <p:oleObj name="Equation" r:id="rId3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8800"/>
                        <a:ext cx="2336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1000" y="1981200"/>
          <a:ext cx="838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086100"/>
            <a:ext cx="28209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981200"/>
          <a:ext cx="838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1000" y="4314825"/>
            <a:ext cx="48768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</a:rPr>
              <a:t>Conclusion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lim</a:t>
            </a:r>
            <a:r>
              <a:rPr lang="en-US" sz="2800" baseline="-25000">
                <a:solidFill>
                  <a:srgbClr val="000000"/>
                </a:solidFill>
              </a:rPr>
              <a:t>x </a:t>
            </a:r>
            <a:r>
              <a:rPr lang="en-US" sz="28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800" baseline="-25000">
                <a:solidFill>
                  <a:srgbClr val="000000"/>
                </a:solidFill>
                <a:sym typeface="Symbol" pitchFamily="18" charset="2"/>
              </a:rPr>
              <a:t> 0</a:t>
            </a:r>
            <a:r>
              <a:rPr lang="en-US" sz="2800">
                <a:solidFill>
                  <a:srgbClr val="000000"/>
                </a:solidFill>
              </a:rPr>
              <a:t> f(x)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04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503739-ED72-47FB-B431-4E40F0D90545}" type="slidenum">
              <a:rPr lang="en-US" smtClean="0">
                <a:solidFill>
                  <a:srgbClr val="000000"/>
                </a:solidFill>
              </a:rPr>
              <a:pPr/>
              <a:t>54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Theorem:- Some Basic limits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84375" y="3671888"/>
          <a:ext cx="33496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104840" imgH="317160" progId="Equation.3">
                  <p:embed/>
                </p:oleObj>
              </mc:Choice>
              <mc:Fallback>
                <p:oleObj name="Equation" r:id="rId3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671888"/>
                        <a:ext cx="33496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949450" y="2254250"/>
          <a:ext cx="38417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1091880" imgH="355320" progId="Equation.3">
                  <p:embed/>
                </p:oleObj>
              </mc:Choice>
              <mc:Fallback>
                <p:oleObj name="Equation" r:id="rId5" imgW="1091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2254250"/>
                        <a:ext cx="3841750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911350" y="4724400"/>
          <a:ext cx="41084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7" imgW="1168200" imgH="380880" progId="Equation.3">
                  <p:embed/>
                </p:oleObj>
              </mc:Choice>
              <mc:Fallback>
                <p:oleObj name="Equation" r:id="rId7" imgW="1168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4724400"/>
                        <a:ext cx="410845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2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071E87-8C8B-4D94-9D9F-D67FEC78BFFE}" type="slidenum">
              <a:rPr lang="en-US" smtClean="0">
                <a:solidFill>
                  <a:srgbClr val="000000"/>
                </a:solidFill>
              </a:rPr>
              <a:pPr/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Theorem:- Properties of limits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47800" y="2895600"/>
          <a:ext cx="580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2095200" imgH="330120" progId="Equation.3">
                  <p:embed/>
                </p:oleObj>
              </mc:Choice>
              <mc:Fallback>
                <p:oleObj name="Equation" r:id="rId3" imgW="2095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5803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447800" y="4384675"/>
          <a:ext cx="58991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2120760" imgH="368280" progId="Equation.3">
                  <p:embed/>
                </p:oleObj>
              </mc:Choice>
              <mc:Fallback>
                <p:oleObj name="Equation" r:id="rId5" imgW="21207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84675"/>
                        <a:ext cx="589915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1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A71346-B635-43E8-AE0C-E4F6DF45D4D1}" type="slidenum">
              <a:rPr lang="en-US" smtClean="0">
                <a:solidFill>
                  <a:srgbClr val="000000"/>
                </a:solidFill>
              </a:rPr>
              <a:pPr/>
              <a:t>56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Theorem:- Properties of limits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676400"/>
          <a:ext cx="62118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2997000" imgH="317160" progId="Equation.3">
                  <p:embed/>
                </p:oleObj>
              </mc:Choice>
              <mc:Fallback>
                <p:oleObj name="Equation" r:id="rId3" imgW="29970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6211888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066800" y="5051425"/>
          <a:ext cx="66230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5" imgW="2857320" imgH="647640" progId="Equation.3">
                  <p:embed/>
                </p:oleObj>
              </mc:Choice>
              <mc:Fallback>
                <p:oleObj name="Equation" r:id="rId5" imgW="28573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51425"/>
                        <a:ext cx="66230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052513" y="2692400"/>
          <a:ext cx="6918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7" imgW="2984400" imgH="317160" progId="Equation.3">
                  <p:embed/>
                </p:oleObj>
              </mc:Choice>
              <mc:Fallback>
                <p:oleObj name="Equation" r:id="rId7" imgW="2984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692400"/>
                        <a:ext cx="69183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990600" y="3987800"/>
          <a:ext cx="6800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9" imgW="2933640" imgH="317160" progId="Equation.3">
                  <p:embed/>
                </p:oleObj>
              </mc:Choice>
              <mc:Fallback>
                <p:oleObj name="Equation" r:id="rId9" imgW="2933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87800"/>
                        <a:ext cx="680085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98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CFE60A-0353-4FEB-BD95-9D0586DB01E8}" type="slidenum">
              <a:rPr lang="en-US" smtClean="0">
                <a:solidFill>
                  <a:srgbClr val="000000"/>
                </a:solidFill>
              </a:rPr>
              <a:pPr/>
              <a:t>57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Finding Limits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209800"/>
            <a:ext cx="6629400" cy="3810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By Graph</a:t>
            </a:r>
          </a:p>
          <a:p>
            <a:pPr>
              <a:buFont typeface="Arial" charset="0"/>
              <a:buChar char="•"/>
            </a:pPr>
            <a:r>
              <a:rPr lang="en-US" smtClean="0"/>
              <a:t>Direct Substitution</a:t>
            </a:r>
          </a:p>
          <a:p>
            <a:pPr>
              <a:buFont typeface="Arial" charset="0"/>
              <a:buChar char="•"/>
            </a:pPr>
            <a:r>
              <a:rPr lang="en-US" smtClean="0"/>
              <a:t>Numerical Method (approaching)</a:t>
            </a:r>
          </a:p>
          <a:p>
            <a:pPr>
              <a:buFont typeface="Arial" charset="0"/>
              <a:buChar char="•"/>
            </a:pPr>
            <a:r>
              <a:rPr lang="en-US" smtClean="0"/>
              <a:t>Factorize  and Reduce</a:t>
            </a:r>
          </a:p>
          <a:p>
            <a:pPr>
              <a:buFont typeface="Arial" charset="0"/>
              <a:buChar char="•"/>
            </a:pPr>
            <a:r>
              <a:rPr lang="en-US" smtClean="0"/>
              <a:t>Conjugate</a:t>
            </a:r>
          </a:p>
          <a:p>
            <a:pPr>
              <a:buFont typeface="Arial" charset="0"/>
              <a:buChar char="•"/>
            </a:pPr>
            <a:r>
              <a:rPr lang="en-US" smtClean="0"/>
              <a:t>Absolute value tricks</a:t>
            </a:r>
          </a:p>
        </p:txBody>
      </p:sp>
    </p:spTree>
    <p:extLst>
      <p:ext uri="{BB962C8B-B14F-4D97-AF65-F5344CB8AC3E}">
        <p14:creationId xmlns:p14="http://schemas.microsoft.com/office/powerpoint/2010/main" val="20986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F3A311-B931-4E8C-9944-6EF2BDD77956}" type="slidenum">
              <a:rPr lang="en-US" smtClean="0">
                <a:solidFill>
                  <a:srgbClr val="000000"/>
                </a:solidFill>
              </a:rPr>
              <a:pPr/>
              <a:t>58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Finding Limits By Graph</a:t>
            </a:r>
          </a:p>
        </p:txBody>
      </p:sp>
      <p:pic>
        <p:nvPicPr>
          <p:cNvPr id="8198" name="Picture 13" descr="parabola with hol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876800" y="2286000"/>
            <a:ext cx="3733800" cy="3600450"/>
          </a:xfrm>
          <a:noFill/>
        </p:spPr>
      </p:pic>
      <p:graphicFrame>
        <p:nvGraphicFramePr>
          <p:cNvPr id="19150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95400" y="2667000"/>
          <a:ext cx="22574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825480" imgH="863280" progId="Equation.3">
                  <p:embed/>
                </p:oleObj>
              </mc:Choice>
              <mc:Fallback>
                <p:oleObj name="Equation" r:id="rId4" imgW="8254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225742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295400" y="2667000"/>
          <a:ext cx="197961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723600" imgH="863280" progId="Equation.3">
                  <p:embed/>
                </p:oleObj>
              </mc:Choice>
              <mc:Fallback>
                <p:oleObj name="Equation" r:id="rId6" imgW="7236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1979613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2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FECF1A-17BA-407D-A2E7-6FA1B068B8E9}" type="slidenum">
              <a:rPr lang="en-US" smtClean="0">
                <a:solidFill>
                  <a:srgbClr val="000000"/>
                </a:solidFill>
              </a:rPr>
              <a:pPr/>
              <a:t>59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Finding Limits By Graph</a:t>
            </a:r>
          </a:p>
        </p:txBody>
      </p:sp>
      <p:pic>
        <p:nvPicPr>
          <p:cNvPr id="9222" name="Picture 7" descr="discontinuit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2146300"/>
            <a:ext cx="4267200" cy="2806700"/>
          </a:xfrm>
          <a:noFill/>
        </p:spPr>
      </p:pic>
      <p:graphicFrame>
        <p:nvGraphicFramePr>
          <p:cNvPr id="194568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2000" y="2163763"/>
          <a:ext cx="3200400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990360" imgH="863280" progId="Equation.3">
                  <p:embed/>
                </p:oleObj>
              </mc:Choice>
              <mc:Fallback>
                <p:oleObj name="Equation" r:id="rId4" imgW="990360" imgH="8632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63763"/>
                        <a:ext cx="3200400" cy="278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Grp="1" noChangeAspect="1"/>
          </p:cNvGraphicFramePr>
          <p:nvPr/>
        </p:nvGraphicFramePr>
        <p:xfrm>
          <a:off x="990600" y="2163763"/>
          <a:ext cx="2627313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6" imgW="812520" imgH="863280" progId="Equation.3">
                  <p:embed/>
                </p:oleObj>
              </mc:Choice>
              <mc:Fallback>
                <p:oleObj name="Equation" r:id="rId6" imgW="812520" imgH="8632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63763"/>
                        <a:ext cx="2627313" cy="278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74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 test point within each interval and check the sign.</a:t>
            </a:r>
          </a:p>
        </p:txBody>
      </p:sp>
      <p:graphicFrame>
        <p:nvGraphicFramePr>
          <p:cNvPr id="7240" name="Group 72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885112" cy="4116324"/>
        </p:xfrm>
        <a:graphic>
          <a:graphicData uri="http://schemas.openxmlformats.org/drawingml/2006/table">
            <a:tbl>
              <a:tblPr/>
              <a:tblGrid>
                <a:gridCol w="1943100"/>
                <a:gridCol w="1446212"/>
                <a:gridCol w="1066800"/>
                <a:gridCol w="914400"/>
                <a:gridCol w="2514600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Test Interval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Test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(x+1)(x-3)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41" name="Object 73"/>
          <p:cNvGraphicFramePr>
            <a:graphicFrameLocks noChangeAspect="1"/>
          </p:cNvGraphicFramePr>
          <p:nvPr/>
        </p:nvGraphicFramePr>
        <p:xfrm>
          <a:off x="1295400" y="3276600"/>
          <a:ext cx="1524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545760" imgH="203040" progId="">
                  <p:embed/>
                </p:oleObj>
              </mc:Choice>
              <mc:Fallback>
                <p:oleObj name="Equation" r:id="rId3" imgW="5457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15240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2" name="Object 74"/>
          <p:cNvGraphicFramePr>
            <a:graphicFrameLocks noChangeAspect="1"/>
          </p:cNvGraphicFramePr>
          <p:nvPr/>
        </p:nvGraphicFramePr>
        <p:xfrm>
          <a:off x="3429000" y="3243263"/>
          <a:ext cx="60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203040" imgH="164880" progId="">
                  <p:embed/>
                </p:oleObj>
              </mc:Choice>
              <mc:Fallback>
                <p:oleObj name="Equation" r:id="rId5" imgW="20304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43263"/>
                        <a:ext cx="609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6" name="Object 78"/>
          <p:cNvGraphicFramePr>
            <a:graphicFrameLocks noChangeAspect="1"/>
          </p:cNvGraphicFramePr>
          <p:nvPr/>
        </p:nvGraphicFramePr>
        <p:xfrm>
          <a:off x="6918325" y="3194050"/>
          <a:ext cx="9477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7" imgW="355320" imgH="177480" progId="">
                  <p:embed/>
                </p:oleObj>
              </mc:Choice>
              <mc:Fallback>
                <p:oleObj name="Equation" r:id="rId7" imgW="3553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3194050"/>
                        <a:ext cx="9477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7" name="Object 79"/>
          <p:cNvGraphicFramePr>
            <a:graphicFrameLocks noChangeAspect="1"/>
          </p:cNvGraphicFramePr>
          <p:nvPr/>
        </p:nvGraphicFramePr>
        <p:xfrm>
          <a:off x="1447800" y="4273550"/>
          <a:ext cx="114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9" imgW="419040" imgH="203040" progId="">
                  <p:embed/>
                </p:oleObj>
              </mc:Choice>
              <mc:Fallback>
                <p:oleObj name="Equation" r:id="rId9" imgW="41904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73550"/>
                        <a:ext cx="11430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8" name="Object 80"/>
          <p:cNvGraphicFramePr>
            <a:graphicFrameLocks noChangeAspect="1"/>
          </p:cNvGraphicFramePr>
          <p:nvPr/>
        </p:nvGraphicFramePr>
        <p:xfrm>
          <a:off x="3646488" y="4343400"/>
          <a:ext cx="4905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1" imgW="126720" imgH="177480" progId="">
                  <p:embed/>
                </p:oleObj>
              </mc:Choice>
              <mc:Fallback>
                <p:oleObj name="Equation" r:id="rId11" imgW="1267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343400"/>
                        <a:ext cx="4905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" name="Object 81"/>
          <p:cNvGraphicFramePr>
            <a:graphicFrameLocks noChangeAspect="1"/>
          </p:cNvGraphicFramePr>
          <p:nvPr/>
        </p:nvGraphicFramePr>
        <p:xfrm>
          <a:off x="4876800" y="44196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13" imgW="139680" imgH="139680" progId="">
                  <p:embed/>
                </p:oleObj>
              </mc:Choice>
              <mc:Fallback>
                <p:oleObj name="Equation" r:id="rId13" imgW="139680" imgH="139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" name="Object 82"/>
          <p:cNvGraphicFramePr>
            <a:graphicFrameLocks noChangeAspect="1"/>
          </p:cNvGraphicFramePr>
          <p:nvPr/>
        </p:nvGraphicFramePr>
        <p:xfrm>
          <a:off x="5791200" y="44196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15" imgW="126720" imgH="101520" progId="">
                  <p:embed/>
                </p:oleObj>
              </mc:Choice>
              <mc:Fallback>
                <p:oleObj name="Equation" r:id="rId15" imgW="126720" imgH="101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19600"/>
                        <a:ext cx="5334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1" name="Object 83"/>
          <p:cNvGraphicFramePr>
            <a:graphicFrameLocks noChangeAspect="1"/>
          </p:cNvGraphicFramePr>
          <p:nvPr/>
        </p:nvGraphicFramePr>
        <p:xfrm>
          <a:off x="6705600" y="4384675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7" imgW="355320" imgH="177480" progId="">
                  <p:embed/>
                </p:oleObj>
              </mc:Choice>
              <mc:Fallback>
                <p:oleObj name="Equation" r:id="rId17" imgW="3553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384675"/>
                        <a:ext cx="1219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2" name="Object 84"/>
          <p:cNvGraphicFramePr>
            <a:graphicFrameLocks noChangeAspect="1"/>
          </p:cNvGraphicFramePr>
          <p:nvPr/>
        </p:nvGraphicFramePr>
        <p:xfrm>
          <a:off x="5943600" y="33528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9" imgW="126720" imgH="101520" progId="">
                  <p:embed/>
                </p:oleObj>
              </mc:Choice>
              <mc:Fallback>
                <p:oleObj name="Equation" r:id="rId19" imgW="126720" imgH="101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52800"/>
                        <a:ext cx="5334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3" name="Object 85"/>
          <p:cNvGraphicFramePr>
            <a:graphicFrameLocks noChangeAspect="1"/>
          </p:cNvGraphicFramePr>
          <p:nvPr/>
        </p:nvGraphicFramePr>
        <p:xfrm>
          <a:off x="4800600" y="32766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20" imgW="126720" imgH="101520" progId="">
                  <p:embed/>
                </p:oleObj>
              </mc:Choice>
              <mc:Fallback>
                <p:oleObj name="Equation" r:id="rId20" imgW="126720" imgH="101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5334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4" name="Object 86"/>
          <p:cNvGraphicFramePr>
            <a:graphicFrameLocks noChangeAspect="1"/>
          </p:cNvGraphicFramePr>
          <p:nvPr/>
        </p:nvGraphicFramePr>
        <p:xfrm>
          <a:off x="1447800" y="5313363"/>
          <a:ext cx="9906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21" imgW="380880" imgH="203040" progId="">
                  <p:embed/>
                </p:oleObj>
              </mc:Choice>
              <mc:Fallback>
                <p:oleObj name="Equation" r:id="rId21" imgW="3808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13363"/>
                        <a:ext cx="9906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5" name="Object 87"/>
          <p:cNvGraphicFramePr>
            <a:graphicFrameLocks noChangeAspect="1"/>
          </p:cNvGraphicFramePr>
          <p:nvPr/>
        </p:nvGraphicFramePr>
        <p:xfrm>
          <a:off x="3709988" y="5410200"/>
          <a:ext cx="4111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23" imgW="126720" imgH="164880" progId="">
                  <p:embed/>
                </p:oleObj>
              </mc:Choice>
              <mc:Fallback>
                <p:oleObj name="Equation" r:id="rId23" imgW="12672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410200"/>
                        <a:ext cx="4111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6" name="Object 88"/>
          <p:cNvGraphicFramePr>
            <a:graphicFrameLocks noChangeAspect="1"/>
          </p:cNvGraphicFramePr>
          <p:nvPr/>
        </p:nvGraphicFramePr>
        <p:xfrm>
          <a:off x="4953000" y="54102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25" imgW="139680" imgH="139680" progId="">
                  <p:embed/>
                </p:oleObj>
              </mc:Choice>
              <mc:Fallback>
                <p:oleObj name="Equation" r:id="rId25" imgW="139680" imgH="139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1020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7" name="Object 89"/>
          <p:cNvGraphicFramePr>
            <a:graphicFrameLocks noChangeAspect="1"/>
          </p:cNvGraphicFramePr>
          <p:nvPr/>
        </p:nvGraphicFramePr>
        <p:xfrm>
          <a:off x="5867400" y="54102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26" imgW="139680" imgH="139680" progId="">
                  <p:embed/>
                </p:oleObj>
              </mc:Choice>
              <mc:Fallback>
                <p:oleObj name="Equation" r:id="rId26" imgW="139680" imgH="139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1020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8" name="Object 90"/>
          <p:cNvGraphicFramePr>
            <a:graphicFrameLocks noChangeAspect="1"/>
          </p:cNvGraphicFramePr>
          <p:nvPr/>
        </p:nvGraphicFramePr>
        <p:xfrm>
          <a:off x="7010400" y="5334000"/>
          <a:ext cx="9477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27" imgW="355320" imgH="177480" progId="">
                  <p:embed/>
                </p:oleObj>
              </mc:Choice>
              <mc:Fallback>
                <p:oleObj name="Equation" r:id="rId27" imgW="3553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334000"/>
                        <a:ext cx="9477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9" name="AutoShape 91"/>
          <p:cNvSpPr>
            <a:spLocks noChangeArrowheads="1"/>
          </p:cNvSpPr>
          <p:nvPr/>
        </p:nvSpPr>
        <p:spPr bwMode="auto">
          <a:xfrm>
            <a:off x="304800" y="30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60" name="AutoShape 92"/>
          <p:cNvSpPr>
            <a:spLocks noChangeArrowheads="1"/>
          </p:cNvSpPr>
          <p:nvPr/>
        </p:nvSpPr>
        <p:spPr bwMode="auto">
          <a:xfrm>
            <a:off x="6705600" y="6400800"/>
            <a:ext cx="685800" cy="762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7537BC-0368-4539-8463-8C4324C8389A}" type="slidenum">
              <a:rPr lang="en-US" smtClean="0">
                <a:solidFill>
                  <a:srgbClr val="000000"/>
                </a:solidFill>
              </a:rPr>
              <a:pPr/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Direct Substitution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006600" y="1339850"/>
          <a:ext cx="44465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1218960" imgH="291960" progId="Equation.3">
                  <p:embed/>
                </p:oleObj>
              </mc:Choice>
              <mc:Fallback>
                <p:oleObj name="Equation" r:id="rId3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339850"/>
                        <a:ext cx="4446588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284413" y="3409950"/>
          <a:ext cx="3659187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1002960" imgH="736560" progId="Equation.3">
                  <p:embed/>
                </p:oleObj>
              </mc:Choice>
              <mc:Fallback>
                <p:oleObj name="Equation" r:id="rId5" imgW="10029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409950"/>
                        <a:ext cx="3659187" cy="268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2514600"/>
            <a:ext cx="3657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05400" y="5476875"/>
            <a:ext cx="3581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Conclusion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lim</a:t>
            </a:r>
            <a:r>
              <a:rPr lang="en-US" sz="2000" baseline="-25000">
                <a:solidFill>
                  <a:srgbClr val="000000"/>
                </a:solidFill>
              </a:rPr>
              <a:t>x </a:t>
            </a:r>
            <a:r>
              <a:rPr lang="en-US" sz="2000" baseline="-25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sz="2000" baseline="-25000">
                <a:solidFill>
                  <a:srgbClr val="000000"/>
                </a:solidFill>
                <a:sym typeface="Symbol" pitchFamily="18" charset="2"/>
              </a:rPr>
              <a:t> 2</a:t>
            </a:r>
            <a:r>
              <a:rPr lang="en-US" sz="2000">
                <a:solidFill>
                  <a:srgbClr val="000000"/>
                </a:solidFill>
              </a:rPr>
              <a:t> f(x) exist and it is 10</a:t>
            </a:r>
          </a:p>
        </p:txBody>
      </p:sp>
    </p:spTree>
    <p:extLst>
      <p:ext uri="{BB962C8B-B14F-4D97-AF65-F5344CB8AC3E}">
        <p14:creationId xmlns:p14="http://schemas.microsoft.com/office/powerpoint/2010/main" val="16930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64C983-5E2A-4FF3-995F-D8C03C00EC25}" type="slidenum">
              <a:rPr lang="en-US" smtClean="0">
                <a:solidFill>
                  <a:srgbClr val="000000"/>
                </a:solidFill>
              </a:rPr>
              <a:pPr/>
              <a:t>61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Direct Substitution Not Applied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2514600"/>
            <a:ext cx="3657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</a:rPr>
              <a:t>Solution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3124200" y="1219200"/>
          <a:ext cx="25400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863280" imgH="393480" progId="Equation.3">
                  <p:embed/>
                </p:oleObj>
              </mc:Choice>
              <mc:Fallback>
                <p:oleObj name="Equation" r:id="rId3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0"/>
                        <a:ext cx="2540000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667000" y="3122613"/>
          <a:ext cx="1905000" cy="3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5" imgW="647640" imgH="1218960" progId="Equation.3">
                  <p:embed/>
                </p:oleObj>
              </mc:Choice>
              <mc:Fallback>
                <p:oleObj name="Equation" r:id="rId5" imgW="64764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2613"/>
                        <a:ext cx="1905000" cy="358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1000" y="5397500"/>
            <a:ext cx="48768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</a:rPr>
              <a:t>Conclusion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Not an appropriate method  try  other method</a:t>
            </a:r>
          </a:p>
        </p:txBody>
      </p:sp>
    </p:spTree>
    <p:extLst>
      <p:ext uri="{BB962C8B-B14F-4D97-AF65-F5344CB8AC3E}">
        <p14:creationId xmlns:p14="http://schemas.microsoft.com/office/powerpoint/2010/main" val="8826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10360F-7A9A-473E-BAFA-3ADC51DA9489}" type="slidenum">
              <a:rPr lang="en-US" smtClean="0">
                <a:solidFill>
                  <a:srgbClr val="000000"/>
                </a:solidFill>
              </a:rPr>
              <a:pPr/>
              <a:t>62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Numerical approach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5930900" y="609600"/>
          <a:ext cx="25400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863280" imgH="393480" progId="Equation.3">
                  <p:embed/>
                </p:oleObj>
              </mc:Choice>
              <mc:Fallback>
                <p:oleObj name="Equation" r:id="rId3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609600"/>
                        <a:ext cx="2540000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" y="2133600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891540"/>
                <a:gridCol w="891540"/>
                <a:gridCol w="891540"/>
                <a:gridCol w="1040130"/>
                <a:gridCol w="891540"/>
                <a:gridCol w="891540"/>
                <a:gridCol w="891540"/>
                <a:gridCol w="891540"/>
                <a:gridCol w="891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0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D56B05-8343-4BB3-B25F-585513CDF2AF}" type="slidenum">
              <a:rPr lang="en-US" smtClean="0">
                <a:solidFill>
                  <a:srgbClr val="000000"/>
                </a:solidFill>
              </a:rPr>
              <a:pPr/>
              <a:t>63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Numerical approach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0" y="4314825"/>
            <a:ext cx="3657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</a:rPr>
              <a:t>Conclusion</a:t>
            </a: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778500" y="4953000"/>
          <a:ext cx="1524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761760" imgH="279360" progId="Equation.3">
                  <p:embed/>
                </p:oleObj>
              </mc:Choice>
              <mc:Fallback>
                <p:oleObj name="Equation" r:id="rId3" imgW="761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953000"/>
                        <a:ext cx="1524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6083300" y="609600"/>
          <a:ext cx="26797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863280" imgH="393480" progId="Equation.3">
                  <p:embed/>
                </p:oleObj>
              </mc:Choice>
              <mc:Fallback>
                <p:oleObj name="Equation" r:id="rId5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609600"/>
                        <a:ext cx="2679700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" y="2133600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891540"/>
                <a:gridCol w="891540"/>
                <a:gridCol w="891540"/>
                <a:gridCol w="1040130"/>
                <a:gridCol w="891540"/>
                <a:gridCol w="891540"/>
                <a:gridCol w="891540"/>
                <a:gridCol w="891540"/>
                <a:gridCol w="891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</a:p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0.9983</a:t>
                      </a:r>
                    </a:p>
                    <a:p>
                      <a:pPr algn="ctr"/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5" y="3790950"/>
            <a:ext cx="33623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12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8B24F7-B0BA-497B-AC1E-FD63BAFBEF67}" type="slidenum">
              <a:rPr lang="en-US" smtClean="0">
                <a:solidFill>
                  <a:srgbClr val="000000"/>
                </a:solidFill>
              </a:rPr>
              <a:pPr/>
              <a:t>64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Factorize &amp; Reduce</a:t>
            </a:r>
          </a:p>
        </p:txBody>
      </p:sp>
      <p:graphicFrame>
        <p:nvGraphicFramePr>
          <p:cNvPr id="1433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78000" y="1981200"/>
          <a:ext cx="55864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2044440" imgH="1422360" progId="Equation.3">
                  <p:embed/>
                </p:oleObj>
              </mc:Choice>
              <mc:Fallback>
                <p:oleObj name="Equation" r:id="rId3" imgW="204444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981200"/>
                        <a:ext cx="5586413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962400" y="1752600"/>
            <a:ext cx="3505200" cy="441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0F0D28-575E-4F0A-8685-87695A7F41D7}" type="slidenum">
              <a:rPr lang="en-US" smtClean="0">
                <a:solidFill>
                  <a:srgbClr val="000000"/>
                </a:solidFill>
              </a:rPr>
              <a:pPr/>
              <a:t>65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Factorize &amp; Reduce</a:t>
            </a: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78000" y="1981200"/>
          <a:ext cx="55864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3" imgW="2044440" imgH="1422360" progId="Equation.3">
                  <p:embed/>
                </p:oleObj>
              </mc:Choice>
              <mc:Fallback>
                <p:oleObj name="Equation" r:id="rId3" imgW="204444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981200"/>
                        <a:ext cx="5586413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9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33F584-F637-406F-8DE2-90F92C0779CD}" type="slidenum">
              <a:rPr lang="en-US" smtClean="0">
                <a:solidFill>
                  <a:srgbClr val="000000"/>
                </a:solidFill>
              </a:rPr>
              <a:pPr/>
              <a:t>66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>
                <a:solidFill>
                  <a:srgbClr val="FF0000"/>
                </a:solidFill>
              </a:rPr>
              <a:t>Factorize &amp; Reduce</a:t>
            </a:r>
          </a:p>
        </p:txBody>
      </p:sp>
      <p:graphicFrame>
        <p:nvGraphicFramePr>
          <p:cNvPr id="163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78000" y="2122488"/>
          <a:ext cx="5586413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3" imgW="2323800" imgH="1498320" progId="Equation.3">
                  <p:embed/>
                </p:oleObj>
              </mc:Choice>
              <mc:Fallback>
                <p:oleObj name="Equation" r:id="rId3" imgW="232380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122488"/>
                        <a:ext cx="5586413" cy="360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810000" y="1752600"/>
            <a:ext cx="3505200" cy="441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D967BE-3AC4-4986-9F7B-468DEB980F95}" type="slidenum">
              <a:rPr lang="en-US" smtClean="0">
                <a:solidFill>
                  <a:srgbClr val="000000"/>
                </a:solidFill>
              </a:rPr>
              <a:pPr/>
              <a:t>67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Factorize &amp; Reduce</a:t>
            </a:r>
          </a:p>
        </p:txBody>
      </p:sp>
      <p:graphicFrame>
        <p:nvGraphicFramePr>
          <p:cNvPr id="1741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78000" y="2122488"/>
          <a:ext cx="5586413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3" imgW="2323800" imgH="1498320" progId="Equation.3">
                  <p:embed/>
                </p:oleObj>
              </mc:Choice>
              <mc:Fallback>
                <p:oleObj name="Equation" r:id="rId3" imgW="232380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122488"/>
                        <a:ext cx="5586413" cy="360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5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C3DA9D-35CA-4A0C-8E26-F49305D27891}" type="slidenum">
              <a:rPr lang="en-US" smtClean="0">
                <a:solidFill>
                  <a:srgbClr val="000000"/>
                </a:solidFill>
              </a:rPr>
              <a:pPr/>
              <a:t>68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Conjugate!</a:t>
            </a:r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0" y="914400"/>
          <a:ext cx="5486400" cy="533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3" imgW="3238200" imgH="3149280" progId="Equation.3">
                  <p:embed/>
                </p:oleObj>
              </mc:Choice>
              <mc:Fallback>
                <p:oleObj name="Equation" r:id="rId3" imgW="3238200" imgH="314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14400"/>
                        <a:ext cx="5486400" cy="533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876800" y="838200"/>
            <a:ext cx="3962400" cy="548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99EEC6-53C5-4F35-80BC-855B202F872F}" type="slidenum">
              <a:rPr lang="en-US" smtClean="0">
                <a:solidFill>
                  <a:srgbClr val="000000"/>
                </a:solidFill>
              </a:rPr>
              <a:pPr/>
              <a:t>69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Conjugate!</a:t>
            </a:r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0" y="914400"/>
          <a:ext cx="5486400" cy="533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3238200" imgH="3149280" progId="Equation.3">
                  <p:embed/>
                </p:oleObj>
              </mc:Choice>
              <mc:Fallback>
                <p:oleObj name="Equation" r:id="rId3" imgW="3238200" imgH="314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14400"/>
                        <a:ext cx="5486400" cy="533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6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81000" y="381000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143000" y="685800"/>
          <a:ext cx="73914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2463480" imgH="228600" progId="">
                  <p:embed/>
                </p:oleObj>
              </mc:Choice>
              <mc:Fallback>
                <p:oleObj name="Equation" r:id="rId3" imgW="24634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73914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143000" y="1852613"/>
          <a:ext cx="59436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1803240" imgH="672840" progId="">
                  <p:embed/>
                </p:oleObj>
              </mc:Choice>
              <mc:Fallback>
                <p:oleObj name="Equation" r:id="rId5" imgW="1803240" imgH="672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52613"/>
                        <a:ext cx="5943600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143000" y="4348163"/>
          <a:ext cx="441960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7" imgW="1346040" imgH="431640" progId="">
                  <p:embed/>
                </p:oleObj>
              </mc:Choice>
              <mc:Fallback>
                <p:oleObj name="Equation" r:id="rId7" imgW="134604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8163"/>
                        <a:ext cx="4419600" cy="1417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65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4A2189-4561-4FA5-BC68-EBBE0C4A1F49}" type="slidenum">
              <a:rPr lang="en-US" smtClean="0">
                <a:solidFill>
                  <a:srgbClr val="000000"/>
                </a:solidFill>
              </a:rPr>
              <a:pPr/>
              <a:t>70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Absolute value!</a:t>
            </a:r>
          </a:p>
        </p:txBody>
      </p:sp>
      <p:graphicFrame>
        <p:nvGraphicFramePr>
          <p:cNvPr id="22630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403475"/>
          <a:ext cx="226695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3" imgW="888840" imgH="1447560" progId="Equation.3">
                  <p:embed/>
                </p:oleObj>
              </mc:Choice>
              <mc:Fallback>
                <p:oleObj name="Equation" r:id="rId3" imgW="88884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03475"/>
                        <a:ext cx="2266950" cy="369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722813" y="762000"/>
          <a:ext cx="23637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5" imgW="927000" imgH="419040" progId="Equation.3">
                  <p:embed/>
                </p:oleObj>
              </mc:Choice>
              <mc:Fallback>
                <p:oleObj name="Equation" r:id="rId5" imgW="927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762000"/>
                        <a:ext cx="2363787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9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95FDAB-FB5D-454A-BEA9-EC27BB031160}" type="slidenum">
              <a:rPr lang="en-US" smtClean="0">
                <a:solidFill>
                  <a:srgbClr val="000000"/>
                </a:solidFill>
              </a:rPr>
              <a:pPr/>
              <a:t>71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Absolute value!</a:t>
            </a:r>
          </a:p>
        </p:txBody>
      </p:sp>
      <p:graphicFrame>
        <p:nvGraphicFramePr>
          <p:cNvPr id="22630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860675"/>
          <a:ext cx="2971800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1180800" imgH="1447560" progId="Equation.3">
                  <p:embed/>
                </p:oleObj>
              </mc:Choice>
              <mc:Fallback>
                <p:oleObj name="Equation" r:id="rId3" imgW="118080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60675"/>
                        <a:ext cx="2971800" cy="364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648200" y="685800"/>
          <a:ext cx="23637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5" imgW="927000" imgH="419040" progId="Equation.3">
                  <p:embed/>
                </p:oleObj>
              </mc:Choice>
              <mc:Fallback>
                <p:oleObj name="Equation" r:id="rId5" imgW="927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85800"/>
                        <a:ext cx="2363788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2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572004-EC88-464D-AB25-016A798C65B9}" type="slidenum">
              <a:rPr lang="en-US" smtClean="0">
                <a:solidFill>
                  <a:srgbClr val="000000"/>
                </a:solidFill>
              </a:rPr>
              <a:pPr/>
              <a:t>72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Absolute value!</a:t>
            </a:r>
          </a:p>
        </p:txBody>
      </p:sp>
      <p:graphicFrame>
        <p:nvGraphicFramePr>
          <p:cNvPr id="22630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55625" y="3124200"/>
          <a:ext cx="79025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3" imgW="2438280" imgH="419040" progId="Equation.3">
                  <p:embed/>
                </p:oleObj>
              </mc:Choice>
              <mc:Fallback>
                <p:oleObj name="Equation" r:id="rId3" imgW="243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124200"/>
                        <a:ext cx="7902575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713288" y="685800"/>
          <a:ext cx="223361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85800"/>
                        <a:ext cx="2233612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4978400"/>
            <a:ext cx="82296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As left and right limits are different therefore total limit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9823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Practice Exercises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21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	Find the Limits by using an appropriate method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2C279B-0382-4198-9B84-0FE7CDEE1793}" type="slidenum">
              <a:rPr lang="en-US" smtClean="0">
                <a:solidFill>
                  <a:srgbClr val="000000"/>
                </a:solidFill>
              </a:rPr>
              <a:pPr/>
              <a:t>73</a:t>
            </a:fld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96925" y="3094038"/>
          <a:ext cx="7661275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3" imgW="3162240" imgH="1358640" progId="Equation.3">
                  <p:embed/>
                </p:oleObj>
              </mc:Choice>
              <mc:Fallback>
                <p:oleObj name="Equation" r:id="rId3" imgW="316224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094038"/>
                        <a:ext cx="7661275" cy="329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5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232D05-70A8-4B1E-9B8E-FB8035B68C15}" type="slidenum">
              <a:rPr lang="en-US" smtClean="0">
                <a:solidFill>
                  <a:srgbClr val="000000"/>
                </a:solidFill>
              </a:rPr>
              <a:pPr/>
              <a:t>74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Continuity or “Without interruption”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410200" cy="3581400"/>
          </a:xfrm>
        </p:spPr>
        <p:txBody>
          <a:bodyPr/>
          <a:lstStyle/>
          <a:p>
            <a:pPr algn="just">
              <a:buFont typeface="Arial" charset="0"/>
              <a:buChar char="•"/>
            </a:pPr>
            <a:r>
              <a:rPr lang="en-US" sz="2800" smtClean="0"/>
              <a:t>The intuitive idea of continuity is the path of the function is unbroken, and without gaps.</a:t>
            </a:r>
          </a:p>
          <a:p>
            <a:pPr>
              <a:buFont typeface="Arial" charset="0"/>
              <a:buChar char="•"/>
            </a:pPr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pPr algn="just">
              <a:buFont typeface="Arial" charset="0"/>
              <a:buChar char="•"/>
            </a:pPr>
            <a:r>
              <a:rPr lang="en-US" sz="2800" smtClean="0"/>
              <a:t>The function to the right is continuous.</a:t>
            </a:r>
          </a:p>
        </p:txBody>
      </p:sp>
      <p:pic>
        <p:nvPicPr>
          <p:cNvPr id="67589" name="Picture 8" descr="parabol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38850" y="1905000"/>
            <a:ext cx="2952750" cy="4038600"/>
          </a:xfrm>
        </p:spPr>
      </p:pic>
    </p:spTree>
    <p:extLst>
      <p:ext uri="{BB962C8B-B14F-4D97-AF65-F5344CB8AC3E}">
        <p14:creationId xmlns:p14="http://schemas.microsoft.com/office/powerpoint/2010/main" val="30068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2CA6A3-052E-4E41-89B8-EF1F1BE9D62B}" type="slidenum">
              <a:rPr lang="en-US" smtClean="0">
                <a:solidFill>
                  <a:srgbClr val="000000"/>
                </a:solidFill>
              </a:rPr>
              <a:pPr/>
              <a:t>75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 of Continuity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048000"/>
            <a:ext cx="5334000" cy="144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dirty="0" smtClean="0"/>
              <a:t>For a function to be continuous at a point, three things must be true given on the next slide.</a:t>
            </a:r>
          </a:p>
        </p:txBody>
      </p:sp>
      <p:pic>
        <p:nvPicPr>
          <p:cNvPr id="68613" name="Picture 4" descr="parabol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38850" y="1752600"/>
            <a:ext cx="2952750" cy="4038600"/>
          </a:xfrm>
        </p:spPr>
      </p:pic>
    </p:spTree>
    <p:extLst>
      <p:ext uri="{BB962C8B-B14F-4D97-AF65-F5344CB8AC3E}">
        <p14:creationId xmlns:p14="http://schemas.microsoft.com/office/powerpoint/2010/main" val="38495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09D0BC-0DA0-4C9D-8EF4-3C854C967D73}" type="slidenum">
              <a:rPr lang="en-US" smtClean="0">
                <a:solidFill>
                  <a:srgbClr val="000000"/>
                </a:solidFill>
              </a:rPr>
              <a:pPr/>
              <a:t>76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Testing Continuity</a:t>
            </a:r>
          </a:p>
        </p:txBody>
      </p:sp>
      <p:graphicFrame>
        <p:nvGraphicFramePr>
          <p:cNvPr id="2969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481138" y="5046710"/>
          <a:ext cx="3395662" cy="82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3" imgW="1155600" imgH="279360" progId="Equation.3">
                  <p:embed/>
                </p:oleObj>
              </mc:Choice>
              <mc:Fallback>
                <p:oleObj name="Equation" r:id="rId3" imgW="1155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5046710"/>
                        <a:ext cx="3395662" cy="820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2"/>
          <p:cNvGraphicFramePr>
            <a:graphicFrameLocks noChangeAspect="1"/>
          </p:cNvGraphicFramePr>
          <p:nvPr/>
        </p:nvGraphicFramePr>
        <p:xfrm>
          <a:off x="1219200" y="1905000"/>
          <a:ext cx="56816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5" imgW="1930320" imgH="203040" progId="Equation.3">
                  <p:embed/>
                </p:oleObj>
              </mc:Choice>
              <mc:Fallback>
                <p:oleObj name="Equation" r:id="rId5" imgW="1930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5681663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2"/>
          <p:cNvGraphicFramePr>
            <a:graphicFrameLocks noChangeAspect="1"/>
          </p:cNvGraphicFramePr>
          <p:nvPr/>
        </p:nvGraphicFramePr>
        <p:xfrm>
          <a:off x="1487487" y="3597275"/>
          <a:ext cx="3998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7" imgW="1358640" imgH="279360" progId="Equation.3">
                  <p:embed/>
                </p:oleObj>
              </mc:Choice>
              <mc:Fallback>
                <p:oleObj name="Equation" r:id="rId7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7" y="3597275"/>
                        <a:ext cx="399891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2"/>
          <p:cNvGraphicFramePr>
            <a:graphicFrameLocks noChangeAspect="1"/>
          </p:cNvGraphicFramePr>
          <p:nvPr/>
        </p:nvGraphicFramePr>
        <p:xfrm>
          <a:off x="1447800" y="4354513"/>
          <a:ext cx="34004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9" imgW="1155600" imgH="203040" progId="Equation.3">
                  <p:embed/>
                </p:oleObj>
              </mc:Choice>
              <mc:Fallback>
                <p:oleObj name="Equation" r:id="rId9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54513"/>
                        <a:ext cx="340042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2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3DD3E7-87D0-4F54-B274-7C0BC63C632B}" type="slidenum">
              <a:rPr lang="en-US" smtClean="0">
                <a:solidFill>
                  <a:srgbClr val="000000"/>
                </a:solidFill>
              </a:rPr>
              <a:pPr/>
              <a:t>77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4290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Continuous?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0386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Is this function continuous at x=2?</a:t>
            </a:r>
          </a:p>
        </p:txBody>
      </p:sp>
      <p:pic>
        <p:nvPicPr>
          <p:cNvPr id="30726" name="Picture 13" descr="parabola with hol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0" y="533400"/>
            <a:ext cx="2819400" cy="2719388"/>
          </a:xfrm>
          <a:noFill/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990600" y="4114800"/>
            <a:ext cx="7467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0000"/>
                </a:solidFill>
              </a:rPr>
              <a:t>No, because f(x) is not defined at x=2.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en-US" sz="24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0000"/>
                </a:solidFill>
              </a:rPr>
              <a:t>This a special kind of discontinuity called “removable discontinuity” because the discontinuity could be “plugged”.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en-US" sz="2400" kern="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0000"/>
                </a:solidFill>
              </a:rPr>
              <a:t>Plugged with what?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533400" y="2057400"/>
          <a:ext cx="38862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4" imgW="1193760" imgH="507960" progId="Equation.3">
                  <p:embed/>
                </p:oleObj>
              </mc:Choice>
              <mc:Fallback>
                <p:oleObj name="Equation" r:id="rId4" imgW="1193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38862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1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959262-3B0E-431D-BF71-04D8D4943E39}" type="slidenum">
              <a:rPr lang="en-US" smtClean="0">
                <a:solidFill>
                  <a:srgbClr val="000000"/>
                </a:solidFill>
              </a:rPr>
              <a:pPr/>
              <a:t>78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Continuous?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800" smtClean="0"/>
              <a:t>Is this function continuous at x=4?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800" smtClean="0"/>
              <a:t>No, because the limit DNE.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800" smtClean="0"/>
              <a:t>Could it be plugged?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800" smtClean="0"/>
              <a:t>No. Because it can not be plugged, we call this “jump discontinuity”.</a:t>
            </a:r>
          </a:p>
        </p:txBody>
      </p:sp>
      <p:pic>
        <p:nvPicPr>
          <p:cNvPr id="31750" name="Picture 7" descr="discontinuit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533400"/>
            <a:ext cx="4267200" cy="2806700"/>
          </a:xfrm>
          <a:noFill/>
        </p:spPr>
      </p:pic>
      <p:graphicFrame>
        <p:nvGraphicFramePr>
          <p:cNvPr id="31746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3505200"/>
          <a:ext cx="32004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4" imgW="990360" imgH="863280" progId="Equation.3">
                  <p:embed/>
                </p:oleObj>
              </mc:Choice>
              <mc:Fallback>
                <p:oleObj name="Equation" r:id="rId4" imgW="990360" imgH="8632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05200"/>
                        <a:ext cx="32004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7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DBE191-DF1E-407B-9DBF-4FF0B4B125A1}" type="slidenum">
              <a:rPr lang="en-US" smtClean="0">
                <a:solidFill>
                  <a:srgbClr val="000000"/>
                </a:solidFill>
              </a:rPr>
              <a:pPr/>
              <a:t>79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Continuity at end points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pPr marL="0">
              <a:buFont typeface="Wingdings" pitchFamily="2" charset="2"/>
              <a:buNone/>
            </a:pPr>
            <a:r>
              <a:rPr lang="en-US" sz="2400" smtClean="0"/>
              <a:t>A function f is continuous at a left end point x=a of its domain if</a:t>
            </a:r>
          </a:p>
          <a:p>
            <a:pPr marL="0">
              <a:buFont typeface="Wingdings" pitchFamily="2" charset="2"/>
              <a:buNone/>
            </a:pPr>
            <a:endParaRPr lang="en-US" sz="2400" smtClean="0"/>
          </a:p>
          <a:p>
            <a:pPr marL="0">
              <a:buFont typeface="Wingdings" pitchFamily="2" charset="2"/>
              <a:buNone/>
            </a:pPr>
            <a:endParaRPr lang="en-US" sz="2400" smtClean="0"/>
          </a:p>
          <a:p>
            <a:pPr marL="0">
              <a:buFont typeface="Wingdings" pitchFamily="2" charset="2"/>
              <a:buNone/>
            </a:pPr>
            <a:r>
              <a:rPr lang="en-US" sz="2400" smtClean="0"/>
              <a:t>A function f is continuous at a right end point x=b of its domain if</a:t>
            </a:r>
          </a:p>
          <a:p>
            <a:pPr marL="0">
              <a:buFont typeface="Wingdings" pitchFamily="2" charset="2"/>
              <a:buNone/>
            </a:pPr>
            <a:endParaRPr lang="en-US" sz="2400" smtClean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3"/>
          <p:cNvGraphicFramePr>
            <a:graphicFrameLocks noGrp="1" noChangeAspect="1"/>
          </p:cNvGraphicFramePr>
          <p:nvPr/>
        </p:nvGraphicFramePr>
        <p:xfrm>
          <a:off x="2438400" y="2667000"/>
          <a:ext cx="287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5" imgW="1054080" imgH="279360" progId="Equation.3">
                  <p:embed/>
                </p:oleObj>
              </mc:Choice>
              <mc:Fallback>
                <p:oleObj name="Equation" r:id="rId5" imgW="1054080" imgH="2793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287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Grp="1" noChangeAspect="1"/>
          </p:cNvGraphicFramePr>
          <p:nvPr/>
        </p:nvGraphicFramePr>
        <p:xfrm>
          <a:off x="2667000" y="4648200"/>
          <a:ext cx="2974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7" imgW="1091880" imgH="279360" progId="Equation.3">
                  <p:embed/>
                </p:oleObj>
              </mc:Choice>
              <mc:Fallback>
                <p:oleObj name="Equation" r:id="rId7" imgW="1091880" imgH="2793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2974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7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Exercises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28600" y="2584450"/>
          <a:ext cx="4114800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168200" imgH="939600" progId="">
                  <p:embed/>
                </p:oleObj>
              </mc:Choice>
              <mc:Fallback>
                <p:oleObj name="Equation" r:id="rId3" imgW="116820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84450"/>
                        <a:ext cx="4114800" cy="330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019800" y="2438400"/>
          <a:ext cx="1752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609480" imgH="177480" progId="">
                  <p:embed/>
                </p:oleObj>
              </mc:Choice>
              <mc:Fallback>
                <p:oleObj name="Equation" r:id="rId5" imgW="60948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438400"/>
                        <a:ext cx="17526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4800600" y="2743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6324600" y="3505200"/>
          <a:ext cx="914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317160" imgH="203040" progId="">
                  <p:embed/>
                </p:oleObj>
              </mc:Choice>
              <mc:Fallback>
                <p:oleObj name="Equation" r:id="rId7" imgW="3171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5200"/>
                        <a:ext cx="9144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172200" y="44958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711000" imgH="177480" progId="">
                  <p:embed/>
                </p:oleObj>
              </mc:Choice>
              <mc:Fallback>
                <p:oleObj name="Equation" r:id="rId9" imgW="71100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95800"/>
                        <a:ext cx="1905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096000" y="5486400"/>
          <a:ext cx="14478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1" imgW="520560" imgH="228600" progId="">
                  <p:embed/>
                </p:oleObj>
              </mc:Choice>
              <mc:Fallback>
                <p:oleObj name="Equation" r:id="rId11" imgW="5205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86400"/>
                        <a:ext cx="14478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3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7A8224-AA53-4BE2-9002-697CF6195692}" type="slidenum">
              <a:rPr lang="en-US" smtClean="0">
                <a:solidFill>
                  <a:srgbClr val="000000"/>
                </a:solidFill>
              </a:rPr>
              <a:pPr/>
              <a:t>80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Continuity on a closed interval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pPr marL="0">
              <a:buFont typeface="Wingdings" pitchFamily="2" charset="2"/>
              <a:buNone/>
            </a:pPr>
            <a:r>
              <a:rPr lang="en-US" sz="2400" smtClean="0"/>
              <a:t>A function f is continuous on the closed interval [a, b] if it is continuous on the open interval (a, b) and</a:t>
            </a: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2"/>
          <p:cNvGraphicFramePr>
            <a:graphicFrameLocks noGrp="1" noChangeAspect="1"/>
          </p:cNvGraphicFramePr>
          <p:nvPr/>
        </p:nvGraphicFramePr>
        <p:xfrm>
          <a:off x="744538" y="2971800"/>
          <a:ext cx="69516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5" imgW="2552400" imgH="279360" progId="Equation.3">
                  <p:embed/>
                </p:oleObj>
              </mc:Choice>
              <mc:Fallback>
                <p:oleObj name="Equation" r:id="rId5" imgW="2552400" imgH="2793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971800"/>
                        <a:ext cx="69516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1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DD5D74-5347-415F-AA8E-B871C71164C7}" type="slidenum">
              <a:rPr lang="en-US" smtClean="0">
                <a:solidFill>
                  <a:srgbClr val="000000"/>
                </a:solidFill>
              </a:rPr>
              <a:pPr/>
              <a:t>81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More kinds of continuities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smtClean="0"/>
              <a:t>We can have one sided continuity (especially for end points)</a:t>
            </a:r>
          </a:p>
          <a:p>
            <a:pPr>
              <a:buFont typeface="Arial" charset="0"/>
              <a:buChar char="•"/>
            </a:pPr>
            <a:r>
              <a:rPr lang="en-US" sz="2400" smtClean="0"/>
              <a:t>We say this function is “continuous from the right at 4”</a:t>
            </a:r>
          </a:p>
          <a:p>
            <a:pPr>
              <a:buFont typeface="Arial" charset="0"/>
              <a:buChar char="•"/>
            </a:pPr>
            <a:r>
              <a:rPr lang="en-US" sz="2400" smtClean="0"/>
              <a:t>We say this function is “discontinuous from the left at 4”</a:t>
            </a:r>
          </a:p>
        </p:txBody>
      </p:sp>
      <p:pic>
        <p:nvPicPr>
          <p:cNvPr id="34822" name="Picture 4" descr="discontinuit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1536700"/>
            <a:ext cx="4267200" cy="2806700"/>
          </a:xfrm>
          <a:noFill/>
        </p:spPr>
      </p:pic>
      <p:graphicFrame>
        <p:nvGraphicFramePr>
          <p:cNvPr id="34818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4354513"/>
          <a:ext cx="320040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4" imgW="825480" imgH="507960" progId="Equation.3">
                  <p:embed/>
                </p:oleObj>
              </mc:Choice>
              <mc:Fallback>
                <p:oleObj name="Equation" r:id="rId4" imgW="825480" imgH="5079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54513"/>
                        <a:ext cx="3200400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85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717B2B-5027-4723-917B-16D5A82664A6}" type="slidenum">
              <a:rPr lang="en-US" smtClean="0">
                <a:solidFill>
                  <a:srgbClr val="000000"/>
                </a:solidFill>
              </a:rPr>
              <a:pPr/>
              <a:t>82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Example:-</a:t>
            </a:r>
            <a:r>
              <a:rPr lang="en-US" dirty="0" smtClean="0"/>
              <a:t> </a:t>
            </a:r>
            <a:r>
              <a:rPr lang="en-US" sz="3600" dirty="0" smtClean="0"/>
              <a:t>Find domain, intercepts, symmetry, vertical asymptotes</a:t>
            </a:r>
            <a:endParaRPr lang="en-US" dirty="0" smtClean="0"/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2740025" y="2446338"/>
          <a:ext cx="2212975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3" imgW="393480" imgH="419040" progId="">
                  <p:embed/>
                </p:oleObj>
              </mc:Choice>
              <mc:Fallback>
                <p:oleObj name="Equation" r:id="rId3" imgW="39348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446338"/>
                        <a:ext cx="2212975" cy="235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2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AD4275-9C36-44BA-B45D-FF624786BB8B}" type="slidenum">
              <a:rPr lang="en-US" smtClean="0">
                <a:solidFill>
                  <a:srgbClr val="000000"/>
                </a:solidFill>
              </a:rPr>
              <a:pPr/>
              <a:t>83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Domain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349625" y="2251075"/>
          <a:ext cx="16795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393480" imgH="419040" progId="">
                  <p:embed/>
                </p:oleObj>
              </mc:Choice>
              <mc:Fallback>
                <p:oleObj name="Equation" r:id="rId3" imgW="39348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2251075"/>
                        <a:ext cx="167957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5" name="Object 3"/>
          <p:cNvGraphicFramePr>
            <a:graphicFrameLocks noChangeAspect="1"/>
          </p:cNvGraphicFramePr>
          <p:nvPr/>
        </p:nvGraphicFramePr>
        <p:xfrm>
          <a:off x="373063" y="5181600"/>
          <a:ext cx="80851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5" imgW="2120760" imgH="203040" progId="">
                  <p:embed/>
                </p:oleObj>
              </mc:Choice>
              <mc:Fallback>
                <p:oleObj name="Equation" r:id="rId5" imgW="21207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5181600"/>
                        <a:ext cx="808513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93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AA3674-2811-4640-8351-A65E7C1ED141}" type="slidenum">
              <a:rPr lang="en-US" smtClean="0">
                <a:solidFill>
                  <a:srgbClr val="000000"/>
                </a:solidFill>
              </a:rPr>
              <a:pPr/>
              <a:t>84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Intercepts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317875" y="2370138"/>
          <a:ext cx="171132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393480" imgH="419040" progId="">
                  <p:embed/>
                </p:oleObj>
              </mc:Choice>
              <mc:Fallback>
                <p:oleObj name="Equation" r:id="rId3" imgW="39348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2370138"/>
                        <a:ext cx="1711325" cy="182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8" name="Object 3"/>
          <p:cNvGraphicFramePr>
            <a:graphicFrameLocks noChangeAspect="1"/>
          </p:cNvGraphicFramePr>
          <p:nvPr/>
        </p:nvGraphicFramePr>
        <p:xfrm>
          <a:off x="1798638" y="5124450"/>
          <a:ext cx="5597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1307880" imgH="203040" progId="">
                  <p:embed/>
                </p:oleObj>
              </mc:Choice>
              <mc:Fallback>
                <p:oleObj name="Equation" r:id="rId5" imgW="13078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124450"/>
                        <a:ext cx="559752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9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9199DB-BACD-4CD8-A8D5-ED10A3A5D843}" type="slidenum">
              <a:rPr lang="en-US" smtClean="0">
                <a:solidFill>
                  <a:srgbClr val="000000"/>
                </a:solidFill>
              </a:rPr>
              <a:pPr/>
              <a:t>85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Symmetry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200400" y="2103438"/>
          <a:ext cx="16764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393480" imgH="419040" progId="">
                  <p:embed/>
                </p:oleObj>
              </mc:Choice>
              <mc:Fallback>
                <p:oleObj name="Equation" r:id="rId3" imgW="39348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03438"/>
                        <a:ext cx="1676400" cy="178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2" name="Object 3"/>
          <p:cNvGraphicFramePr>
            <a:graphicFrameLocks noChangeAspect="1"/>
          </p:cNvGraphicFramePr>
          <p:nvPr/>
        </p:nvGraphicFramePr>
        <p:xfrm>
          <a:off x="1309688" y="4635500"/>
          <a:ext cx="65754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5" imgW="1536480" imgH="431640" progId="">
                  <p:embed/>
                </p:oleObj>
              </mc:Choice>
              <mc:Fallback>
                <p:oleObj name="Equation" r:id="rId5" imgW="153648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635500"/>
                        <a:ext cx="6575425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9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896A74-0F0A-48B6-B188-354A00831E36}" type="slidenum">
              <a:rPr lang="en-US" smtClean="0">
                <a:solidFill>
                  <a:srgbClr val="000000"/>
                </a:solidFill>
              </a:rPr>
              <a:pPr/>
              <a:t>86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Asymptote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3400" y="1760538"/>
          <a:ext cx="171132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3" imgW="393480" imgH="419040" progId="">
                  <p:embed/>
                </p:oleObj>
              </mc:Choice>
              <mc:Fallback>
                <p:oleObj name="Equation" r:id="rId3" imgW="39348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60538"/>
                        <a:ext cx="1711325" cy="182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6" name="Object 3"/>
          <p:cNvGraphicFramePr>
            <a:graphicFrameLocks noChangeAspect="1"/>
          </p:cNvGraphicFramePr>
          <p:nvPr/>
        </p:nvGraphicFramePr>
        <p:xfrm>
          <a:off x="4800600" y="2438400"/>
          <a:ext cx="3810000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5" imgW="1193760" imgH="965160" progId="">
                  <p:embed/>
                </p:oleObj>
              </mc:Choice>
              <mc:Fallback>
                <p:oleObj name="Equation" r:id="rId5" imgW="1193760" imgH="965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38400"/>
                        <a:ext cx="3810000" cy="308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4522788"/>
          <a:ext cx="167640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7" imgW="711000" imgH="634680" progId="">
                  <p:embed/>
                </p:oleObj>
              </mc:Choice>
              <mc:Fallback>
                <p:oleObj name="Equation" r:id="rId7" imgW="711000" imgH="634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22788"/>
                        <a:ext cx="1676400" cy="149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265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35D164-57B0-4C9B-BD8D-6561DA1990AB}" type="slidenum">
              <a:rPr lang="en-US" smtClean="0">
                <a:solidFill>
                  <a:srgbClr val="000000"/>
                </a:solidFill>
              </a:rPr>
              <a:pPr/>
              <a:t>87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A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371600" y="1808163"/>
          <a:ext cx="152400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3" imgW="393480" imgH="419040" progId="">
                  <p:embed/>
                </p:oleObj>
              </mc:Choice>
              <mc:Fallback>
                <p:oleObj name="Equation" r:id="rId3" imgW="39348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08163"/>
                        <a:ext cx="1524000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2" name="Object 3"/>
          <p:cNvGraphicFramePr>
            <a:graphicFrameLocks noChangeAspect="1"/>
          </p:cNvGraphicFramePr>
          <p:nvPr/>
        </p:nvGraphicFramePr>
        <p:xfrm>
          <a:off x="5011738" y="1879600"/>
          <a:ext cx="3598862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5" imgW="1130040" imgH="965160" progId="">
                  <p:embed/>
                </p:oleObj>
              </mc:Choice>
              <mc:Fallback>
                <p:oleObj name="Equation" r:id="rId5" imgW="1130040" imgH="965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879600"/>
                        <a:ext cx="3598862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4530725"/>
          <a:ext cx="17526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7" imgW="711000" imgH="634680" progId="">
                  <p:embed/>
                </p:oleObj>
              </mc:Choice>
              <mc:Fallback>
                <p:oleObj name="Equation" r:id="rId7" imgW="711000" imgH="634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30725"/>
                        <a:ext cx="175260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9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276600"/>
            <a:ext cx="44196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8BDB36-8762-4EE8-A549-7A9C40256989}" type="slidenum">
              <a:rPr lang="en-US" smtClean="0">
                <a:solidFill>
                  <a:srgbClr val="000000"/>
                </a:solidFill>
              </a:rPr>
              <a:pPr/>
              <a:t>88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Difference Quotient (DQ)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5011738" y="4997450"/>
          <a:ext cx="1160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4" imgW="571320" imgH="203040" progId="Equation.3">
                  <p:embed/>
                </p:oleObj>
              </mc:Choice>
              <mc:Fallback>
                <p:oleObj name="Equation" r:id="rId4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4997450"/>
                        <a:ext cx="11604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3849688" y="3778250"/>
          <a:ext cx="23987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6" imgW="1180800" imgH="203040" progId="Equation.3">
                  <p:embed/>
                </p:oleObj>
              </mc:Choice>
              <mc:Fallback>
                <p:oleObj name="Equation" r:id="rId6" imgW="1180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3778250"/>
                        <a:ext cx="23987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04800" y="12192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</a:rPr>
              <a:t>Consider two points A &amp; B as shown in the figure. In moving from A to B the change in x is </a:t>
            </a:r>
            <a:r>
              <a:rPr lang="el-GR" sz="2800" kern="0" dirty="0">
                <a:solidFill>
                  <a:srgbClr val="000000"/>
                </a:solidFill>
              </a:rPr>
              <a:t>Δ</a:t>
            </a:r>
            <a:r>
              <a:rPr lang="en-US" sz="2800" kern="0" dirty="0">
                <a:solidFill>
                  <a:srgbClr val="000000"/>
                </a:solidFill>
              </a:rPr>
              <a:t>x=(x+</a:t>
            </a:r>
            <a:r>
              <a:rPr lang="el-GR" sz="2800" kern="0" dirty="0">
                <a:solidFill>
                  <a:srgbClr val="000000"/>
                </a:solidFill>
              </a:rPr>
              <a:t> Δ</a:t>
            </a:r>
            <a:r>
              <a:rPr lang="en-US" sz="2800" kern="0" dirty="0">
                <a:solidFill>
                  <a:srgbClr val="000000"/>
                </a:solidFill>
              </a:rPr>
              <a:t>x)-x and change in y is </a:t>
            </a:r>
            <a:r>
              <a:rPr lang="el-GR" sz="2800" kern="0" dirty="0">
                <a:solidFill>
                  <a:srgbClr val="000000"/>
                </a:solidFill>
              </a:rPr>
              <a:t>Δ</a:t>
            </a:r>
            <a:r>
              <a:rPr lang="en-US" sz="2800" kern="0" dirty="0">
                <a:solidFill>
                  <a:srgbClr val="000000"/>
                </a:solidFill>
              </a:rPr>
              <a:t>y=f(x+</a:t>
            </a:r>
            <a:r>
              <a:rPr lang="el-GR" sz="2800" kern="0" dirty="0">
                <a:solidFill>
                  <a:srgbClr val="000000"/>
                </a:solidFill>
              </a:rPr>
              <a:t> Δ</a:t>
            </a:r>
            <a:r>
              <a:rPr lang="en-US" sz="2800" kern="0" dirty="0">
                <a:solidFill>
                  <a:srgbClr val="000000"/>
                </a:solidFill>
              </a:rPr>
              <a:t>x)-f(x). The ratio of these changes is referred to as Difference Quotient</a:t>
            </a:r>
          </a:p>
        </p:txBody>
      </p:sp>
    </p:spTree>
    <p:extLst>
      <p:ext uri="{BB962C8B-B14F-4D97-AF65-F5344CB8AC3E}">
        <p14:creationId xmlns:p14="http://schemas.microsoft.com/office/powerpoint/2010/main" val="26803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371600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Rational Inequalities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219200" y="1752600"/>
          <a:ext cx="29337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1028520" imgH="393480" progId="">
                  <p:embed/>
                </p:oleObj>
              </mc:Choice>
              <mc:Fallback>
                <p:oleObj name="Equation" r:id="rId3" imgW="102852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29337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447800" y="2849563"/>
          <a:ext cx="61722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2501640" imgH="1574640" progId="">
                  <p:embed/>
                </p:oleObj>
              </mc:Choice>
              <mc:Fallback>
                <p:oleObj name="Equation" r:id="rId5" imgW="2501640" imgH="1574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49563"/>
                        <a:ext cx="6172200" cy="388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73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1208</Words>
  <Application>Microsoft Office PowerPoint</Application>
  <PresentationFormat>On-screen Show (4:3)</PresentationFormat>
  <Paragraphs>371</Paragraphs>
  <Slides>89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Office Theme</vt:lpstr>
      <vt:lpstr>Blends</vt:lpstr>
      <vt:lpstr>1_Office Theme</vt:lpstr>
      <vt:lpstr>Pixel</vt:lpstr>
      <vt:lpstr>Equation</vt:lpstr>
      <vt:lpstr>               Solving Inequalities</vt:lpstr>
      <vt:lpstr>Quadratic and Rational Inequalities</vt:lpstr>
      <vt:lpstr>Solving Quadratic Inequalities</vt:lpstr>
      <vt:lpstr>Example 1: Solve a Quadratic Inequality</vt:lpstr>
      <vt:lpstr>PowerPoint Presentation</vt:lpstr>
      <vt:lpstr>Take a test point within each interval and check the sign.</vt:lpstr>
      <vt:lpstr>PowerPoint Presentation</vt:lpstr>
      <vt:lpstr>Practice Exercises</vt:lpstr>
      <vt:lpstr>Solving Rational Inequalities</vt:lpstr>
      <vt:lpstr>Example 2: </vt:lpstr>
      <vt:lpstr>PowerPoint Presentation</vt:lpstr>
      <vt:lpstr>PowerPoint Presentation</vt:lpstr>
      <vt:lpstr>PowerPoint Presentation</vt:lpstr>
      <vt:lpstr>Practice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the followings</vt:lpstr>
      <vt:lpstr>PowerPoint Presentation</vt:lpstr>
      <vt:lpstr>Limits &amp; their properties</vt:lpstr>
      <vt:lpstr>Limits</vt:lpstr>
      <vt:lpstr>Limits</vt:lpstr>
      <vt:lpstr>Limits</vt:lpstr>
      <vt:lpstr>Limits</vt:lpstr>
      <vt:lpstr>Limits</vt:lpstr>
      <vt:lpstr>Limits</vt:lpstr>
      <vt:lpstr>Definition</vt:lpstr>
      <vt:lpstr>Limits</vt:lpstr>
      <vt:lpstr>Limits</vt:lpstr>
      <vt:lpstr>Limits</vt:lpstr>
      <vt:lpstr>Left hand Limit</vt:lpstr>
      <vt:lpstr>Limits</vt:lpstr>
      <vt:lpstr>Limits</vt:lpstr>
      <vt:lpstr>MatLab commands</vt:lpstr>
      <vt:lpstr>Limits</vt:lpstr>
      <vt:lpstr>Theorem:- Some Basic limits</vt:lpstr>
      <vt:lpstr>Theorem:- Properties of limits</vt:lpstr>
      <vt:lpstr>Theorem:- Properties of limits</vt:lpstr>
      <vt:lpstr>Finding Limits</vt:lpstr>
      <vt:lpstr>Finding Limits By Graph</vt:lpstr>
      <vt:lpstr>Finding Limits By Graph</vt:lpstr>
      <vt:lpstr>Direct Substitution</vt:lpstr>
      <vt:lpstr>Direct Substitution Not Applied</vt:lpstr>
      <vt:lpstr>Numerical approach</vt:lpstr>
      <vt:lpstr>Numerical approach</vt:lpstr>
      <vt:lpstr>Factorize &amp; Reduce</vt:lpstr>
      <vt:lpstr>Factorize &amp; Reduce</vt:lpstr>
      <vt:lpstr> Factorize &amp; Reduce</vt:lpstr>
      <vt:lpstr>Factorize &amp; Reduce</vt:lpstr>
      <vt:lpstr>Conjugate!</vt:lpstr>
      <vt:lpstr>Conjugate!</vt:lpstr>
      <vt:lpstr>Absolute value!</vt:lpstr>
      <vt:lpstr>Absolute value!</vt:lpstr>
      <vt:lpstr>Absolute value!</vt:lpstr>
      <vt:lpstr>Practice Exercises</vt:lpstr>
      <vt:lpstr>Continuity or “Without interruption”</vt:lpstr>
      <vt:lpstr>Test of Continuity</vt:lpstr>
      <vt:lpstr>Testing Continuity</vt:lpstr>
      <vt:lpstr>Continuous?</vt:lpstr>
      <vt:lpstr>Continuous?</vt:lpstr>
      <vt:lpstr>Continuity at end points</vt:lpstr>
      <vt:lpstr>Continuity on a closed interval</vt:lpstr>
      <vt:lpstr>More kinds of continuities</vt:lpstr>
      <vt:lpstr>Example:- Find domain, intercepts, symmetry, vertical asymptotes</vt:lpstr>
      <vt:lpstr>Example: Domain</vt:lpstr>
      <vt:lpstr>Example: Intercepts</vt:lpstr>
      <vt:lpstr>Example: Symmetry</vt:lpstr>
      <vt:lpstr>Example: Asymptote</vt:lpstr>
      <vt:lpstr>Example: A</vt:lpstr>
      <vt:lpstr>Difference Quotient (DQ)</vt:lpstr>
      <vt:lpstr>END?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Inequalities</dc:title>
  <dc:creator>Dell</dc:creator>
  <cp:lastModifiedBy>Dell</cp:lastModifiedBy>
  <cp:revision>4</cp:revision>
  <dcterms:created xsi:type="dcterms:W3CDTF">2006-08-16T00:00:00Z</dcterms:created>
  <dcterms:modified xsi:type="dcterms:W3CDTF">2018-03-19T08:40:56Z</dcterms:modified>
</cp:coreProperties>
</file>