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3" r:id="rId4"/>
    <p:sldId id="324" r:id="rId5"/>
    <p:sldId id="30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08" r:id="rId38"/>
    <p:sldId id="309" r:id="rId39"/>
    <p:sldId id="312" r:id="rId40"/>
    <p:sldId id="314" r:id="rId41"/>
    <p:sldId id="315" r:id="rId42"/>
    <p:sldId id="317" r:id="rId43"/>
    <p:sldId id="318" r:id="rId44"/>
    <p:sldId id="319" r:id="rId45"/>
    <p:sldId id="32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3902-8174-46E6-AD34-68356EFA074B}" type="datetimeFigureOut">
              <a:rPr lang="en-US" smtClean="0"/>
              <a:pPr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59A0-3E25-4F52-A76E-247A446BB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5262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057400"/>
            <a:ext cx="577904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0" y="2055812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316" y="76200"/>
            <a:ext cx="837968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38" y="831850"/>
            <a:ext cx="8594725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9100662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u="sng" dirty="0" smtClean="0"/>
              <a:t>Prove by induction</a:t>
            </a:r>
            <a:endParaRPr lang="en-US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67811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89568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46325"/>
            <a:ext cx="87010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u="sng" dirty="0" smtClean="0"/>
              <a:t>Prove by induction</a:t>
            </a:r>
            <a:endParaRPr lang="en-US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76238"/>
            <a:ext cx="7737261" cy="617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4038"/>
            <a:ext cx="8194681" cy="480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0" y="1446212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609600"/>
            <a:ext cx="3314700" cy="327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482286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5867400"/>
            <a:ext cx="258318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004439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295400"/>
            <a:ext cx="82486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847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486150"/>
            <a:ext cx="61150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189" y="0"/>
            <a:ext cx="8044011" cy="663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639" y="1219200"/>
            <a:ext cx="916163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0" y="1676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895" y="457200"/>
            <a:ext cx="782070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05000"/>
            <a:ext cx="8534400" cy="20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895" y="457200"/>
            <a:ext cx="782070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892830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9067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79495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9192197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3000"/>
            <a:ext cx="9144000" cy="238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0" y="914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89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57300"/>
            <a:ext cx="8927783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59" y="342900"/>
            <a:ext cx="9009041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4373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3257550"/>
            <a:ext cx="58578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30" y="1871663"/>
            <a:ext cx="891067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u="sng" dirty="0" smtClean="0"/>
              <a:t>Exercise</a:t>
            </a:r>
            <a:endParaRPr lang="en-US" u="sng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809" y="6257925"/>
            <a:ext cx="7081991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Answer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function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map keys into positions in a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Ideally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element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key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hash function, then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stored in position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h(k)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search for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compute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h(k)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locate position. If no element, dictionary does not contain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752600"/>
            <a:ext cx="77724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Student Records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Keys are ID numbers (951000 - 952000), no more than 100 students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function: h(k) = k-951000 maps ID into distinct table positions 0-1000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 table[1001]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4343400"/>
            <a:ext cx="7391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0668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3716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6764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9812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879725" y="45370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62000" y="5334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0</a:t>
            </a:r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66800" y="5334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1</a:t>
            </a:r>
            <a:endParaRPr 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71600" y="5334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2</a:t>
            </a:r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676400" y="5334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3</a:t>
            </a:r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467600" y="53340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1000</a:t>
            </a:r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629400" y="350520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hash table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172200" y="3962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914400" y="60960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buckets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914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121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15240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18288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Ideal Case is Unrealistic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2209800"/>
            <a:ext cx="7848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Works for implementing dictionaries, but many applications have key ranges that are too large to have 1-1 mapping between buckets and keys!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key can take on values from 0 .. 65,535 (2 byte unsigned int)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 1,000 records at any given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Impractical to use hash table with 65,536 slots!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600200"/>
            <a:ext cx="7924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key range too large, use hash table with fewer buckets and a hash function which maps multiple keys to same bucket: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h(k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 = h(k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): k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and k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have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collision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at slot 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Popular hash functions: hashing by division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h(k)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k%D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where D number of buckets in hash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Example: hash table with 11 buckets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h(k) = k%11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80  3 (80%11= 3), 40  7, 65  10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58  3 collision!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Collision Resolution Policies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2057400"/>
            <a:ext cx="7924800" cy="4267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Two classes: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(1) Open hashing, a.k.a. separate chaining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(2) Closed hashing, a.k.a. open addressing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Difference has to do with whether collisions are stored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outside the table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(open hashing) or whether collisions result in storing one of the records at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another slot in the table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(closed hashing)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/>
              <a:t>Closed Hashing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05000"/>
            <a:ext cx="8077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8788" marR="0" lvl="0" indent="-4587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Associated with closed hashing is a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rehash strategy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458788" marR="0" lvl="0" indent="-4587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“If we try to place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bucket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h(x)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find it occupied, find alternative location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etc. Try each in order, if none empty table is full,”</a:t>
            </a:r>
          </a:p>
          <a:p>
            <a:pPr marL="458788" marR="0" lvl="0" indent="-4587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h(x)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called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 bucket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8788" marR="0" lvl="0" indent="-4587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Simplest rehash strategy is called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hashing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8838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 = (h(x) + i) % D</a:t>
            </a:r>
          </a:p>
          <a:p>
            <a:pPr marL="458788" marR="0" lvl="0" indent="-4587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general, our collision resolution strategy is to generate a sequence of hash table slots (probe sequence) that can hold the record; test each slot until find empty one (probing)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Linear (Closed) Hashing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1066800"/>
          </a:xfrm>
        </p:spPr>
        <p:txBody>
          <a:bodyPr/>
          <a:lstStyle/>
          <a:p>
            <a:r>
              <a:rPr lang="en-US" sz="2400"/>
              <a:t>D=8, keys </a:t>
            </a:r>
            <a:r>
              <a:rPr lang="en-US" sz="2400" i="1"/>
              <a:t>a,b,c,d</a:t>
            </a:r>
            <a:r>
              <a:rPr lang="en-US" sz="2400"/>
              <a:t> have hash values h(a)=3, h(b)=0, h(c)=4, h(d)=3</a:t>
            </a: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6858000" y="2743200"/>
            <a:ext cx="17526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485" name="Line 5"/>
          <p:cNvSpPr>
            <a:spLocks noChangeShapeType="1"/>
          </p:cNvSpPr>
          <p:nvPr/>
        </p:nvSpPr>
        <p:spPr bwMode="auto">
          <a:xfrm>
            <a:off x="6858000" y="3200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486" name="Line 6"/>
          <p:cNvSpPr>
            <a:spLocks noChangeShapeType="1"/>
          </p:cNvSpPr>
          <p:nvPr/>
        </p:nvSpPr>
        <p:spPr bwMode="auto">
          <a:xfrm>
            <a:off x="6858000" y="36449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487" name="Line 7"/>
          <p:cNvSpPr>
            <a:spLocks noChangeShapeType="1"/>
          </p:cNvSpPr>
          <p:nvPr/>
        </p:nvSpPr>
        <p:spPr bwMode="auto">
          <a:xfrm>
            <a:off x="6858000" y="4089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488" name="Line 8"/>
          <p:cNvSpPr>
            <a:spLocks noChangeShapeType="1"/>
          </p:cNvSpPr>
          <p:nvPr/>
        </p:nvSpPr>
        <p:spPr bwMode="auto">
          <a:xfrm>
            <a:off x="6858000" y="45339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489" name="Line 9"/>
          <p:cNvSpPr>
            <a:spLocks noChangeShapeType="1"/>
          </p:cNvSpPr>
          <p:nvPr/>
        </p:nvSpPr>
        <p:spPr bwMode="auto">
          <a:xfrm>
            <a:off x="6858000" y="54229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490" name="Line 10"/>
          <p:cNvSpPr>
            <a:spLocks noChangeShapeType="1"/>
          </p:cNvSpPr>
          <p:nvPr/>
        </p:nvSpPr>
        <p:spPr bwMode="auto">
          <a:xfrm>
            <a:off x="6858000" y="4978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491" name="Line 11"/>
          <p:cNvSpPr>
            <a:spLocks noChangeShapeType="1"/>
          </p:cNvSpPr>
          <p:nvPr/>
        </p:nvSpPr>
        <p:spPr bwMode="auto">
          <a:xfrm>
            <a:off x="6858000" y="586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492" name="Text Box 12"/>
          <p:cNvSpPr txBox="1">
            <a:spLocks noChangeArrowheads="1"/>
          </p:cNvSpPr>
          <p:nvPr/>
        </p:nvSpPr>
        <p:spPr bwMode="auto">
          <a:xfrm>
            <a:off x="6477000" y="2819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0</a:t>
            </a:r>
            <a:endParaRPr lang="en-US"/>
          </a:p>
        </p:txBody>
      </p:sp>
      <p:sp>
        <p:nvSpPr>
          <p:cNvPr id="660493" name="Text Box 13"/>
          <p:cNvSpPr txBox="1">
            <a:spLocks noChangeArrowheads="1"/>
          </p:cNvSpPr>
          <p:nvPr/>
        </p:nvSpPr>
        <p:spPr bwMode="auto">
          <a:xfrm>
            <a:off x="6477000" y="3657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</a:t>
            </a:r>
            <a:endParaRPr lang="en-US"/>
          </a:p>
        </p:txBody>
      </p:sp>
      <p:sp>
        <p:nvSpPr>
          <p:cNvPr id="660494" name="Text Box 14"/>
          <p:cNvSpPr txBox="1">
            <a:spLocks noChangeArrowheads="1"/>
          </p:cNvSpPr>
          <p:nvPr/>
        </p:nvSpPr>
        <p:spPr bwMode="auto">
          <a:xfrm>
            <a:off x="6477000" y="41148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3</a:t>
            </a:r>
            <a:endParaRPr lang="en-US"/>
          </a:p>
        </p:txBody>
      </p:sp>
      <p:sp>
        <p:nvSpPr>
          <p:cNvPr id="660495" name="Text Box 15"/>
          <p:cNvSpPr txBox="1">
            <a:spLocks noChangeArrowheads="1"/>
          </p:cNvSpPr>
          <p:nvPr/>
        </p:nvSpPr>
        <p:spPr bwMode="auto">
          <a:xfrm>
            <a:off x="6477000" y="45720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4</a:t>
            </a:r>
            <a:endParaRPr lang="en-US"/>
          </a:p>
        </p:txBody>
      </p:sp>
      <p:sp>
        <p:nvSpPr>
          <p:cNvPr id="660496" name="Text Box 16"/>
          <p:cNvSpPr txBox="1">
            <a:spLocks noChangeArrowheads="1"/>
          </p:cNvSpPr>
          <p:nvPr/>
        </p:nvSpPr>
        <p:spPr bwMode="auto">
          <a:xfrm>
            <a:off x="6477000" y="5029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5</a:t>
            </a:r>
            <a:endParaRPr lang="en-US"/>
          </a:p>
        </p:txBody>
      </p:sp>
      <p:sp>
        <p:nvSpPr>
          <p:cNvPr id="660497" name="Text Box 17"/>
          <p:cNvSpPr txBox="1">
            <a:spLocks noChangeArrowheads="1"/>
          </p:cNvSpPr>
          <p:nvPr/>
        </p:nvSpPr>
        <p:spPr bwMode="auto">
          <a:xfrm>
            <a:off x="6477000" y="5486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6</a:t>
            </a:r>
            <a:endParaRPr lang="en-US"/>
          </a:p>
        </p:txBody>
      </p:sp>
      <p:sp>
        <p:nvSpPr>
          <p:cNvPr id="660498" name="Text Box 18"/>
          <p:cNvSpPr txBox="1">
            <a:spLocks noChangeArrowheads="1"/>
          </p:cNvSpPr>
          <p:nvPr/>
        </p:nvSpPr>
        <p:spPr bwMode="auto">
          <a:xfrm>
            <a:off x="6477000" y="5867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7</a:t>
            </a:r>
            <a:endParaRPr lang="en-US"/>
          </a:p>
        </p:txBody>
      </p:sp>
      <p:sp>
        <p:nvSpPr>
          <p:cNvPr id="660499" name="Text Box 19"/>
          <p:cNvSpPr txBox="1">
            <a:spLocks noChangeArrowheads="1"/>
          </p:cNvSpPr>
          <p:nvPr/>
        </p:nvSpPr>
        <p:spPr bwMode="auto">
          <a:xfrm>
            <a:off x="6477000" y="3276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1</a:t>
            </a:r>
            <a:endParaRPr lang="en-US"/>
          </a:p>
        </p:txBody>
      </p:sp>
      <p:sp>
        <p:nvSpPr>
          <p:cNvPr id="660500" name="Text Box 20"/>
          <p:cNvSpPr txBox="1">
            <a:spLocks noChangeArrowheads="1"/>
          </p:cNvSpPr>
          <p:nvPr/>
        </p:nvSpPr>
        <p:spPr bwMode="auto">
          <a:xfrm>
            <a:off x="7550150" y="2770188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b</a:t>
            </a:r>
            <a:endParaRPr lang="en-US" sz="2000"/>
          </a:p>
        </p:txBody>
      </p:sp>
      <p:sp>
        <p:nvSpPr>
          <p:cNvPr id="660501" name="Text Box 21"/>
          <p:cNvSpPr txBox="1">
            <a:spLocks noChangeArrowheads="1"/>
          </p:cNvSpPr>
          <p:nvPr/>
        </p:nvSpPr>
        <p:spPr bwMode="auto">
          <a:xfrm>
            <a:off x="7550150" y="4114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a</a:t>
            </a:r>
            <a:endParaRPr lang="en-US" sz="2000"/>
          </a:p>
        </p:txBody>
      </p:sp>
      <p:sp>
        <p:nvSpPr>
          <p:cNvPr id="660502" name="Text Box 22"/>
          <p:cNvSpPr txBox="1">
            <a:spLocks noChangeArrowheads="1"/>
          </p:cNvSpPr>
          <p:nvPr/>
        </p:nvSpPr>
        <p:spPr bwMode="auto">
          <a:xfrm>
            <a:off x="7558088" y="4495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c</a:t>
            </a:r>
            <a:endParaRPr lang="en-US" sz="2000"/>
          </a:p>
        </p:txBody>
      </p:sp>
      <p:sp>
        <p:nvSpPr>
          <p:cNvPr id="660503" name="Rectangle 23"/>
          <p:cNvSpPr>
            <a:spLocks noChangeArrowheads="1"/>
          </p:cNvSpPr>
          <p:nvPr/>
        </p:nvSpPr>
        <p:spPr bwMode="auto">
          <a:xfrm>
            <a:off x="609600" y="2209800"/>
            <a:ext cx="5791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>
                <a:latin typeface="Georgia" pitchFamily="18" charset="0"/>
              </a:rPr>
              <a:t>Where do we insert </a:t>
            </a:r>
            <a:r>
              <a:rPr lang="en-US" i="1">
                <a:latin typeface="Georgia" pitchFamily="18" charset="0"/>
              </a:rPr>
              <a:t>d</a:t>
            </a:r>
            <a:r>
              <a:rPr lang="en-US">
                <a:latin typeface="Georgia" pitchFamily="18" charset="0"/>
              </a:rPr>
              <a:t>? 3 already filled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>
                <a:latin typeface="Georgia" pitchFamily="18" charset="0"/>
              </a:rPr>
              <a:t>Probe sequence using linear hashing:</a:t>
            </a:r>
            <a:endParaRPr lang="en-US" sz="2800">
              <a:latin typeface="Georgia" pitchFamily="18" charset="0"/>
            </a:endParaRPr>
          </a:p>
          <a:p>
            <a:pPr marL="742950" lvl="1" indent="-285750">
              <a:spcBef>
                <a:spcPct val="20000"/>
              </a:spcBef>
              <a:buSzPct val="75000"/>
            </a:pPr>
            <a:r>
              <a:rPr lang="en-US" sz="2000">
                <a:latin typeface="Georgia" pitchFamily="18" charset="0"/>
              </a:rPr>
              <a:t>h</a:t>
            </a:r>
            <a:r>
              <a:rPr lang="en-US" sz="2000" baseline="-25000">
                <a:latin typeface="Georgia" pitchFamily="18" charset="0"/>
              </a:rPr>
              <a:t>1</a:t>
            </a:r>
            <a:r>
              <a:rPr lang="en-US" sz="2000">
                <a:latin typeface="Georgia" pitchFamily="18" charset="0"/>
              </a:rPr>
              <a:t>(d) = (h(d)+1)%8 = 4%8 = 4</a:t>
            </a:r>
          </a:p>
          <a:p>
            <a:pPr marL="742950" lvl="1" indent="-285750">
              <a:spcBef>
                <a:spcPct val="20000"/>
              </a:spcBef>
              <a:buSzPct val="75000"/>
            </a:pPr>
            <a:r>
              <a:rPr lang="en-US" sz="2000">
                <a:latin typeface="Georgia" pitchFamily="18" charset="0"/>
              </a:rPr>
              <a:t>h</a:t>
            </a:r>
            <a:r>
              <a:rPr lang="en-US" sz="2000" baseline="-25000">
                <a:latin typeface="Georgia" pitchFamily="18" charset="0"/>
              </a:rPr>
              <a:t>2</a:t>
            </a:r>
            <a:r>
              <a:rPr lang="en-US" sz="2000">
                <a:latin typeface="Georgia" pitchFamily="18" charset="0"/>
              </a:rPr>
              <a:t>(d) = (h(d)+2)%8 = 5%8 = </a:t>
            </a:r>
            <a:r>
              <a:rPr lang="en-US" sz="2000" b="1">
                <a:latin typeface="Georgia" pitchFamily="18" charset="0"/>
              </a:rPr>
              <a:t>5*</a:t>
            </a:r>
            <a:endParaRPr lang="en-US" sz="2000">
              <a:latin typeface="Georgia" pitchFamily="18" charset="0"/>
            </a:endParaRPr>
          </a:p>
          <a:p>
            <a:pPr marL="742950" lvl="1" indent="-285750">
              <a:spcBef>
                <a:spcPct val="20000"/>
              </a:spcBef>
              <a:buSzPct val="75000"/>
            </a:pPr>
            <a:r>
              <a:rPr lang="en-US" sz="2000">
                <a:latin typeface="Georgia" pitchFamily="18" charset="0"/>
              </a:rPr>
              <a:t>h</a:t>
            </a:r>
            <a:r>
              <a:rPr lang="en-US" sz="2000" baseline="-25000">
                <a:latin typeface="Georgia" pitchFamily="18" charset="0"/>
              </a:rPr>
              <a:t>3</a:t>
            </a:r>
            <a:r>
              <a:rPr lang="en-US" sz="2000">
                <a:latin typeface="Georgia" pitchFamily="18" charset="0"/>
              </a:rPr>
              <a:t>(d) = (h(d)+3)%8 = 6%8 = 6</a:t>
            </a:r>
          </a:p>
          <a:p>
            <a:pPr marL="742950" lvl="1" indent="-285750">
              <a:spcBef>
                <a:spcPct val="20000"/>
              </a:spcBef>
              <a:buSzPct val="75000"/>
            </a:pPr>
            <a:r>
              <a:rPr lang="en-US" sz="2000">
                <a:latin typeface="Georgia" pitchFamily="18" charset="0"/>
              </a:rPr>
              <a:t>etc.</a:t>
            </a:r>
          </a:p>
          <a:p>
            <a:pPr marL="742950" lvl="1" indent="-285750">
              <a:spcBef>
                <a:spcPct val="20000"/>
              </a:spcBef>
              <a:buSzPct val="75000"/>
            </a:pPr>
            <a:r>
              <a:rPr lang="en-US" sz="2000">
                <a:latin typeface="Georgia" pitchFamily="18" charset="0"/>
              </a:rPr>
              <a:t>7, 0, 1, 2 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>
                <a:latin typeface="Georgia" pitchFamily="18" charset="0"/>
              </a:rPr>
              <a:t>Wraps around the beginning of the table!</a:t>
            </a:r>
          </a:p>
        </p:txBody>
      </p:sp>
      <p:sp>
        <p:nvSpPr>
          <p:cNvPr id="660504" name="Text Box 24"/>
          <p:cNvSpPr txBox="1">
            <a:spLocks noChangeArrowheads="1"/>
          </p:cNvSpPr>
          <p:nvPr/>
        </p:nvSpPr>
        <p:spPr bwMode="auto">
          <a:xfrm>
            <a:off x="7543800" y="49530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d</a:t>
            </a:r>
            <a:endParaRPr lang="en-US" sz="20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Using Linear Hashing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800600"/>
          </a:xfrm>
        </p:spPr>
        <p:txBody>
          <a:bodyPr/>
          <a:lstStyle/>
          <a:p>
            <a:r>
              <a:rPr lang="en-US" sz="2400"/>
              <a:t>Test for membership: </a:t>
            </a:r>
            <a:r>
              <a:rPr lang="en-US" sz="2400" i="1"/>
              <a:t>findItem</a:t>
            </a:r>
            <a:endParaRPr lang="en-US" sz="2400"/>
          </a:p>
          <a:p>
            <a:r>
              <a:rPr lang="en-US" sz="2400"/>
              <a:t>Examine h(k), h</a:t>
            </a:r>
            <a:r>
              <a:rPr lang="en-US" sz="2400" baseline="-25000"/>
              <a:t>1</a:t>
            </a:r>
            <a:r>
              <a:rPr lang="en-US" sz="2400"/>
              <a:t>(k), h</a:t>
            </a:r>
            <a:r>
              <a:rPr lang="en-US" sz="2400" baseline="-25000"/>
              <a:t>2</a:t>
            </a:r>
            <a:r>
              <a:rPr lang="en-US" sz="2400"/>
              <a:t>(k), …, until we find k or an empty bucket or home bucket</a:t>
            </a:r>
          </a:p>
          <a:p>
            <a:r>
              <a:rPr lang="en-US" sz="2400"/>
              <a:t>If no deletions possible, strategy works!</a:t>
            </a:r>
          </a:p>
          <a:p>
            <a:r>
              <a:rPr lang="en-US" sz="2400"/>
              <a:t>What if deletions?</a:t>
            </a:r>
          </a:p>
          <a:p>
            <a:r>
              <a:rPr lang="en-US" sz="2400"/>
              <a:t>If we reach empty bucket, cannot be sure that k is not somewhere else and empty bucket was occupied when k was inserted</a:t>
            </a:r>
          </a:p>
          <a:p>
            <a:r>
              <a:rPr lang="en-US" sz="2400"/>
              <a:t>Need special placeholder </a:t>
            </a:r>
            <a:r>
              <a:rPr lang="en-US" sz="2400" i="1"/>
              <a:t>deleted</a:t>
            </a:r>
            <a:r>
              <a:rPr lang="en-US" sz="2400"/>
              <a:t>, to distinguish bucket that was never used from one that once held a value</a:t>
            </a:r>
          </a:p>
          <a:p>
            <a:r>
              <a:rPr lang="en-US" sz="2400"/>
              <a:t>May need to reorganize table after many deletions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Improved Collision Resolution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Linear probing: h</a:t>
            </a:r>
            <a:r>
              <a:rPr lang="en-US" baseline="-25000"/>
              <a:t>i</a:t>
            </a:r>
            <a:r>
              <a:rPr lang="en-US"/>
              <a:t>(x) = (h(x) + i) % D</a:t>
            </a:r>
          </a:p>
          <a:p>
            <a:pPr lvl="1">
              <a:lnSpc>
                <a:spcPct val="90000"/>
              </a:lnSpc>
            </a:pPr>
            <a:r>
              <a:rPr lang="en-US"/>
              <a:t>all buckets in table will be candidates for inserting a new record before the probe sequence returns to home position</a:t>
            </a:r>
          </a:p>
          <a:p>
            <a:pPr lvl="1">
              <a:lnSpc>
                <a:spcPct val="90000"/>
              </a:lnSpc>
            </a:pPr>
            <a:r>
              <a:rPr lang="en-US"/>
              <a:t>clustering of records, leads to long probing sequences</a:t>
            </a:r>
          </a:p>
          <a:p>
            <a:pPr>
              <a:lnSpc>
                <a:spcPct val="90000"/>
              </a:lnSpc>
            </a:pPr>
            <a:r>
              <a:rPr lang="en-US"/>
              <a:t>Linear probing with skipping: </a:t>
            </a:r>
            <a:r>
              <a:rPr lang="en-US" sz="2400"/>
              <a:t>h</a:t>
            </a:r>
            <a:r>
              <a:rPr lang="en-US" sz="2400" baseline="-25000"/>
              <a:t>i</a:t>
            </a:r>
            <a:r>
              <a:rPr lang="en-US" sz="2400"/>
              <a:t>(x) = (h(x) + ic) % D</a:t>
            </a:r>
          </a:p>
          <a:p>
            <a:pPr lvl="1">
              <a:lnSpc>
                <a:spcPct val="90000"/>
              </a:lnSpc>
            </a:pPr>
            <a:r>
              <a:rPr lang="en-US"/>
              <a:t>c constant other than 1</a:t>
            </a:r>
          </a:p>
          <a:p>
            <a:pPr lvl="1">
              <a:lnSpc>
                <a:spcPct val="90000"/>
              </a:lnSpc>
            </a:pPr>
            <a:r>
              <a:rPr lang="en-US"/>
              <a:t>records with adjacent home buckets will not follow same probe sequence</a:t>
            </a:r>
          </a:p>
          <a:p>
            <a:pPr>
              <a:lnSpc>
                <a:spcPct val="90000"/>
              </a:lnSpc>
            </a:pPr>
            <a:r>
              <a:rPr lang="en-US"/>
              <a:t>(Pseudo)Random probing: </a:t>
            </a:r>
            <a:r>
              <a:rPr lang="en-US" sz="2400"/>
              <a:t>h</a:t>
            </a:r>
            <a:r>
              <a:rPr lang="en-US" sz="2400" baseline="-25000"/>
              <a:t>i</a:t>
            </a:r>
            <a:r>
              <a:rPr lang="en-US" sz="2400"/>
              <a:t>(x) = (h(x) + r</a:t>
            </a:r>
            <a:r>
              <a:rPr lang="en-US" sz="2400" baseline="-25000"/>
              <a:t>i</a:t>
            </a:r>
            <a:r>
              <a:rPr lang="en-US" sz="2400"/>
              <a:t>) % D</a:t>
            </a:r>
          </a:p>
          <a:p>
            <a:pPr lvl="1">
              <a:lnSpc>
                <a:spcPct val="90000"/>
              </a:lnSpc>
            </a:pPr>
            <a:r>
              <a:rPr lang="en-US"/>
              <a:t>r</a:t>
            </a:r>
            <a:r>
              <a:rPr lang="en-US" baseline="-25000"/>
              <a:t>i</a:t>
            </a:r>
            <a:r>
              <a:rPr lang="en-US"/>
              <a:t> is the i</a:t>
            </a:r>
            <a:r>
              <a:rPr lang="en-US" baseline="30000"/>
              <a:t>th</a:t>
            </a:r>
            <a:r>
              <a:rPr lang="en-US"/>
              <a:t> value in a random permutation of numbers from 1 to D-1</a:t>
            </a:r>
          </a:p>
          <a:p>
            <a:pPr lvl="1">
              <a:lnSpc>
                <a:spcPct val="90000"/>
              </a:lnSpc>
            </a:pPr>
            <a:r>
              <a:rPr lang="en-US"/>
              <a:t>insertions and searches use the </a:t>
            </a:r>
            <a:r>
              <a:rPr lang="en-US" i="1"/>
              <a:t>same</a:t>
            </a:r>
            <a:r>
              <a:rPr lang="en-US"/>
              <a:t> sequence of “random” numbers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52400"/>
            <a:ext cx="6915150" cy="238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514600"/>
            <a:ext cx="50006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695825"/>
            <a:ext cx="69437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1143000"/>
          </a:xfrm>
        </p:spPr>
        <p:txBody>
          <a:bodyPr/>
          <a:lstStyle/>
          <a:p>
            <a:r>
              <a:rPr lang="en-US" dirty="0"/>
              <a:t>Hash Functions - </a:t>
            </a:r>
            <a:r>
              <a:rPr lang="en-US" i="0" dirty="0"/>
              <a:t>Numerical Values</a:t>
            </a:r>
            <a:endParaRPr lang="en-US" dirty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Better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mid-square</a:t>
            </a:r>
            <a:r>
              <a:rPr lang="en-US" dirty="0">
                <a:sym typeface="Symbol" pitchFamily="18" charset="2"/>
              </a:rPr>
              <a:t> method</a:t>
            </a:r>
          </a:p>
          <a:p>
            <a:pPr lvl="1"/>
            <a:r>
              <a:rPr lang="en-US" dirty="0" smtClean="0">
                <a:sym typeface="Symbol" pitchFamily="18" charset="2"/>
              </a:rPr>
              <a:t>The key k is squared. Then the hash function H is defined by “extracts </a:t>
            </a:r>
            <a:r>
              <a:rPr lang="en-US" dirty="0">
                <a:sym typeface="Symbol" pitchFamily="18" charset="2"/>
              </a:rPr>
              <a:t>middle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bits of </a:t>
            </a:r>
            <a:r>
              <a:rPr lang="en-US" dirty="0" smtClean="0">
                <a:sym typeface="Symbol" pitchFamily="18" charset="2"/>
              </a:rPr>
              <a:t>x</a:t>
            </a:r>
            <a:r>
              <a:rPr lang="en-US" baseline="30000" dirty="0" smtClean="0">
                <a:sym typeface="Symbol" pitchFamily="18" charset="2"/>
              </a:rPr>
              <a:t>2”</a:t>
            </a:r>
            <a:endParaRPr lang="en-US" baseline="30000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better, because most or all of bits of key contribute to result</a:t>
            </a: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Hash Function </a:t>
            </a:r>
            <a:r>
              <a:rPr lang="en-US" dirty="0" smtClean="0"/>
              <a:t>Folding method</a:t>
            </a:r>
            <a:endParaRPr lang="en-US" dirty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key k is partitioned into a number of parts k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sz="2800" dirty="0" smtClean="0"/>
              <a:t> K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K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,… , except possible the last, has the same number of digits as the required address. Then the parts are added together, ignoring the last carry. That is</a:t>
            </a:r>
          </a:p>
          <a:p>
            <a:pPr lvl="2">
              <a:buNone/>
            </a:pPr>
            <a:r>
              <a:rPr lang="en-US" sz="2800" dirty="0" smtClean="0"/>
              <a:t>			</a:t>
            </a:r>
          </a:p>
          <a:p>
            <a:pPr lvl="2">
              <a:buNone/>
            </a:pPr>
            <a:r>
              <a:rPr lang="en-US" sz="3200" dirty="0" smtClean="0"/>
              <a:t>H(k)= k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+K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+K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+… +K</a:t>
            </a:r>
            <a:r>
              <a:rPr lang="en-US" sz="3200" baseline="-25000" dirty="0" smtClean="0"/>
              <a:t>r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Hashing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bucket in the hash table  is the head of a linked list</a:t>
            </a:r>
          </a:p>
          <a:p>
            <a:r>
              <a:rPr lang="en-US"/>
              <a:t>All elements that hash to a particular bucket are placed on that bucket’s linked list</a:t>
            </a:r>
          </a:p>
          <a:p>
            <a:r>
              <a:rPr lang="en-US"/>
              <a:t>Records within a bucket can be ordered in several ways</a:t>
            </a:r>
          </a:p>
          <a:p>
            <a:pPr lvl="1"/>
            <a:r>
              <a:rPr lang="en-US"/>
              <a:t>by order of insertion, by key value order, or by frequency of access order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Hashing Data Organization</a:t>
            </a:r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1676400" y="1905000"/>
            <a:ext cx="1143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1676400" y="2362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25" name="Line 5"/>
          <p:cNvSpPr>
            <a:spLocks noChangeShapeType="1"/>
          </p:cNvSpPr>
          <p:nvPr/>
        </p:nvSpPr>
        <p:spPr bwMode="auto">
          <a:xfrm>
            <a:off x="1676400" y="28384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26" name="Line 6"/>
          <p:cNvSpPr>
            <a:spLocks noChangeShapeType="1"/>
          </p:cNvSpPr>
          <p:nvPr/>
        </p:nvSpPr>
        <p:spPr bwMode="auto">
          <a:xfrm>
            <a:off x="1676400" y="3314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27" name="Line 7"/>
          <p:cNvSpPr>
            <a:spLocks noChangeShapeType="1"/>
          </p:cNvSpPr>
          <p:nvPr/>
        </p:nvSpPr>
        <p:spPr bwMode="auto">
          <a:xfrm>
            <a:off x="1676400" y="37909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16764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16764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30" name="Text Box 10"/>
          <p:cNvSpPr txBox="1">
            <a:spLocks noChangeArrowheads="1"/>
          </p:cNvSpPr>
          <p:nvPr/>
        </p:nvSpPr>
        <p:spPr bwMode="auto">
          <a:xfrm>
            <a:off x="1371600" y="1905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0</a:t>
            </a:r>
          </a:p>
        </p:txBody>
      </p:sp>
      <p:sp>
        <p:nvSpPr>
          <p:cNvPr id="670731" name="Text Box 11"/>
          <p:cNvSpPr txBox="1">
            <a:spLocks noChangeArrowheads="1"/>
          </p:cNvSpPr>
          <p:nvPr/>
        </p:nvSpPr>
        <p:spPr bwMode="auto">
          <a:xfrm>
            <a:off x="13716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670732" name="Text Box 12"/>
          <p:cNvSpPr txBox="1">
            <a:spLocks noChangeArrowheads="1"/>
          </p:cNvSpPr>
          <p:nvPr/>
        </p:nvSpPr>
        <p:spPr bwMode="auto">
          <a:xfrm>
            <a:off x="1371600" y="2819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670733" name="Text Box 13"/>
          <p:cNvSpPr txBox="1">
            <a:spLocks noChangeArrowheads="1"/>
          </p:cNvSpPr>
          <p:nvPr/>
        </p:nvSpPr>
        <p:spPr bwMode="auto">
          <a:xfrm>
            <a:off x="1371600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670734" name="Text Box 14"/>
          <p:cNvSpPr txBox="1">
            <a:spLocks noChangeArrowheads="1"/>
          </p:cNvSpPr>
          <p:nvPr/>
        </p:nvSpPr>
        <p:spPr bwMode="auto">
          <a:xfrm>
            <a:off x="1371600" y="3810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670735" name="Text Box 15"/>
          <p:cNvSpPr txBox="1">
            <a:spLocks noChangeArrowheads="1"/>
          </p:cNvSpPr>
          <p:nvPr/>
        </p:nvSpPr>
        <p:spPr bwMode="auto">
          <a:xfrm>
            <a:off x="1219200" y="5029200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D-1</a:t>
            </a:r>
          </a:p>
        </p:txBody>
      </p:sp>
      <p:sp>
        <p:nvSpPr>
          <p:cNvPr id="670736" name="Rectangle 16"/>
          <p:cNvSpPr>
            <a:spLocks noChangeArrowheads="1"/>
          </p:cNvSpPr>
          <p:nvPr/>
        </p:nvSpPr>
        <p:spPr bwMode="auto">
          <a:xfrm>
            <a:off x="3581400" y="1905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37" name="Rectangle 17"/>
          <p:cNvSpPr>
            <a:spLocks noChangeArrowheads="1"/>
          </p:cNvSpPr>
          <p:nvPr/>
        </p:nvSpPr>
        <p:spPr bwMode="auto">
          <a:xfrm>
            <a:off x="4191000" y="1905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38" name="Line 18"/>
          <p:cNvSpPr>
            <a:spLocks noChangeShapeType="1"/>
          </p:cNvSpPr>
          <p:nvPr/>
        </p:nvSpPr>
        <p:spPr bwMode="auto">
          <a:xfrm>
            <a:off x="2514600" y="213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5562600" y="1905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6172200" y="1905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1" name="Line 21"/>
          <p:cNvSpPr>
            <a:spLocks noChangeShapeType="1"/>
          </p:cNvSpPr>
          <p:nvPr/>
        </p:nvSpPr>
        <p:spPr bwMode="auto">
          <a:xfrm>
            <a:off x="4800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2" name="Rectangle 22"/>
          <p:cNvSpPr>
            <a:spLocks noChangeArrowheads="1"/>
          </p:cNvSpPr>
          <p:nvPr/>
        </p:nvSpPr>
        <p:spPr bwMode="auto">
          <a:xfrm>
            <a:off x="3581400" y="2667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3" name="Rectangle 23"/>
          <p:cNvSpPr>
            <a:spLocks noChangeArrowheads="1"/>
          </p:cNvSpPr>
          <p:nvPr/>
        </p:nvSpPr>
        <p:spPr bwMode="auto">
          <a:xfrm>
            <a:off x="4191000" y="2667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4" name="Rectangle 24"/>
          <p:cNvSpPr>
            <a:spLocks noChangeArrowheads="1"/>
          </p:cNvSpPr>
          <p:nvPr/>
        </p:nvSpPr>
        <p:spPr bwMode="auto">
          <a:xfrm>
            <a:off x="5562600" y="2667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5" name="Rectangle 25"/>
          <p:cNvSpPr>
            <a:spLocks noChangeArrowheads="1"/>
          </p:cNvSpPr>
          <p:nvPr/>
        </p:nvSpPr>
        <p:spPr bwMode="auto">
          <a:xfrm>
            <a:off x="6172200" y="2667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6" name="Line 26"/>
          <p:cNvSpPr>
            <a:spLocks noChangeShapeType="1"/>
          </p:cNvSpPr>
          <p:nvPr/>
        </p:nvSpPr>
        <p:spPr bwMode="auto">
          <a:xfrm>
            <a:off x="4800600" y="2895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7" name="Line 27"/>
          <p:cNvSpPr>
            <a:spLocks noChangeShapeType="1"/>
          </p:cNvSpPr>
          <p:nvPr/>
        </p:nvSpPr>
        <p:spPr bwMode="auto">
          <a:xfrm>
            <a:off x="2590800" y="2590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8" name="Line 28"/>
          <p:cNvSpPr>
            <a:spLocks noChangeShapeType="1"/>
          </p:cNvSpPr>
          <p:nvPr/>
        </p:nvSpPr>
        <p:spPr bwMode="auto">
          <a:xfrm>
            <a:off x="67818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9" name="Line 29"/>
          <p:cNvSpPr>
            <a:spLocks noChangeShapeType="1"/>
          </p:cNvSpPr>
          <p:nvPr/>
        </p:nvSpPr>
        <p:spPr bwMode="auto">
          <a:xfrm>
            <a:off x="67818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50" name="Text Box 30"/>
          <p:cNvSpPr txBox="1">
            <a:spLocks noChangeArrowheads="1"/>
          </p:cNvSpPr>
          <p:nvPr/>
        </p:nvSpPr>
        <p:spPr bwMode="auto">
          <a:xfrm>
            <a:off x="7924800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670751" name="Text Box 31"/>
          <p:cNvSpPr txBox="1">
            <a:spLocks noChangeArrowheads="1"/>
          </p:cNvSpPr>
          <p:nvPr/>
        </p:nvSpPr>
        <p:spPr bwMode="auto">
          <a:xfrm>
            <a:off x="7924800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3581400" y="5029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53" name="Rectangle 33"/>
          <p:cNvSpPr>
            <a:spLocks noChangeArrowheads="1"/>
          </p:cNvSpPr>
          <p:nvPr/>
        </p:nvSpPr>
        <p:spPr bwMode="auto">
          <a:xfrm>
            <a:off x="4191000" y="5029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54" name="Rectangle 34"/>
          <p:cNvSpPr>
            <a:spLocks noChangeArrowheads="1"/>
          </p:cNvSpPr>
          <p:nvPr/>
        </p:nvSpPr>
        <p:spPr bwMode="auto">
          <a:xfrm>
            <a:off x="5562600" y="5029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6172200" y="5029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56" name="Line 36"/>
          <p:cNvSpPr>
            <a:spLocks noChangeShapeType="1"/>
          </p:cNvSpPr>
          <p:nvPr/>
        </p:nvSpPr>
        <p:spPr bwMode="auto">
          <a:xfrm>
            <a:off x="48006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57" name="Line 37"/>
          <p:cNvSpPr>
            <a:spLocks noChangeShapeType="1"/>
          </p:cNvSpPr>
          <p:nvPr/>
        </p:nvSpPr>
        <p:spPr bwMode="auto">
          <a:xfrm>
            <a:off x="6781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58" name="Text Box 38"/>
          <p:cNvSpPr txBox="1">
            <a:spLocks noChangeArrowheads="1"/>
          </p:cNvSpPr>
          <p:nvPr/>
        </p:nvSpPr>
        <p:spPr bwMode="auto">
          <a:xfrm>
            <a:off x="7924800" y="49530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670759" name="Line 39"/>
          <p:cNvSpPr>
            <a:spLocks noChangeShapeType="1"/>
          </p:cNvSpPr>
          <p:nvPr/>
        </p:nvSpPr>
        <p:spPr bwMode="auto">
          <a:xfrm>
            <a:off x="2667000" y="525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Open hashing is most appropriate when the hash table is kept in main memory, implemented with a standard in-memory linked list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We hope that number of elements per bucket roughly equal in size, so that the lists will be short</a:t>
            </a:r>
          </a:p>
          <a:p>
            <a:pPr>
              <a:lnSpc>
                <a:spcPct val="90000"/>
              </a:lnSpc>
            </a:pPr>
            <a:r>
              <a:rPr lang="en-US" sz="2400"/>
              <a:t>If there are </a:t>
            </a:r>
            <a:r>
              <a:rPr lang="en-US" sz="2400" i="1"/>
              <a:t>n</a:t>
            </a:r>
            <a:r>
              <a:rPr lang="en-US" sz="2400"/>
              <a:t> elements in set, then each bucket will have roughly </a:t>
            </a:r>
            <a:r>
              <a:rPr lang="en-US" sz="2400" i="1"/>
              <a:t>n/D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If we can estimate </a:t>
            </a:r>
            <a:r>
              <a:rPr lang="en-US" sz="2400" i="1"/>
              <a:t>n</a:t>
            </a:r>
            <a:r>
              <a:rPr lang="en-US" sz="2400"/>
              <a:t> and choose </a:t>
            </a:r>
            <a:r>
              <a:rPr lang="en-US" sz="2400" i="1"/>
              <a:t>D</a:t>
            </a:r>
            <a:r>
              <a:rPr lang="en-US" sz="2400"/>
              <a:t> to be roughly as large, then the average bucket will have only one or two members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Problem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the 11 entry hashtable for hashing the keys 12, 44, 13, 88, 23, 94, 11, 39, 20 using the function (2i+5) mod 11, closed hashing, linear probing</a:t>
            </a:r>
          </a:p>
          <a:p>
            <a:r>
              <a:rPr lang="en-US"/>
              <a:t>Pseudo-code for listing all identifiers in a hashtable in lexicographic order, using open hashing, the hash function h(x) = first character of x. What is the running time?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Sterling's Approximation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41202"/>
            <a:ext cx="8727463" cy="75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34719"/>
            <a:ext cx="9144000" cy="85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60804"/>
            <a:ext cx="1807176" cy="525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9959" y="596214"/>
            <a:ext cx="1840641" cy="100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698282"/>
            <a:ext cx="2995226" cy="112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30354" y="3443674"/>
            <a:ext cx="1489246" cy="51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5600" y="4324350"/>
            <a:ext cx="358088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1581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57200"/>
            <a:ext cx="25622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600200"/>
            <a:ext cx="15525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1676400"/>
            <a:ext cx="12192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2695575"/>
            <a:ext cx="1419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90825" y="2886075"/>
            <a:ext cx="1400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0" y="3848100"/>
            <a:ext cx="1295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19400" y="4114800"/>
            <a:ext cx="2857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47800" y="5181600"/>
            <a:ext cx="1524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28950" y="5153025"/>
            <a:ext cx="15430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40671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u="sng" dirty="0" smtClean="0"/>
              <a:t>Prove by induction</a:t>
            </a:r>
            <a:endParaRPr lang="en-US" u="sng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114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that 1+2+3+…+n=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282014"/>
            <a:ext cx="1840641" cy="100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0" y="1100468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1094</Words>
  <Application>Microsoft Office PowerPoint</Application>
  <PresentationFormat>On-screen Show (4:3)</PresentationFormat>
  <Paragraphs>127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Sterling's Approximation</vt:lpstr>
      <vt:lpstr>PowerPoint Presentation</vt:lpstr>
      <vt:lpstr>PowerPoint Presentation</vt:lpstr>
      <vt:lpstr>Fibonacci Sequence</vt:lpstr>
      <vt:lpstr>Prove by induction</vt:lpstr>
      <vt:lpstr>PowerPoint Presentation</vt:lpstr>
      <vt:lpstr>PowerPoint Presentation</vt:lpstr>
      <vt:lpstr>Prove by induction</vt:lpstr>
      <vt:lpstr>PowerPoint Presentation</vt:lpstr>
      <vt:lpstr>PowerPoint Presentation</vt:lpstr>
      <vt:lpstr>Prove by induction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Hashing</vt:lpstr>
      <vt:lpstr>Example</vt:lpstr>
      <vt:lpstr>Ideal Case is Unrealistic</vt:lpstr>
      <vt:lpstr>Hash Functions</vt:lpstr>
      <vt:lpstr>Collision Resolution Policies</vt:lpstr>
      <vt:lpstr>Closed Hashing</vt:lpstr>
      <vt:lpstr>Example Linear (Closed) Hashing</vt:lpstr>
      <vt:lpstr>Operations Using Linear Hashing</vt:lpstr>
      <vt:lpstr>Improved Collision Resolution</vt:lpstr>
      <vt:lpstr>Hash Functions - Numerical Values</vt:lpstr>
      <vt:lpstr>Hash Function Folding method</vt:lpstr>
      <vt:lpstr>Open Hashing</vt:lpstr>
      <vt:lpstr>Open Hashing Data Organization</vt:lpstr>
      <vt:lpstr>Analysis</vt:lpstr>
      <vt:lpstr>Hashing Problem</vt:lpstr>
    </vt:vector>
  </TitlesOfParts>
  <Company>FUUAST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Ars</dc:creator>
  <cp:lastModifiedBy>Pak</cp:lastModifiedBy>
  <cp:revision>68</cp:revision>
  <dcterms:created xsi:type="dcterms:W3CDTF">2013-03-04T08:55:49Z</dcterms:created>
  <dcterms:modified xsi:type="dcterms:W3CDTF">2014-02-01T11:40:17Z</dcterms:modified>
</cp:coreProperties>
</file>