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105-EF72-497F-9D75-E4DFD6592402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FCF7-155C-4196-95F7-786B7DA22F22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105-EF72-497F-9D75-E4DFD6592402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FCF7-155C-4196-95F7-786B7DA22F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105-EF72-497F-9D75-E4DFD6592402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FCF7-155C-4196-95F7-786B7DA22F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105-EF72-497F-9D75-E4DFD6592402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FCF7-155C-4196-95F7-786B7DA22F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105-EF72-497F-9D75-E4DFD6592402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FCF7-155C-4196-95F7-786B7DA22F22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105-EF72-497F-9D75-E4DFD6592402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FCF7-155C-4196-95F7-786B7DA22F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105-EF72-497F-9D75-E4DFD6592402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FCF7-155C-4196-95F7-786B7DA22F22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105-EF72-497F-9D75-E4DFD6592402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FCF7-155C-4196-95F7-786B7DA22F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105-EF72-497F-9D75-E4DFD6592402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FCF7-155C-4196-95F7-786B7DA22F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105-EF72-497F-9D75-E4DFD6592402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FCF7-155C-4196-95F7-786B7DA22F2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105-EF72-497F-9D75-E4DFD6592402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FCF7-155C-4196-95F7-786B7DA22F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AAA4105-EF72-497F-9D75-E4DFD6592402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863FCF7-155C-4196-95F7-786B7DA22F2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Scheduling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Instructor</a:t>
            </a:r>
          </a:p>
          <a:p>
            <a:r>
              <a:rPr lang="en-US" dirty="0" smtClean="0"/>
              <a:t>Anam Akbar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14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Scheduling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Short-term </a:t>
            </a:r>
            <a:r>
              <a:rPr lang="en-US" b="1" i="1" dirty="0"/>
              <a:t>scheduler/Dispatcher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sz="1800" dirty="0"/>
              <a:t>Since threads within a process share memory and other resources,  the overhead required to switch between threads in a process is less than the </a:t>
            </a:r>
            <a:r>
              <a:rPr lang="en-US" sz="1800" dirty="0" err="1"/>
              <a:t>the</a:t>
            </a:r>
            <a:r>
              <a:rPr lang="en-US" sz="1800" dirty="0"/>
              <a:t> overhead when switching between heavyweight processes( or threads in different processes).   </a:t>
            </a:r>
          </a:p>
        </p:txBody>
      </p:sp>
    </p:spTree>
    <p:extLst>
      <p:ext uri="{BB962C8B-B14F-4D97-AF65-F5344CB8AC3E}">
        <p14:creationId xmlns:p14="http://schemas.microsoft.com/office/powerpoint/2010/main" val="164174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smtClean="0"/>
              <a:t>State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800" dirty="0" smtClean="0"/>
              <a:t>At its simplest, scheduling can consist of just short-term scheduling. On such a system a process exists in one of four states.</a:t>
            </a:r>
          </a:p>
          <a:p>
            <a:pPr>
              <a:buFontTx/>
              <a:buChar char="-"/>
            </a:pPr>
            <a:endParaRPr lang="en-US" sz="1800" dirty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b="1" i="1" dirty="0" smtClean="0"/>
              <a:t>Blocked: </a:t>
            </a: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A process that is waiting for some event to occur before it can continue executing</a:t>
            </a:r>
            <a:r>
              <a:rPr lang="en-US" sz="1800" smtClean="0"/>
              <a:t>. 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Most frequently, this event is completion of an I/O operation.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Blocked process do not require the services of the CPU since there execution can not proceed until the blocking event completes.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25677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smtClean="0"/>
              <a:t>State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b="1" i="1" dirty="0" smtClean="0"/>
          </a:p>
          <a:p>
            <a:r>
              <a:rPr lang="en-US" sz="1800" b="1" i="1" dirty="0" smtClean="0"/>
              <a:t>Ready: </a:t>
            </a:r>
            <a:r>
              <a:rPr lang="en-US" sz="1800" dirty="0" smtClean="0"/>
              <a:t>A process that is not allocated to a CPU but is ready to run. A ready process could execute if allocated to a CPU.</a:t>
            </a:r>
          </a:p>
          <a:p>
            <a:endParaRPr lang="en-US" sz="1800" b="1" i="1" dirty="0"/>
          </a:p>
          <a:p>
            <a:r>
              <a:rPr lang="en-US" sz="1800" b="1" i="1" dirty="0" smtClean="0"/>
              <a:t>Running:</a:t>
            </a:r>
            <a:r>
              <a:rPr lang="en-US" sz="1800" dirty="0" smtClean="0"/>
              <a:t> A process that is executing on a CPU. If the system has </a:t>
            </a:r>
            <a:r>
              <a:rPr lang="en-US" sz="1800" i="1" dirty="0" smtClean="0"/>
              <a:t>n, at most n </a:t>
            </a:r>
            <a:r>
              <a:rPr lang="en-US" sz="1800" dirty="0"/>
              <a:t>processes may be in the running </a:t>
            </a:r>
            <a:r>
              <a:rPr lang="en-US" sz="1800" dirty="0" smtClean="0"/>
              <a:t>state.</a:t>
            </a:r>
          </a:p>
          <a:p>
            <a:endParaRPr lang="en-US" sz="1800" dirty="0"/>
          </a:p>
          <a:p>
            <a:r>
              <a:rPr lang="en-US" sz="1800" b="1" i="1" dirty="0" smtClean="0"/>
              <a:t>Terminated: </a:t>
            </a:r>
            <a:r>
              <a:rPr lang="en-US" sz="1800" dirty="0" smtClean="0"/>
              <a:t>A process that has halted its execution but a record of the process is still maintained by the operating system (on Unix, these are referred to as </a:t>
            </a:r>
            <a:r>
              <a:rPr lang="en-US" sz="1800" b="1" i="1" dirty="0" smtClean="0"/>
              <a:t>zombie</a:t>
            </a:r>
            <a:r>
              <a:rPr lang="en-US" sz="1800" dirty="0" smtClean="0"/>
              <a:t> processes).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895224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smtClean="0"/>
              <a:t>State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b="1" i="1" dirty="0" smtClean="0"/>
          </a:p>
          <a:p>
            <a:r>
              <a:rPr lang="en-US" sz="1800" dirty="0"/>
              <a:t>The operating system may wish to retain information on a terminated process for a variety of reasons</a:t>
            </a:r>
            <a:r>
              <a:rPr lang="en-US" sz="1800" dirty="0" smtClean="0"/>
              <a:t>:</a:t>
            </a:r>
          </a:p>
          <a:p>
            <a:endParaRPr lang="en-US" sz="1800" dirty="0"/>
          </a:p>
          <a:p>
            <a:pPr lvl="1"/>
            <a:r>
              <a:rPr lang="en-US" sz="1600" dirty="0"/>
              <a:t>The I/O operation pending completion, it has child processes that are still executing and the system needs to retain information about the process created them, or it has a parent or related process that in the future may request </a:t>
            </a:r>
            <a:r>
              <a:rPr lang="en-US" sz="1600" dirty="0" smtClean="0"/>
              <a:t>information about the terminated process.</a:t>
            </a:r>
          </a:p>
          <a:p>
            <a:pPr marL="274320" lvl="1" indent="0">
              <a:buNone/>
            </a:pPr>
            <a:endParaRPr lang="en-US" sz="1600" dirty="0" smtClean="0"/>
          </a:p>
          <a:p>
            <a:pPr marL="182880" lvl="1"/>
            <a:r>
              <a:rPr lang="en-US" sz="1800" dirty="0"/>
              <a:t>Medium-term scheduling adds two additional process </a:t>
            </a:r>
            <a:r>
              <a:rPr lang="en-US" sz="1800" dirty="0" smtClean="0"/>
              <a:t>states</a:t>
            </a:r>
          </a:p>
          <a:p>
            <a:pPr marL="0" lvl="1" indent="0">
              <a:buNone/>
            </a:pPr>
            <a:endParaRPr lang="en-US" sz="1800" dirty="0" smtClean="0"/>
          </a:p>
          <a:p>
            <a:pPr marL="0" lvl="1" indent="0">
              <a:buNone/>
            </a:pPr>
            <a:r>
              <a:rPr lang="en-US" sz="1800" dirty="0" smtClean="0"/>
              <a:t>.</a:t>
            </a:r>
            <a:r>
              <a:rPr lang="en-US" sz="1800" b="1" i="1" dirty="0" smtClean="0"/>
              <a:t>Swapped-Blocked</a:t>
            </a:r>
            <a:endParaRPr lang="en-US" sz="1800" b="1" i="1" dirty="0"/>
          </a:p>
          <a:p>
            <a:pPr marL="0" lvl="1" indent="0">
              <a:buNone/>
            </a:pPr>
            <a:r>
              <a:rPr lang="en-US" sz="1800" dirty="0" smtClean="0"/>
              <a:t>	A process that is waiting for some event to occur and has been swapped out to secondary storage.</a:t>
            </a:r>
          </a:p>
          <a:p>
            <a:pPr marL="0" lvl="1" indent="0">
              <a:buNone/>
            </a:pPr>
            <a:endParaRPr lang="en-US" sz="1800" dirty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98661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smtClean="0"/>
              <a:t>State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b="1" i="1" dirty="0" smtClean="0"/>
          </a:p>
          <a:p>
            <a:pPr marL="0" lvl="1" indent="0">
              <a:buNone/>
            </a:pPr>
            <a:r>
              <a:rPr lang="en-US" sz="1800" b="1" i="1" dirty="0"/>
              <a:t>Swapped-Ready</a:t>
            </a:r>
          </a:p>
          <a:p>
            <a:pPr marL="0" lvl="1" indent="0">
              <a:buNone/>
            </a:pPr>
            <a:r>
              <a:rPr lang="en-US" sz="1800" dirty="0" smtClean="0"/>
              <a:t>	A process that is ready to run but is swapped out to secondary storage.</a:t>
            </a:r>
          </a:p>
          <a:p>
            <a:pPr marL="0" lvl="1" indent="0">
              <a:buNone/>
            </a:pPr>
            <a:r>
              <a:rPr lang="en-US" sz="1800" dirty="0" smtClean="0"/>
              <a:t>A swapped-ready process may not be allocated to the CPU since it is not in main memory.</a:t>
            </a:r>
          </a:p>
          <a:p>
            <a:pPr marL="0" lvl="1" indent="0">
              <a:buNone/>
            </a:pPr>
            <a:endParaRPr lang="en-US" sz="1800" dirty="0"/>
          </a:p>
          <a:p>
            <a:pPr marL="0" lvl="1" indent="0">
              <a:buNone/>
            </a:pPr>
            <a:r>
              <a:rPr lang="en-US" sz="1800" b="1" i="1" dirty="0" smtClean="0"/>
              <a:t>Long-term scheduling adds the following state. </a:t>
            </a:r>
          </a:p>
          <a:p>
            <a:pPr marL="0" lvl="1" indent="0">
              <a:buNone/>
            </a:pPr>
            <a:endParaRPr lang="en-US" sz="1800" b="1" i="1" dirty="0"/>
          </a:p>
          <a:p>
            <a:pPr marL="0" lvl="1" indent="0">
              <a:buNone/>
            </a:pPr>
            <a:r>
              <a:rPr lang="en-US" sz="1800" b="1" i="1" dirty="0" smtClean="0"/>
              <a:t>Held:</a:t>
            </a:r>
            <a:r>
              <a:rPr lang="en-US" sz="1800" dirty="0" smtClean="0"/>
              <a:t> A process that has been created but will not be considered for loading into memory or for execution. Typically only new processes can become held process. Once a process leaves the held state, it does not return to it .</a:t>
            </a:r>
            <a:endParaRPr lang="en-US" sz="1800" b="1" i="1" dirty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454145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dirty="0" smtClean="0"/>
              <a:t>Three- state process model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524000" y="3262745"/>
            <a:ext cx="1295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Ready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5181600" y="3283526"/>
            <a:ext cx="1524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</a:t>
            </a:r>
            <a:endParaRPr lang="en-GB" dirty="0"/>
          </a:p>
        </p:txBody>
      </p:sp>
      <p:sp>
        <p:nvSpPr>
          <p:cNvPr id="9" name="Curved Right Arrow 8"/>
          <p:cNvSpPr/>
          <p:nvPr/>
        </p:nvSpPr>
        <p:spPr>
          <a:xfrm rot="5400000" flipV="1">
            <a:off x="3795254" y="290862"/>
            <a:ext cx="1250972" cy="4872908"/>
          </a:xfrm>
          <a:prstGeom prst="curvedRightArrow">
            <a:avLst>
              <a:gd name="adj1" fmla="val 24934"/>
              <a:gd name="adj2" fmla="val 50000"/>
              <a:gd name="adj3" fmla="val 139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Curved Right Arrow 10"/>
          <p:cNvSpPr/>
          <p:nvPr/>
        </p:nvSpPr>
        <p:spPr>
          <a:xfrm rot="5400000" flipH="1">
            <a:off x="3650673" y="1898073"/>
            <a:ext cx="1156854" cy="4800600"/>
          </a:xfrm>
          <a:prstGeom prst="curvedRightArrow">
            <a:avLst>
              <a:gd name="adj1" fmla="val 24934"/>
              <a:gd name="adj2" fmla="val 50000"/>
              <a:gd name="adj3" fmla="val 139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 rot="5400000" flipH="1">
            <a:off x="3815196" y="2014106"/>
            <a:ext cx="865907" cy="4152900"/>
          </a:xfrm>
          <a:prstGeom prst="curvedRightArrow">
            <a:avLst>
              <a:gd name="adj1" fmla="val 24934"/>
              <a:gd name="adj2" fmla="val 50000"/>
              <a:gd name="adj3" fmla="val 139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02628" y="4648200"/>
            <a:ext cx="1478972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629400" y="452351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I/O wait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702628" y="39359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Out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49382" y="3733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I/O Complete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4278868"/>
            <a:ext cx="241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 Switching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1451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state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990600" y="20574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Process context: </a:t>
            </a:r>
            <a:r>
              <a:rPr lang="en-US" dirty="0" smtClean="0"/>
              <a:t>Is the condition of a CPU at a particular time during execution of a process.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997526" y="3124200"/>
            <a:ext cx="7155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Context switching : </a:t>
            </a:r>
            <a:r>
              <a:rPr lang="en-US" dirty="0" smtClean="0"/>
              <a:t>When process is switched to another process and the address of CPU got change due to new process is called context switching.</a:t>
            </a:r>
          </a:p>
          <a:p>
            <a:endParaRPr lang="en-US" dirty="0"/>
          </a:p>
          <a:p>
            <a:r>
              <a:rPr lang="en-US" dirty="0" smtClean="0"/>
              <a:t>Switching depends upon the operating system or the process working is done by operating system.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40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3352800" y="1551709"/>
            <a:ext cx="1600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Held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685801" y="2895600"/>
            <a:ext cx="1750868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Swapped-ready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3325091" y="2971800"/>
            <a:ext cx="157249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Ready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7162800" y="3830782"/>
            <a:ext cx="1905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Terminated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5268190" y="3830782"/>
            <a:ext cx="1517073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3259296" y="5077691"/>
            <a:ext cx="157249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457200" y="4953000"/>
            <a:ext cx="1801091" cy="581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Swapped- blocked</a:t>
            </a:r>
            <a:endParaRPr lang="en-GB" dirty="0"/>
          </a:p>
        </p:txBody>
      </p:sp>
      <p:sp>
        <p:nvSpPr>
          <p:cNvPr id="13" name="Bent Arrow 12"/>
          <p:cNvSpPr/>
          <p:nvPr/>
        </p:nvSpPr>
        <p:spPr>
          <a:xfrm rot="19470047" flipH="1">
            <a:off x="995917" y="1952262"/>
            <a:ext cx="2462821" cy="626314"/>
          </a:xfrm>
          <a:prstGeom prst="bentArrow">
            <a:avLst>
              <a:gd name="adj1" fmla="val 0"/>
              <a:gd name="adj2" fmla="val 26052"/>
              <a:gd name="adj3" fmla="val 35034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11336" y="2008909"/>
            <a:ext cx="0" cy="886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045541" y="3429000"/>
            <a:ext cx="2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369371" y="3429000"/>
            <a:ext cx="1167258" cy="731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648200" y="4287982"/>
            <a:ext cx="822606" cy="78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31786" y="3342409"/>
            <a:ext cx="1194940" cy="452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6474451">
            <a:off x="5323553" y="2589570"/>
            <a:ext cx="461665" cy="15181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 rot="18742266">
            <a:off x="4530268" y="3286712"/>
            <a:ext cx="461665" cy="138764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 smtClean="0"/>
              <a:t>Timeout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785263" y="4059382"/>
            <a:ext cx="3775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85263" y="3609848"/>
            <a:ext cx="98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1357743" y="3512128"/>
            <a:ext cx="2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49532" y="4053194"/>
            <a:ext cx="196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I/o completion</a:t>
            </a:r>
            <a:endParaRPr lang="en-GB" dirty="0"/>
          </a:p>
        </p:txBody>
      </p:sp>
      <p:cxnSp>
        <p:nvCxnSpPr>
          <p:cNvPr id="31" name="Straight Arrow Connector 30"/>
          <p:cNvCxnSpPr>
            <a:endCxn id="10" idx="7"/>
          </p:cNvCxnSpPr>
          <p:nvPr/>
        </p:nvCxnSpPr>
        <p:spPr>
          <a:xfrm flipH="1">
            <a:off x="4601500" y="4287982"/>
            <a:ext cx="952886" cy="856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1"/>
          </p:cNvCxnSpPr>
          <p:nvPr/>
        </p:nvCxnSpPr>
        <p:spPr>
          <a:xfrm flipH="1" flipV="1">
            <a:off x="1905000" y="4953000"/>
            <a:ext cx="1584582" cy="191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178564" y="5464384"/>
            <a:ext cx="1311018" cy="70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16209" y="4679020"/>
            <a:ext cx="196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swapper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4045543" y="4160028"/>
            <a:ext cx="196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I/o completion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5077943" y="4716314"/>
            <a:ext cx="196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I/o wait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79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Scheduling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 smtClean="0"/>
              <a:t>When </a:t>
            </a:r>
            <a:r>
              <a:rPr lang="en-GB" sz="1800" dirty="0"/>
              <a:t>a program is loaded into the memory and it becomes a </a:t>
            </a:r>
            <a:r>
              <a:rPr lang="en-GB" sz="1800" dirty="0" smtClean="0"/>
              <a:t>process</a:t>
            </a:r>
            <a:r>
              <a:rPr lang="en-GB" sz="1800" dirty="0"/>
              <a:t>.</a:t>
            </a:r>
            <a:r>
              <a:rPr lang="en-GB" sz="1800" dirty="0" smtClean="0"/>
              <a:t> </a:t>
            </a:r>
          </a:p>
          <a:p>
            <a:pPr marL="0" indent="0">
              <a:buNone/>
            </a:pPr>
            <a:r>
              <a:rPr lang="en-GB" sz="1800" dirty="0" smtClean="0"/>
              <a:t>it </a:t>
            </a:r>
            <a:r>
              <a:rPr lang="en-GB" sz="1800" dirty="0"/>
              <a:t>can be </a:t>
            </a:r>
            <a:r>
              <a:rPr lang="en-GB" sz="1800" dirty="0" smtClean="0"/>
              <a:t>divided into </a:t>
            </a:r>
            <a:r>
              <a:rPr lang="en-GB" sz="1800" dirty="0"/>
              <a:t>four </a:t>
            </a:r>
            <a:r>
              <a:rPr lang="en-GB" sz="1800" dirty="0" smtClean="0"/>
              <a:t>sections.</a:t>
            </a:r>
          </a:p>
          <a:p>
            <a:pPr marL="0" indent="0">
              <a:buNone/>
            </a:pPr>
            <a:r>
              <a:rPr lang="en-GB" sz="1800" dirty="0" smtClean="0"/>
              <a:t> </a:t>
            </a:r>
          </a:p>
          <a:p>
            <a:r>
              <a:rPr lang="en-GB" sz="1800" dirty="0"/>
              <a:t>S</a:t>
            </a:r>
            <a:r>
              <a:rPr lang="en-GB" sz="1800" dirty="0" smtClean="0"/>
              <a:t>tack, </a:t>
            </a:r>
          </a:p>
          <a:p>
            <a:r>
              <a:rPr lang="en-GB" sz="1800" dirty="0"/>
              <a:t>H</a:t>
            </a:r>
            <a:r>
              <a:rPr lang="en-GB" sz="1800" dirty="0" smtClean="0"/>
              <a:t>eap, </a:t>
            </a:r>
          </a:p>
          <a:p>
            <a:r>
              <a:rPr lang="en-GB" sz="1800" dirty="0"/>
              <a:t>T</a:t>
            </a:r>
            <a:r>
              <a:rPr lang="en-GB" sz="1800" dirty="0" smtClean="0"/>
              <a:t>ext and </a:t>
            </a:r>
          </a:p>
          <a:p>
            <a:r>
              <a:rPr lang="en-GB" sz="1800" dirty="0"/>
              <a:t>D</a:t>
            </a:r>
            <a:r>
              <a:rPr lang="en-GB" sz="1800" dirty="0" smtClean="0"/>
              <a:t>ata. </a:t>
            </a:r>
          </a:p>
          <a:p>
            <a:endParaRPr lang="en-GB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18" y="2819400"/>
            <a:ext cx="27241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6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Scheduling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r>
              <a:rPr lang="en-GB" sz="1800" b="1" i="1" dirty="0" smtClean="0"/>
              <a:t>Stack:</a:t>
            </a:r>
          </a:p>
          <a:p>
            <a:endParaRPr lang="en-GB" sz="1800" b="1" i="1" dirty="0"/>
          </a:p>
          <a:p>
            <a:endParaRPr lang="en-GB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05000"/>
            <a:ext cx="27241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1600200" y="2209800"/>
            <a:ext cx="3429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99655" y="283134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The process Stack contains the temporary data such as method/function</a:t>
            </a:r>
          </a:p>
          <a:p>
            <a:r>
              <a:rPr lang="en-GB" dirty="0"/>
              <a:t>parameters, return address, and local variables.</a:t>
            </a:r>
            <a:r>
              <a:rPr lang="en-GB" b="1" i="1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460796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/>
              <a:t>Heap</a:t>
            </a:r>
          </a:p>
          <a:p>
            <a:r>
              <a:rPr lang="en-GB" dirty="0"/>
              <a:t>This is a dynamically allocated memory to a process during its runtime.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600200" y="4114800"/>
            <a:ext cx="3886200" cy="607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01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Scheduling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05000"/>
            <a:ext cx="27241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057400" y="3352800"/>
            <a:ext cx="4201392" cy="1602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85800" y="170498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/>
              <a:t>Text</a:t>
            </a:r>
          </a:p>
          <a:p>
            <a:r>
              <a:rPr lang="en-GB" dirty="0"/>
              <a:t>This includes the current activity represented by the value of Program Counter</a:t>
            </a:r>
          </a:p>
          <a:p>
            <a:r>
              <a:rPr lang="en-GB" dirty="0"/>
              <a:t>and the contents of the processor's registers.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4649525"/>
            <a:ext cx="388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Data</a:t>
            </a:r>
          </a:p>
          <a:p>
            <a:r>
              <a:rPr lang="en-GB" dirty="0"/>
              <a:t>This section contains the global and static variables.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530927" y="4800600"/>
            <a:ext cx="3962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Scheduling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multi process systems, </a:t>
            </a:r>
            <a:r>
              <a:rPr lang="en-US" b="1" i="1" dirty="0" smtClean="0"/>
              <a:t>Scheduling </a:t>
            </a:r>
            <a:r>
              <a:rPr lang="en-US" dirty="0" smtClean="0"/>
              <a:t> is used to determine which process is given control of the CPU.</a:t>
            </a:r>
          </a:p>
          <a:p>
            <a:endParaRPr lang="en-US" b="1" i="1" dirty="0"/>
          </a:p>
          <a:p>
            <a:r>
              <a:rPr lang="en-US" b="1" i="1" dirty="0" smtClean="0"/>
              <a:t>Scheduling </a:t>
            </a:r>
            <a:r>
              <a:rPr lang="en-US" dirty="0" smtClean="0"/>
              <a:t>may be divided into three phases:</a:t>
            </a:r>
          </a:p>
          <a:p>
            <a:endParaRPr lang="en-US" b="1" i="1" dirty="0"/>
          </a:p>
          <a:p>
            <a:r>
              <a:rPr lang="en-US" b="1" i="1" dirty="0" smtClean="0"/>
              <a:t>Long Term scheduling</a:t>
            </a:r>
          </a:p>
          <a:p>
            <a:r>
              <a:rPr lang="en-US" b="1" i="1" dirty="0" smtClean="0"/>
              <a:t>Medium Term scheduling</a:t>
            </a:r>
          </a:p>
          <a:p>
            <a:r>
              <a:rPr lang="en-US" b="1" i="1" dirty="0" smtClean="0"/>
              <a:t>Short term scheduling </a:t>
            </a:r>
            <a:r>
              <a:rPr lang="en-US" dirty="0" smtClean="0"/>
              <a:t> 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48064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Scheduling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Long Term scheduling</a:t>
            </a:r>
          </a:p>
          <a:p>
            <a:endParaRPr lang="en-US" dirty="0"/>
          </a:p>
          <a:p>
            <a:r>
              <a:rPr lang="en-US" dirty="0" smtClean="0"/>
              <a:t>Long Term Scheduling  or Job Scheduling, determines which jobs or processes may compete for system resources.</a:t>
            </a:r>
          </a:p>
          <a:p>
            <a:endParaRPr lang="en-US" dirty="0"/>
          </a:p>
          <a:p>
            <a:r>
              <a:rPr lang="en-US" dirty="0" smtClean="0"/>
              <a:t>Typically once a job scheduler makes a job active, it stays active until it terminates. </a:t>
            </a:r>
          </a:p>
        </p:txBody>
      </p:sp>
    </p:spTree>
    <p:extLst>
      <p:ext uri="{BB962C8B-B14F-4D97-AF65-F5344CB8AC3E}">
        <p14:creationId xmlns:p14="http://schemas.microsoft.com/office/powerpoint/2010/main" val="139656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Scheduling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The main objective of the scheduler is to provide the medium-term scheduler with an appropriate number of jobs.</a:t>
            </a:r>
          </a:p>
          <a:p>
            <a:endParaRPr lang="en-US" sz="1800" dirty="0"/>
          </a:p>
          <a:p>
            <a:pPr>
              <a:buFontTx/>
              <a:buChar char="-"/>
            </a:pPr>
            <a:r>
              <a:rPr lang="en-US" sz="1800" dirty="0" smtClean="0"/>
              <a:t>Too few jobs, and the CPU may sit idle because all jobs are blocked.</a:t>
            </a:r>
          </a:p>
          <a:p>
            <a:pPr>
              <a:buFontTx/>
              <a:buChar char="-"/>
            </a:pPr>
            <a:r>
              <a:rPr lang="en-US" sz="1800" dirty="0" smtClean="0"/>
              <a:t>Too many jobs and the operating system becomes overloaded, degrading system efficiency.</a:t>
            </a:r>
          </a:p>
          <a:p>
            <a:pPr marL="0" indent="0">
              <a:buNone/>
            </a:pPr>
            <a:r>
              <a:rPr lang="en-US" sz="1800" dirty="0" smtClean="0"/>
              <a:t>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dirty="0" smtClean="0"/>
              <a:t>Medium Term Scheduler/ Swapper</a:t>
            </a:r>
          </a:p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r>
              <a:rPr lang="en-US" sz="1800" dirty="0" smtClean="0"/>
              <a:t>The medium term scheduler Swap processes in and out of memory. Any memory management system that supports multi processing  can use Swapping to allow more process to share a system than can physically fit in the memory.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Even memory management system like paging may swap all of a process out of memory to limit the number of processes competing for memory.</a:t>
            </a:r>
          </a:p>
        </p:txBody>
      </p:sp>
    </p:spTree>
    <p:extLst>
      <p:ext uri="{BB962C8B-B14F-4D97-AF65-F5344CB8AC3E}">
        <p14:creationId xmlns:p14="http://schemas.microsoft.com/office/powerpoint/2010/main" val="194091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Scheduling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Short-term </a:t>
            </a:r>
            <a:r>
              <a:rPr lang="en-US" dirty="0" smtClean="0"/>
              <a:t>scheduler/Dispatcher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sz="1800" dirty="0" smtClean="0"/>
              <a:t>Allocates the CPU to a process that is loaded into main memory and ready to run.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Typically, the dispatcher allocates the CPU for a fixed maximum amount of time.</a:t>
            </a:r>
          </a:p>
          <a:p>
            <a:pPr>
              <a:buFontTx/>
              <a:buChar char="-"/>
            </a:pPr>
            <a:endParaRPr lang="en-US" sz="1800" dirty="0"/>
          </a:p>
          <a:p>
            <a:pPr>
              <a:buFontTx/>
              <a:buChar char="-"/>
            </a:pPr>
            <a:r>
              <a:rPr lang="en-US" sz="1800" dirty="0" smtClean="0"/>
              <a:t>A process that must release the CPU after exhausting its time slot returns to the pool of processes from which the dispatcher selects the process to execute.</a:t>
            </a:r>
          </a:p>
          <a:p>
            <a:pPr>
              <a:buFontTx/>
              <a:buChar char="-"/>
            </a:pPr>
            <a:endParaRPr lang="en-US" sz="1800" dirty="0"/>
          </a:p>
          <a:p>
            <a:pPr>
              <a:buFontTx/>
              <a:buChar char="-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42418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Scheduling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Short-term </a:t>
            </a:r>
            <a:r>
              <a:rPr lang="en-US" b="1" i="1" dirty="0"/>
              <a:t>scheduler/Dispatcher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sz="1800" dirty="0" smtClean="0"/>
              <a:t>On multi threaded systems, a variety of option exists for short-term scheduling.</a:t>
            </a:r>
          </a:p>
          <a:p>
            <a:pPr>
              <a:buFontTx/>
              <a:buChar char="-"/>
            </a:pPr>
            <a:endParaRPr lang="en-US" sz="1800" dirty="0"/>
          </a:p>
          <a:p>
            <a:pPr>
              <a:buFontTx/>
              <a:buChar char="-"/>
            </a:pPr>
            <a:r>
              <a:rPr lang="en-US" sz="1800" dirty="0" smtClean="0"/>
              <a:t>Instead of scheduling processes, the short term scheduler can schedule threads.</a:t>
            </a:r>
          </a:p>
          <a:p>
            <a:pPr>
              <a:buFontTx/>
              <a:buChar char="-"/>
            </a:pPr>
            <a:endParaRPr lang="en-US" sz="1800" dirty="0"/>
          </a:p>
          <a:p>
            <a:pPr>
              <a:buFontTx/>
              <a:buChar char="-"/>
            </a:pPr>
            <a:r>
              <a:rPr lang="en-US" sz="1800" dirty="0" smtClean="0"/>
              <a:t>Short- term scheduling can also be two-level scheduling: thread scheduling within process scheduling</a:t>
            </a:r>
          </a:p>
          <a:p>
            <a:pPr>
              <a:buFontTx/>
              <a:buChar char="-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87523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939</TotalTime>
  <Words>810</Words>
  <Application>Microsoft Office PowerPoint</Application>
  <PresentationFormat>On-screen Show (4:3)</PresentationFormat>
  <Paragraphs>138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Process Scheduling</vt:lpstr>
      <vt:lpstr>Process Scheduling</vt:lpstr>
      <vt:lpstr>Process Scheduling</vt:lpstr>
      <vt:lpstr>Process Scheduling</vt:lpstr>
      <vt:lpstr>Process Scheduling</vt:lpstr>
      <vt:lpstr>Process Scheduling</vt:lpstr>
      <vt:lpstr>Process Scheduling</vt:lpstr>
      <vt:lpstr>Process Scheduling</vt:lpstr>
      <vt:lpstr>Process Scheduling</vt:lpstr>
      <vt:lpstr>Process Scheduling</vt:lpstr>
      <vt:lpstr>Process State</vt:lpstr>
      <vt:lpstr>Process State</vt:lpstr>
      <vt:lpstr>Process State</vt:lpstr>
      <vt:lpstr>Process State</vt:lpstr>
      <vt:lpstr>Process State</vt:lpstr>
      <vt:lpstr>Process state</vt:lpstr>
      <vt:lpstr>Process State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Scheduling</dc:title>
  <dc:creator>Anam</dc:creator>
  <cp:lastModifiedBy>Anam</cp:lastModifiedBy>
  <cp:revision>28</cp:revision>
  <dcterms:created xsi:type="dcterms:W3CDTF">2017-09-26T05:32:54Z</dcterms:created>
  <dcterms:modified xsi:type="dcterms:W3CDTF">2017-10-10T05:31:18Z</dcterms:modified>
</cp:coreProperties>
</file>