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9" r:id="rId3"/>
    <p:sldId id="260" r:id="rId4"/>
    <p:sldId id="261" r:id="rId5"/>
    <p:sldId id="262" r:id="rId6"/>
    <p:sldId id="267" r:id="rId7"/>
    <p:sldId id="264" r:id="rId8"/>
    <p:sldId id="265" r:id="rId9"/>
    <p:sldId id="266" r:id="rId10"/>
    <p:sldId id="276" r:id="rId11"/>
    <p:sldId id="277" r:id="rId12"/>
    <p:sldId id="278" r:id="rId13"/>
    <p:sldId id="279" r:id="rId14"/>
    <p:sldId id="280" r:id="rId15"/>
    <p:sldId id="281" r:id="rId16"/>
    <p:sldId id="271" r:id="rId17"/>
    <p:sldId id="272" r:id="rId18"/>
    <p:sldId id="273" r:id="rId19"/>
    <p:sldId id="274" r:id="rId20"/>
    <p:sldId id="286" r:id="rId21"/>
    <p:sldId id="287" r:id="rId22"/>
    <p:sldId id="288" r:id="rId23"/>
    <p:sldId id="289" r:id="rId24"/>
    <p:sldId id="291" r:id="rId25"/>
    <p:sldId id="292" r:id="rId26"/>
    <p:sldId id="293" r:id="rId27"/>
    <p:sldId id="294" r:id="rId28"/>
    <p:sldId id="295" r:id="rId29"/>
    <p:sldId id="283" r:id="rId30"/>
    <p:sldId id="284" r:id="rId31"/>
    <p:sldId id="285" r:id="rId32"/>
    <p:sldId id="27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840E6-63E0-4CEC-BC76-FED26B1D4146}" type="datetimeFigureOut">
              <a:rPr lang="en-GB" smtClean="0"/>
              <a:t>22/08/2017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946D9B-6D56-4AB2-9315-1D77B191C6B6}" type="slidenum">
              <a:rPr lang="en-GB" smtClean="0"/>
              <a:t>‹#›</a:t>
            </a:fld>
            <a:endParaRPr lang="en-GB"/>
          </a:p>
        </p:txBody>
      </p:sp>
    </p:spTree>
    <p:extLst>
      <p:ext uri="{BB962C8B-B14F-4D97-AF65-F5344CB8AC3E}">
        <p14:creationId xmlns:p14="http://schemas.microsoft.com/office/powerpoint/2010/main" val="275682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946D9B-6D56-4AB2-9315-1D77B191C6B6}" type="slidenum">
              <a:rPr lang="en-GB" smtClean="0"/>
              <a:t>15</a:t>
            </a:fld>
            <a:endParaRPr lang="en-GB"/>
          </a:p>
        </p:txBody>
      </p:sp>
    </p:spTree>
    <p:extLst>
      <p:ext uri="{BB962C8B-B14F-4D97-AF65-F5344CB8AC3E}">
        <p14:creationId xmlns:p14="http://schemas.microsoft.com/office/powerpoint/2010/main" val="179423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76EC86-51C7-463A-B008-6115FA55730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D14BF4-1C11-440E-8ADF-9306F6C6CB95}"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6EC86-51C7-463A-B008-6115FA55730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D14BF4-1C11-440E-8ADF-9306F6C6CB9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76EC86-51C7-463A-B008-6115FA55730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D14BF4-1C11-440E-8ADF-9306F6C6CB9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6EC86-51C7-463A-B008-6115FA55730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D14BF4-1C11-440E-8ADF-9306F6C6CB9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6EC86-51C7-463A-B008-6115FA55730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D14BF4-1C11-440E-8ADF-9306F6C6CB95}"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76EC86-51C7-463A-B008-6115FA55730B}"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D14BF4-1C11-440E-8ADF-9306F6C6CB9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76EC86-51C7-463A-B008-6115FA55730B}" type="datetimeFigureOut">
              <a:rPr lang="en-GB" smtClean="0"/>
              <a:t>22/08/2017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D14BF4-1C11-440E-8ADF-9306F6C6CB95}"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76EC86-51C7-463A-B008-6115FA55730B}" type="datetimeFigureOut">
              <a:rPr lang="en-GB" smtClean="0"/>
              <a:t>22/08/2017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D14BF4-1C11-440E-8ADF-9306F6C6CB9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6EC86-51C7-463A-B008-6115FA55730B}" type="datetimeFigureOut">
              <a:rPr lang="en-GB" smtClean="0"/>
              <a:t>22/08/2017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1D14BF4-1C11-440E-8ADF-9306F6C6CB9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6EC86-51C7-463A-B008-6115FA55730B}"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D14BF4-1C11-440E-8ADF-9306F6C6CB95}"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6EC86-51C7-463A-B008-6115FA55730B}"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D14BF4-1C11-440E-8ADF-9306F6C6CB9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B76EC86-51C7-463A-B008-6115FA55730B}" type="datetimeFigureOut">
              <a:rPr lang="en-GB" smtClean="0"/>
              <a:t>22/08/2017</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1D14BF4-1C11-440E-8ADF-9306F6C6CB9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GB" dirty="0"/>
          </a:p>
        </p:txBody>
      </p:sp>
      <p:sp>
        <p:nvSpPr>
          <p:cNvPr id="3" name="Subtitle 2"/>
          <p:cNvSpPr>
            <a:spLocks noGrp="1"/>
          </p:cNvSpPr>
          <p:nvPr>
            <p:ph type="subTitle" idx="1"/>
          </p:nvPr>
        </p:nvSpPr>
        <p:spPr/>
        <p:txBody>
          <a:bodyPr/>
          <a:lstStyle/>
          <a:p>
            <a:r>
              <a:rPr lang="en-US" dirty="0" smtClean="0"/>
              <a:t>Course Instructor</a:t>
            </a:r>
          </a:p>
          <a:p>
            <a:r>
              <a:rPr lang="en-US" dirty="0" smtClean="0"/>
              <a:t>Anam Akbar</a:t>
            </a:r>
            <a:endParaRPr lang="en-GB" dirty="0"/>
          </a:p>
        </p:txBody>
      </p:sp>
    </p:spTree>
    <p:extLst>
      <p:ext uri="{BB962C8B-B14F-4D97-AF65-F5344CB8AC3E}">
        <p14:creationId xmlns:p14="http://schemas.microsoft.com/office/powerpoint/2010/main" val="3500364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GB" dirty="0"/>
          </a:p>
        </p:txBody>
      </p:sp>
      <p:sp>
        <p:nvSpPr>
          <p:cNvPr id="3" name="Content Placeholder 2"/>
          <p:cNvSpPr>
            <a:spLocks noGrp="1"/>
          </p:cNvSpPr>
          <p:nvPr>
            <p:ph idx="1"/>
          </p:nvPr>
        </p:nvSpPr>
        <p:spPr/>
        <p:txBody>
          <a:bodyPr/>
          <a:lstStyle/>
          <a:p>
            <a:pPr algn="ctr"/>
            <a:r>
              <a:rPr lang="en-US" dirty="0" smtClean="0"/>
              <a:t>Five basic categories of operations specified by the </a:t>
            </a:r>
            <a:r>
              <a:rPr lang="en-US" b="1" i="1" dirty="0" err="1" smtClean="0"/>
              <a:t>opcode</a:t>
            </a:r>
            <a:r>
              <a:rPr lang="en-US" b="1" i="1" dirty="0" smtClean="0"/>
              <a:t>.</a:t>
            </a:r>
          </a:p>
          <a:p>
            <a:pPr marL="0" indent="0">
              <a:buNone/>
            </a:pPr>
            <a:r>
              <a:rPr lang="en-US" b="1" i="1" dirty="0" smtClean="0"/>
              <a:t>-Movement:</a:t>
            </a:r>
          </a:p>
          <a:p>
            <a:pPr marL="0" indent="0">
              <a:buNone/>
            </a:pPr>
            <a:r>
              <a:rPr lang="en-US" dirty="0" smtClean="0"/>
              <a:t>Move a value from one location(registers/memory) to another.</a:t>
            </a:r>
          </a:p>
          <a:p>
            <a:pPr marL="0" indent="0">
              <a:buNone/>
            </a:pPr>
            <a:endParaRPr lang="en-US" dirty="0" smtClean="0"/>
          </a:p>
          <a:p>
            <a:pPr marL="0" indent="0">
              <a:buNone/>
            </a:pPr>
            <a:r>
              <a:rPr lang="en-US" dirty="0" smtClean="0"/>
              <a:t>-</a:t>
            </a:r>
            <a:r>
              <a:rPr lang="en-US" b="1" i="1" dirty="0"/>
              <a:t>computation</a:t>
            </a:r>
            <a:r>
              <a:rPr lang="en-US" b="1" i="1" dirty="0" smtClean="0"/>
              <a:t>:</a:t>
            </a:r>
          </a:p>
          <a:p>
            <a:pPr marL="0" indent="0">
              <a:buNone/>
            </a:pPr>
            <a:r>
              <a:rPr lang="en-US" dirty="0" smtClean="0"/>
              <a:t>Send one or more operand values to the ALU and have a computation performed.</a:t>
            </a:r>
            <a:endParaRPr lang="en-GB" dirty="0"/>
          </a:p>
        </p:txBody>
      </p:sp>
    </p:spTree>
    <p:extLst>
      <p:ext uri="{BB962C8B-B14F-4D97-AF65-F5344CB8AC3E}">
        <p14:creationId xmlns:p14="http://schemas.microsoft.com/office/powerpoint/2010/main" val="41341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GB" dirty="0"/>
          </a:p>
        </p:txBody>
      </p:sp>
      <p:sp>
        <p:nvSpPr>
          <p:cNvPr id="3" name="Content Placeholder 2"/>
          <p:cNvSpPr>
            <a:spLocks noGrp="1"/>
          </p:cNvSpPr>
          <p:nvPr>
            <p:ph idx="1"/>
          </p:nvPr>
        </p:nvSpPr>
        <p:spPr/>
        <p:txBody>
          <a:bodyPr/>
          <a:lstStyle/>
          <a:p>
            <a:pPr marL="0" indent="0">
              <a:buNone/>
            </a:pPr>
            <a:r>
              <a:rPr lang="en-US" b="1" i="1" dirty="0" smtClean="0"/>
              <a:t>-Conditional Branch:</a:t>
            </a:r>
          </a:p>
          <a:p>
            <a:pPr marL="0" indent="0">
              <a:buNone/>
            </a:pPr>
            <a:endParaRPr lang="en-US" b="1" i="1" dirty="0" smtClean="0"/>
          </a:p>
          <a:p>
            <a:pPr marL="0" indent="0">
              <a:buNone/>
            </a:pPr>
            <a:r>
              <a:rPr lang="en-US" sz="1800" dirty="0" smtClean="0"/>
              <a:t>If the branch condition is true, reset the program counter to point to the branch address. For an unconditional branch, the branch condition is always true.</a:t>
            </a:r>
          </a:p>
          <a:p>
            <a:pPr marL="0" indent="0">
              <a:buNone/>
            </a:pPr>
            <a:r>
              <a:rPr lang="en-US" dirty="0" smtClean="0"/>
              <a:t> </a:t>
            </a:r>
          </a:p>
          <a:p>
            <a:pPr marL="0" indent="0">
              <a:buNone/>
            </a:pPr>
            <a:r>
              <a:rPr lang="en-US" b="1" i="1" dirty="0" smtClean="0"/>
              <a:t>-Procedure call:</a:t>
            </a:r>
            <a:endParaRPr lang="en-US" b="1" i="1" dirty="0"/>
          </a:p>
          <a:p>
            <a:pPr marL="0" indent="0">
              <a:buNone/>
            </a:pPr>
            <a:r>
              <a:rPr lang="en-US" dirty="0" smtClean="0"/>
              <a:t>	-</a:t>
            </a:r>
            <a:r>
              <a:rPr lang="en-US" sz="1800" dirty="0" smtClean="0"/>
              <a:t>Save the current value of the program counter</a:t>
            </a:r>
          </a:p>
          <a:p>
            <a:pPr marL="0" indent="0">
              <a:buNone/>
            </a:pPr>
            <a:r>
              <a:rPr lang="en-US" sz="1800" dirty="0"/>
              <a:t>	</a:t>
            </a:r>
            <a:r>
              <a:rPr lang="en-US" sz="1800" dirty="0" smtClean="0"/>
              <a:t>- Then reset the program counter to point to the beginning of a 		   procedure.</a:t>
            </a:r>
          </a:p>
          <a:p>
            <a:pPr marL="0" indent="0">
              <a:buNone/>
            </a:pPr>
            <a:r>
              <a:rPr lang="en-US" sz="1800" dirty="0"/>
              <a:t>	</a:t>
            </a:r>
            <a:r>
              <a:rPr lang="en-US" sz="1800" dirty="0" smtClean="0"/>
              <a:t>-The saved program counter may be stored in a register, in memory, 	or on the stack will allow the program to return to the current point of 	execution.</a:t>
            </a:r>
            <a:endParaRPr lang="en-GB" sz="1800" dirty="0"/>
          </a:p>
        </p:txBody>
      </p:sp>
    </p:spTree>
    <p:extLst>
      <p:ext uri="{BB962C8B-B14F-4D97-AF65-F5344CB8AC3E}">
        <p14:creationId xmlns:p14="http://schemas.microsoft.com/office/powerpoint/2010/main" val="547756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GB" dirty="0"/>
          </a:p>
        </p:txBody>
      </p:sp>
      <p:sp>
        <p:nvSpPr>
          <p:cNvPr id="3" name="Content Placeholder 2"/>
          <p:cNvSpPr>
            <a:spLocks noGrp="1"/>
          </p:cNvSpPr>
          <p:nvPr>
            <p:ph idx="1"/>
          </p:nvPr>
        </p:nvSpPr>
        <p:spPr/>
        <p:txBody>
          <a:bodyPr/>
          <a:lstStyle/>
          <a:p>
            <a:r>
              <a:rPr lang="en-US" b="1" i="1" dirty="0" smtClean="0"/>
              <a:t>Input/Output:</a:t>
            </a:r>
          </a:p>
          <a:p>
            <a:pPr marL="0" indent="0">
              <a:buNone/>
            </a:pPr>
            <a:r>
              <a:rPr lang="en-US" sz="1800" dirty="0" smtClean="0"/>
              <a:t>Transfer information concerning an input or output operation between the CPU and an I/O device.</a:t>
            </a:r>
            <a:endParaRPr lang="en-GB" sz="1800" dirty="0"/>
          </a:p>
        </p:txBody>
      </p:sp>
      <p:sp>
        <p:nvSpPr>
          <p:cNvPr id="4" name="Rectangle 3"/>
          <p:cNvSpPr/>
          <p:nvPr/>
        </p:nvSpPr>
        <p:spPr>
          <a:xfrm>
            <a:off x="2133600" y="2701636"/>
            <a:ext cx="47244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562600" y="2985654"/>
            <a:ext cx="990600" cy="303414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a:t>
            </a:r>
          </a:p>
          <a:p>
            <a:pPr algn="ctr"/>
            <a:r>
              <a:rPr lang="en-US" dirty="0" smtClean="0"/>
              <a:t>logic</a:t>
            </a:r>
            <a:endParaRPr lang="en-GB" dirty="0"/>
          </a:p>
        </p:txBody>
      </p:sp>
      <p:sp>
        <p:nvSpPr>
          <p:cNvPr id="6" name="Rectangle 5"/>
          <p:cNvSpPr/>
          <p:nvPr/>
        </p:nvSpPr>
        <p:spPr>
          <a:xfrm>
            <a:off x="2438400" y="2957944"/>
            <a:ext cx="1219200" cy="2376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2667000" y="3158836"/>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GB" dirty="0"/>
          </a:p>
        </p:txBody>
      </p:sp>
      <p:sp>
        <p:nvSpPr>
          <p:cNvPr id="8" name="Rectangle 7"/>
          <p:cNvSpPr/>
          <p:nvPr/>
        </p:nvSpPr>
        <p:spPr>
          <a:xfrm>
            <a:off x="2660073" y="3629891"/>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a:t>
            </a:r>
            <a:endParaRPr lang="en-GB" dirty="0"/>
          </a:p>
        </p:txBody>
      </p:sp>
      <p:sp>
        <p:nvSpPr>
          <p:cNvPr id="9" name="Rectangle 8"/>
          <p:cNvSpPr/>
          <p:nvPr/>
        </p:nvSpPr>
        <p:spPr>
          <a:xfrm>
            <a:off x="2660073" y="4111336"/>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psw</a:t>
            </a:r>
            <a:endParaRPr lang="en-GB" dirty="0"/>
          </a:p>
        </p:txBody>
      </p:sp>
      <p:sp>
        <p:nvSpPr>
          <p:cNvPr id="10" name="Rectangle 9"/>
          <p:cNvSpPr/>
          <p:nvPr/>
        </p:nvSpPr>
        <p:spPr>
          <a:xfrm>
            <a:off x="2705100" y="4701249"/>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660073" y="5527964"/>
            <a:ext cx="685800" cy="49183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75000"/>
                  </a:schemeClr>
                </a:solidFill>
              </a:rPr>
              <a:t>ALU</a:t>
            </a:r>
            <a:endParaRPr lang="en-GB"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12" name="TextBox 11"/>
              <p:cNvSpPr txBox="1"/>
              <p:nvPr/>
            </p:nvSpPr>
            <p:spPr>
              <a:xfrm>
                <a:off x="2909455" y="4352697"/>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2909455" y="4352697"/>
                <a:ext cx="152400" cy="369332"/>
              </a:xfrm>
              <a:prstGeom prst="rect">
                <a:avLst/>
              </a:prstGeom>
              <a:blipFill rotWithShape="1">
                <a:blip r:embed="rId2"/>
                <a:stretch>
                  <a:fillRect r="-52000"/>
                </a:stretch>
              </a:blipFill>
            </p:spPr>
            <p:txBody>
              <a:bodyPr/>
              <a:lstStyle/>
              <a:p>
                <a:r>
                  <a:rPr lang="en-GB">
                    <a:noFill/>
                  </a:rPr>
                  <a:t> </a:t>
                </a:r>
              </a:p>
            </p:txBody>
          </p:sp>
        </mc:Fallback>
      </mc:AlternateContent>
      <p:sp>
        <p:nvSpPr>
          <p:cNvPr id="13" name="TextBox 12"/>
          <p:cNvSpPr txBox="1"/>
          <p:nvPr/>
        </p:nvSpPr>
        <p:spPr>
          <a:xfrm>
            <a:off x="2441864" y="5006049"/>
            <a:ext cx="1295400" cy="369332"/>
          </a:xfrm>
          <a:prstGeom prst="rect">
            <a:avLst/>
          </a:prstGeom>
          <a:noFill/>
        </p:spPr>
        <p:txBody>
          <a:bodyPr wrap="square" rtlCol="0">
            <a:spAutoFit/>
          </a:bodyPr>
          <a:lstStyle/>
          <a:p>
            <a:r>
              <a:rPr lang="en-US" dirty="0" smtClean="0"/>
              <a:t>Registers</a:t>
            </a:r>
            <a:endParaRPr lang="en-GB" dirty="0"/>
          </a:p>
        </p:txBody>
      </p:sp>
      <p:sp>
        <p:nvSpPr>
          <p:cNvPr id="14" name="TextBox 13"/>
          <p:cNvSpPr txBox="1"/>
          <p:nvPr/>
        </p:nvSpPr>
        <p:spPr>
          <a:xfrm>
            <a:off x="3311237" y="6248400"/>
            <a:ext cx="2057400" cy="369332"/>
          </a:xfrm>
          <a:prstGeom prst="rect">
            <a:avLst/>
          </a:prstGeom>
          <a:noFill/>
        </p:spPr>
        <p:txBody>
          <a:bodyPr wrap="square" rtlCol="0">
            <a:spAutoFit/>
          </a:bodyPr>
          <a:lstStyle/>
          <a:p>
            <a:r>
              <a:rPr lang="en-US" dirty="0" smtClean="0"/>
              <a:t>CPU Organization</a:t>
            </a:r>
            <a:endParaRPr lang="en-GB" dirty="0"/>
          </a:p>
        </p:txBody>
      </p:sp>
    </p:spTree>
    <p:extLst>
      <p:ext uri="{BB962C8B-B14F-4D97-AF65-F5344CB8AC3E}">
        <p14:creationId xmlns:p14="http://schemas.microsoft.com/office/powerpoint/2010/main" val="2804262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Traps and Interrupts</a:t>
            </a:r>
            <a:endParaRPr lang="en-GB" dirty="0"/>
          </a:p>
        </p:txBody>
      </p:sp>
      <p:sp>
        <p:nvSpPr>
          <p:cNvPr id="3" name="Content Placeholder 2"/>
          <p:cNvSpPr>
            <a:spLocks noGrp="1"/>
          </p:cNvSpPr>
          <p:nvPr>
            <p:ph idx="1"/>
          </p:nvPr>
        </p:nvSpPr>
        <p:spPr/>
        <p:txBody>
          <a:bodyPr/>
          <a:lstStyle/>
          <a:p>
            <a:endParaRPr lang="en-US" dirty="0" smtClean="0"/>
          </a:p>
          <a:p>
            <a:r>
              <a:rPr lang="en-US" sz="1800" dirty="0" smtClean="0"/>
              <a:t>Events that </a:t>
            </a:r>
            <a:r>
              <a:rPr lang="en-US" sz="1800" b="1" dirty="0" smtClean="0"/>
              <a:t>disrupt the normal sequence</a:t>
            </a:r>
            <a:r>
              <a:rPr lang="en-US" sz="1800" dirty="0" smtClean="0"/>
              <a:t> of instructions executed by </a:t>
            </a:r>
            <a:r>
              <a:rPr lang="en-US" sz="1800" b="1" dirty="0" smtClean="0"/>
              <a:t>CPU.</a:t>
            </a:r>
          </a:p>
          <a:p>
            <a:endParaRPr lang="en-US" b="1" dirty="0"/>
          </a:p>
          <a:p>
            <a:pPr marL="0" indent="0">
              <a:buNone/>
            </a:pPr>
            <a:r>
              <a:rPr lang="en-US" b="1" i="1" dirty="0" smtClean="0"/>
              <a:t>-Trap:</a:t>
            </a:r>
          </a:p>
          <a:p>
            <a:pPr marL="0" indent="0">
              <a:buNone/>
            </a:pPr>
            <a:r>
              <a:rPr lang="en-US" sz="1800" dirty="0" smtClean="0"/>
              <a:t>A abnormal condition detected by the CPU that usually is indicative of an error.</a:t>
            </a:r>
          </a:p>
          <a:p>
            <a:pPr marL="0" indent="0">
              <a:buNone/>
            </a:pPr>
            <a:endParaRPr lang="en-US" dirty="0" smtClean="0"/>
          </a:p>
          <a:p>
            <a:pPr marL="0" indent="0">
              <a:buNone/>
            </a:pPr>
            <a:r>
              <a:rPr lang="en-US" b="1" i="1" dirty="0" smtClean="0"/>
              <a:t>-Interrupt:</a:t>
            </a:r>
          </a:p>
          <a:p>
            <a:pPr marL="0" indent="0">
              <a:buNone/>
            </a:pPr>
            <a:endParaRPr lang="en-US" b="1" i="1" dirty="0" smtClean="0"/>
          </a:p>
          <a:p>
            <a:pPr marL="0" indent="0">
              <a:buNone/>
            </a:pPr>
            <a:r>
              <a:rPr lang="en-US" sz="1800" dirty="0" smtClean="0"/>
              <a:t>An interrupt is a signal sent to the CPU.</a:t>
            </a:r>
          </a:p>
          <a:p>
            <a:pPr marL="0" indent="0">
              <a:buNone/>
            </a:pPr>
            <a:r>
              <a:rPr lang="en-US" sz="1800" b="1" i="1" dirty="0"/>
              <a:t>	</a:t>
            </a:r>
            <a:r>
              <a:rPr lang="en-US" sz="1800" b="1" i="1" dirty="0" smtClean="0"/>
              <a:t>-software Interrupt.</a:t>
            </a:r>
          </a:p>
          <a:p>
            <a:pPr marL="0" indent="0">
              <a:buNone/>
            </a:pPr>
            <a:r>
              <a:rPr lang="en-US" sz="1800" b="1" i="1" dirty="0"/>
              <a:t>	</a:t>
            </a:r>
            <a:r>
              <a:rPr lang="en-US" sz="1800" b="1" i="1" dirty="0" smtClean="0"/>
              <a:t>-Hardware  Interrupt.</a:t>
            </a:r>
            <a:endParaRPr lang="en-US" sz="1800" b="1" i="1" dirty="0"/>
          </a:p>
          <a:p>
            <a:endParaRPr lang="en-GB" b="1" i="1" dirty="0"/>
          </a:p>
        </p:txBody>
      </p:sp>
    </p:spTree>
    <p:extLst>
      <p:ext uri="{BB962C8B-B14F-4D97-AF65-F5344CB8AC3E}">
        <p14:creationId xmlns:p14="http://schemas.microsoft.com/office/powerpoint/2010/main" val="52551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Traps and Interrupts</a:t>
            </a:r>
            <a:endParaRPr lang="en-GB" dirty="0"/>
          </a:p>
        </p:txBody>
      </p:sp>
      <p:sp>
        <p:nvSpPr>
          <p:cNvPr id="3" name="Content Placeholder 2"/>
          <p:cNvSpPr>
            <a:spLocks noGrp="1"/>
          </p:cNvSpPr>
          <p:nvPr>
            <p:ph idx="1"/>
          </p:nvPr>
        </p:nvSpPr>
        <p:spPr/>
        <p:txBody>
          <a:bodyPr/>
          <a:lstStyle/>
          <a:p>
            <a:pPr marL="0" indent="0">
              <a:buNone/>
            </a:pPr>
            <a:endParaRPr lang="en-US" dirty="0" smtClean="0"/>
          </a:p>
          <a:p>
            <a:pPr>
              <a:buFontTx/>
              <a:buChar char="-"/>
            </a:pPr>
            <a:r>
              <a:rPr lang="en-US" sz="1800" dirty="0" smtClean="0"/>
              <a:t>CPU responds to traps and interrupts by saving the  current value of the program counter and resetting the program counter to a new address.</a:t>
            </a:r>
          </a:p>
          <a:p>
            <a:pPr>
              <a:buFontTx/>
              <a:buChar char="-"/>
            </a:pPr>
            <a:endParaRPr lang="en-US" sz="1800" dirty="0"/>
          </a:p>
          <a:p>
            <a:pPr>
              <a:buFontTx/>
              <a:buChar char="-"/>
            </a:pPr>
            <a:r>
              <a:rPr lang="en-US" sz="1800" dirty="0" smtClean="0"/>
              <a:t>This allows the CPU to return to executing at the point the trap or interrupt occurred</a:t>
            </a:r>
          </a:p>
          <a:p>
            <a:pPr>
              <a:buFontTx/>
              <a:buChar char="-"/>
            </a:pPr>
            <a:endParaRPr lang="en-US" sz="1800" dirty="0"/>
          </a:p>
          <a:p>
            <a:pPr>
              <a:buFontTx/>
              <a:buChar char="-"/>
            </a:pPr>
            <a:r>
              <a:rPr lang="en-US" sz="1800" dirty="0" smtClean="0"/>
              <a:t>Interrupt handles are stored in an array of pointers called the </a:t>
            </a:r>
            <a:r>
              <a:rPr lang="en-US" sz="1800" b="1" i="1" dirty="0" smtClean="0"/>
              <a:t>interrupt vector </a:t>
            </a:r>
          </a:p>
          <a:p>
            <a:pPr>
              <a:buFontTx/>
              <a:buChar char="-"/>
            </a:pPr>
            <a:endParaRPr lang="en-US" sz="1800" dirty="0" smtClean="0"/>
          </a:p>
          <a:p>
            <a:pPr>
              <a:buFontTx/>
              <a:buChar char="-"/>
            </a:pPr>
            <a:r>
              <a:rPr lang="en-US" sz="1800" dirty="0" smtClean="0"/>
              <a:t>Each trap and interrupt is associated with an index into that vector.</a:t>
            </a:r>
          </a:p>
          <a:p>
            <a:pPr>
              <a:buFontTx/>
              <a:buChar char="-"/>
            </a:pPr>
            <a:endParaRPr lang="en-US" sz="1800" dirty="0"/>
          </a:p>
          <a:p>
            <a:pPr>
              <a:buFontTx/>
              <a:buChar char="-"/>
            </a:pPr>
            <a:r>
              <a:rPr lang="en-US" sz="1800" dirty="0" smtClean="0"/>
              <a:t>Interrupts may be associated with a  hardware </a:t>
            </a:r>
            <a:r>
              <a:rPr lang="en-US" sz="1800" b="1" i="1" dirty="0" smtClean="0"/>
              <a:t>priority level</a:t>
            </a:r>
            <a:r>
              <a:rPr lang="en-US" sz="1800" dirty="0" smtClean="0"/>
              <a:t>.</a:t>
            </a:r>
            <a:r>
              <a:rPr lang="en-US" sz="1800" b="1" i="1" dirty="0" smtClean="0"/>
              <a:t> </a:t>
            </a:r>
            <a:r>
              <a:rPr lang="en-US" sz="1800" dirty="0" smtClean="0"/>
              <a:t>The CPU is also associated with a priority. </a:t>
            </a:r>
            <a:endParaRPr lang="en-GB" sz="1800" dirty="0"/>
          </a:p>
        </p:txBody>
      </p:sp>
    </p:spTree>
    <p:extLst>
      <p:ext uri="{BB962C8B-B14F-4D97-AF65-F5344CB8AC3E}">
        <p14:creationId xmlns:p14="http://schemas.microsoft.com/office/powerpoint/2010/main" val="313406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Traps and Interrupts</a:t>
            </a:r>
            <a:endParaRPr lang="en-GB"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1800" dirty="0"/>
              <a:t>-</a:t>
            </a:r>
            <a:r>
              <a:rPr lang="en-US" sz="1800" dirty="0" smtClean="0"/>
              <a:t>Only interrupt with priorities higher than the CPU’s are processed.</a:t>
            </a:r>
          </a:p>
          <a:p>
            <a:pPr marL="0" indent="0">
              <a:buNone/>
            </a:pPr>
            <a:endParaRPr lang="en-US" sz="1800" dirty="0" smtClean="0"/>
          </a:p>
          <a:p>
            <a:pPr marL="0" indent="0">
              <a:buNone/>
            </a:pPr>
            <a:r>
              <a:rPr lang="en-US" sz="1800" dirty="0" smtClean="0"/>
              <a:t>-CPU priority level is stored in </a:t>
            </a:r>
            <a:r>
              <a:rPr lang="en-US" sz="1800" b="1" i="1" dirty="0" smtClean="0"/>
              <a:t>PSW (program status word)</a:t>
            </a:r>
            <a:r>
              <a:rPr lang="en-US" sz="1800" dirty="0" smtClean="0"/>
              <a:t> can be reset by changing the appropriate bits in the PSW.</a:t>
            </a:r>
          </a:p>
          <a:p>
            <a:pPr marL="0" indent="0">
              <a:buNone/>
            </a:pPr>
            <a:endParaRPr lang="en-US" sz="1800" b="1" i="1" dirty="0"/>
          </a:p>
          <a:p>
            <a:pPr marL="0" indent="0">
              <a:buNone/>
            </a:pPr>
            <a:r>
              <a:rPr lang="en-US" sz="1800" dirty="0" smtClean="0"/>
              <a:t>- Traps are synchronous and interrupts are asynchronous.</a:t>
            </a:r>
          </a:p>
          <a:p>
            <a:pPr marL="0" indent="0">
              <a:buNone/>
            </a:pPr>
            <a:endParaRPr lang="en-US" sz="1800" b="1" i="1" dirty="0" smtClean="0"/>
          </a:p>
          <a:p>
            <a:pPr marL="0" indent="0">
              <a:buNone/>
            </a:pPr>
            <a:r>
              <a:rPr lang="en-GB" sz="1800" dirty="0"/>
              <a:t>A </a:t>
            </a:r>
            <a:r>
              <a:rPr lang="en-GB" sz="1800" b="1" dirty="0"/>
              <a:t>synchronous operation</a:t>
            </a:r>
            <a:r>
              <a:rPr lang="en-GB" sz="1800" dirty="0"/>
              <a:t> blocks a process till the </a:t>
            </a:r>
            <a:r>
              <a:rPr lang="en-GB" sz="1800" b="1" dirty="0"/>
              <a:t>operation</a:t>
            </a:r>
            <a:r>
              <a:rPr lang="en-GB" sz="1800" dirty="0"/>
              <a:t> completes</a:t>
            </a:r>
            <a:r>
              <a:rPr lang="en-GB" sz="1800" dirty="0" smtClean="0"/>
              <a:t>.</a:t>
            </a:r>
          </a:p>
          <a:p>
            <a:pPr marL="0" indent="0">
              <a:buNone/>
            </a:pPr>
            <a:r>
              <a:rPr lang="en-GB" sz="1800" dirty="0"/>
              <a:t>An </a:t>
            </a:r>
            <a:r>
              <a:rPr lang="en-GB" sz="1800" b="1" dirty="0"/>
              <a:t>asynchronous operation</a:t>
            </a:r>
            <a:r>
              <a:rPr lang="en-GB" sz="1800" dirty="0"/>
              <a:t> is non-blocking and only initiates the </a:t>
            </a:r>
            <a:r>
              <a:rPr lang="en-GB" sz="1800" b="1" dirty="0"/>
              <a:t>operation</a:t>
            </a:r>
            <a:r>
              <a:rPr lang="en-GB" sz="1800" dirty="0"/>
              <a:t>.</a:t>
            </a:r>
            <a:endParaRPr lang="en-US" sz="1800" b="1" i="1" dirty="0"/>
          </a:p>
        </p:txBody>
      </p:sp>
    </p:spTree>
    <p:extLst>
      <p:ext uri="{BB962C8B-B14F-4D97-AF65-F5344CB8AC3E}">
        <p14:creationId xmlns:p14="http://schemas.microsoft.com/office/powerpoint/2010/main" val="4087420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Mode</a:t>
            </a:r>
            <a:endParaRPr lang="en-GB" dirty="0"/>
          </a:p>
        </p:txBody>
      </p:sp>
      <p:sp>
        <p:nvSpPr>
          <p:cNvPr id="3" name="Content Placeholder 2"/>
          <p:cNvSpPr>
            <a:spLocks noGrp="1"/>
          </p:cNvSpPr>
          <p:nvPr>
            <p:ph idx="1"/>
          </p:nvPr>
        </p:nvSpPr>
        <p:spPr/>
        <p:txBody>
          <a:bodyPr/>
          <a:lstStyle/>
          <a:p>
            <a:pPr marL="0" indent="0" algn="ctr">
              <a:buNone/>
            </a:pPr>
            <a:r>
              <a:rPr lang="en-US" b="1" i="1" dirty="0" smtClean="0"/>
              <a:t>Operating system have two kinds of mode.</a:t>
            </a:r>
          </a:p>
          <a:p>
            <a:endParaRPr lang="en-US" dirty="0"/>
          </a:p>
          <a:p>
            <a:endParaRPr lang="en-US" sz="1800" dirty="0" smtClean="0"/>
          </a:p>
          <a:p>
            <a:r>
              <a:rPr lang="en-US" sz="1800" dirty="0" smtClean="0"/>
              <a:t>User mode</a:t>
            </a:r>
          </a:p>
          <a:p>
            <a:endParaRPr lang="en-US" sz="1800" dirty="0"/>
          </a:p>
          <a:p>
            <a:r>
              <a:rPr lang="en-US" sz="1800" dirty="0" smtClean="0"/>
              <a:t>Kernel /Supervisory mode.</a:t>
            </a:r>
          </a:p>
          <a:p>
            <a:endParaRPr lang="en-US" sz="1800" dirty="0"/>
          </a:p>
          <a:p>
            <a:endParaRPr lang="en-US" sz="1800" dirty="0" smtClean="0"/>
          </a:p>
          <a:p>
            <a:r>
              <a:rPr lang="en-US" sz="1800" b="1" i="1" u="sng" dirty="0" smtClean="0"/>
              <a:t>User Mode:</a:t>
            </a:r>
          </a:p>
          <a:p>
            <a:pPr lvl="1"/>
            <a:endParaRPr lang="en-US" sz="1400" dirty="0" smtClean="0"/>
          </a:p>
          <a:p>
            <a:pPr lvl="1"/>
            <a:r>
              <a:rPr lang="en-US" sz="1800" dirty="0"/>
              <a:t>The user mode runs the users application like network browser, media player, </a:t>
            </a:r>
            <a:r>
              <a:rPr lang="en-US" sz="1800" dirty="0" smtClean="0"/>
              <a:t>word.</a:t>
            </a:r>
            <a:endParaRPr lang="en-GB" sz="1800" dirty="0"/>
          </a:p>
        </p:txBody>
      </p:sp>
    </p:spTree>
    <p:extLst>
      <p:ext uri="{BB962C8B-B14F-4D97-AF65-F5344CB8AC3E}">
        <p14:creationId xmlns:p14="http://schemas.microsoft.com/office/powerpoint/2010/main" val="139321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Mode</a:t>
            </a:r>
            <a:endParaRPr lang="en-GB" dirty="0"/>
          </a:p>
        </p:txBody>
      </p:sp>
      <p:sp>
        <p:nvSpPr>
          <p:cNvPr id="3" name="Content Placeholder 2"/>
          <p:cNvSpPr>
            <a:spLocks noGrp="1"/>
          </p:cNvSpPr>
          <p:nvPr>
            <p:ph idx="1"/>
          </p:nvPr>
        </p:nvSpPr>
        <p:spPr/>
        <p:txBody>
          <a:bodyPr/>
          <a:lstStyle/>
          <a:p>
            <a:r>
              <a:rPr lang="en-US" b="1" i="1" u="sng" dirty="0" smtClean="0"/>
              <a:t>Supervisor Or </a:t>
            </a:r>
            <a:r>
              <a:rPr lang="en-US" b="1" i="1" u="sng" dirty="0" err="1" smtClean="0"/>
              <a:t>Kernal</a:t>
            </a:r>
            <a:r>
              <a:rPr lang="en-US" b="1" i="1" u="sng" dirty="0" smtClean="0"/>
              <a:t> </a:t>
            </a:r>
            <a:r>
              <a:rPr lang="en-US" b="1" i="1" u="sng" dirty="0"/>
              <a:t>Mode</a:t>
            </a:r>
            <a:r>
              <a:rPr lang="en-US" b="1" i="1" u="sng" dirty="0" smtClean="0"/>
              <a:t>:</a:t>
            </a:r>
            <a:endParaRPr lang="en-US" dirty="0" smtClean="0"/>
          </a:p>
          <a:p>
            <a:endParaRPr lang="en-US" sz="1800" dirty="0" smtClean="0"/>
          </a:p>
          <a:p>
            <a:endParaRPr lang="en-US" sz="1800" dirty="0"/>
          </a:p>
          <a:p>
            <a:pPr marL="0" indent="0">
              <a:buNone/>
            </a:pPr>
            <a:r>
              <a:rPr lang="en-US" sz="1800" dirty="0" smtClean="0"/>
              <a:t>	- Kernel can be described as a subroutine library. </a:t>
            </a:r>
          </a:p>
          <a:p>
            <a:pPr marL="0" indent="0">
              <a:buNone/>
            </a:pPr>
            <a:r>
              <a:rPr lang="en-US" sz="1800" dirty="0"/>
              <a:t>	</a:t>
            </a:r>
            <a:r>
              <a:rPr lang="en-US" sz="1800" dirty="0" smtClean="0"/>
              <a:t>- The most important part of the operating system and the continuous    	   resident of the computer memory .</a:t>
            </a:r>
          </a:p>
          <a:p>
            <a:pPr marL="0" indent="0">
              <a:buNone/>
            </a:pPr>
            <a:r>
              <a:rPr lang="en-US" sz="1800" dirty="0"/>
              <a:t>	</a:t>
            </a:r>
            <a:r>
              <a:rPr lang="en-US" sz="1800" dirty="0" smtClean="0"/>
              <a:t>-It runs the supervisory related task, like</a:t>
            </a:r>
          </a:p>
          <a:p>
            <a:pPr marL="0" indent="0">
              <a:buNone/>
            </a:pPr>
            <a:r>
              <a:rPr lang="en-US" sz="1800" dirty="0"/>
              <a:t>	</a:t>
            </a:r>
            <a:r>
              <a:rPr lang="en-US" sz="1800" dirty="0" smtClean="0"/>
              <a:t>	-Memory Management</a:t>
            </a:r>
          </a:p>
          <a:p>
            <a:pPr marL="0" indent="0">
              <a:buNone/>
            </a:pPr>
            <a:r>
              <a:rPr lang="en-US" sz="1800" dirty="0"/>
              <a:t>	</a:t>
            </a:r>
            <a:r>
              <a:rPr lang="en-US" sz="1800" dirty="0" smtClean="0"/>
              <a:t>	-Task Scheduling</a:t>
            </a:r>
          </a:p>
          <a:p>
            <a:pPr marL="0" indent="0">
              <a:buNone/>
            </a:pPr>
            <a:r>
              <a:rPr lang="en-US" sz="1800" dirty="0"/>
              <a:t>	</a:t>
            </a:r>
            <a:r>
              <a:rPr lang="en-US" sz="1800" dirty="0" smtClean="0"/>
              <a:t>	-Interrupt handling</a:t>
            </a:r>
          </a:p>
          <a:p>
            <a:pPr marL="0" indent="0">
              <a:buNone/>
            </a:pPr>
            <a:r>
              <a:rPr lang="en-US" sz="1800" dirty="0"/>
              <a:t>	</a:t>
            </a:r>
            <a:r>
              <a:rPr lang="en-US" sz="1800" dirty="0" smtClean="0"/>
              <a:t>	-Execution of critical system related application.</a:t>
            </a:r>
          </a:p>
          <a:p>
            <a:pPr marL="0" indent="0">
              <a:buNone/>
            </a:pPr>
            <a:r>
              <a:rPr lang="en-US" sz="1800" dirty="0" smtClean="0"/>
              <a:t>Those instruction which are required to runs the kernel are termed as </a:t>
            </a:r>
            <a:r>
              <a:rPr lang="en-US" sz="1800" b="1" i="1" dirty="0" smtClean="0"/>
              <a:t>privileged </a:t>
            </a:r>
            <a:r>
              <a:rPr lang="en-US" sz="1800" i="1" dirty="0" smtClean="0"/>
              <a:t>instruction(accessing certain registers, and accessing I/O devices) </a:t>
            </a:r>
            <a:endParaRPr lang="en-US" sz="1800" i="1" dirty="0" smtClean="0"/>
          </a:p>
          <a:p>
            <a:pPr marL="0" indent="0">
              <a:buNone/>
            </a:pPr>
            <a:endParaRPr lang="en-US" sz="1800" dirty="0" smtClean="0"/>
          </a:p>
          <a:p>
            <a:pPr marL="0" indent="0" algn="ctr">
              <a:buNone/>
            </a:pPr>
            <a:endParaRPr lang="en-US" sz="1800" dirty="0" smtClean="0"/>
          </a:p>
          <a:p>
            <a:endParaRPr lang="en-GB" dirty="0"/>
          </a:p>
        </p:txBody>
      </p:sp>
    </p:spTree>
    <p:extLst>
      <p:ext uri="{BB962C8B-B14F-4D97-AF65-F5344CB8AC3E}">
        <p14:creationId xmlns:p14="http://schemas.microsoft.com/office/powerpoint/2010/main" val="74973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Kernel</a:t>
            </a:r>
            <a:endParaRPr lang="en-GB" dirty="0"/>
          </a:p>
        </p:txBody>
      </p:sp>
      <p:sp>
        <p:nvSpPr>
          <p:cNvPr id="3" name="Content Placeholder 2"/>
          <p:cNvSpPr>
            <a:spLocks noGrp="1"/>
          </p:cNvSpPr>
          <p:nvPr>
            <p:ph idx="1"/>
          </p:nvPr>
        </p:nvSpPr>
        <p:spPr/>
        <p:txBody>
          <a:bodyPr/>
          <a:lstStyle/>
          <a:p>
            <a:pPr marL="0" indent="0" algn="ctr">
              <a:buNone/>
            </a:pPr>
            <a:endParaRPr lang="en-US" b="1" i="1" u="sng" dirty="0" smtClean="0"/>
          </a:p>
          <a:p>
            <a:pPr marL="0" indent="0" algn="ctr">
              <a:buNone/>
            </a:pPr>
            <a:r>
              <a:rPr lang="en-US" b="1" i="1" u="sng" dirty="0" smtClean="0"/>
              <a:t>Types of Kernel</a:t>
            </a:r>
          </a:p>
          <a:p>
            <a:pPr marL="0" indent="0">
              <a:buNone/>
            </a:pPr>
            <a:endParaRPr lang="en-US" dirty="0"/>
          </a:p>
          <a:p>
            <a:pPr marL="0" indent="0">
              <a:buNone/>
            </a:pPr>
            <a:r>
              <a:rPr lang="en-US" dirty="0" smtClean="0"/>
              <a:t>-Monolithic Kernel</a:t>
            </a:r>
          </a:p>
          <a:p>
            <a:pPr marL="0" indent="0">
              <a:buNone/>
            </a:pPr>
            <a:r>
              <a:rPr lang="en-US" dirty="0" smtClean="0"/>
              <a:t>-Micro Kernel</a:t>
            </a:r>
          </a:p>
          <a:p>
            <a:pPr marL="0" indent="0">
              <a:buNone/>
            </a:pPr>
            <a:endParaRPr lang="en-GB" dirty="0"/>
          </a:p>
        </p:txBody>
      </p:sp>
    </p:spTree>
    <p:extLst>
      <p:ext uri="{BB962C8B-B14F-4D97-AF65-F5344CB8AC3E}">
        <p14:creationId xmlns:p14="http://schemas.microsoft.com/office/powerpoint/2010/main" val="234677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Kernel</a:t>
            </a:r>
            <a:endParaRPr lang="en-GB" dirty="0"/>
          </a:p>
        </p:txBody>
      </p:sp>
      <p:sp>
        <p:nvSpPr>
          <p:cNvPr id="3" name="Content Placeholder 2"/>
          <p:cNvSpPr>
            <a:spLocks noGrp="1"/>
          </p:cNvSpPr>
          <p:nvPr>
            <p:ph idx="1"/>
          </p:nvPr>
        </p:nvSpPr>
        <p:spPr/>
        <p:txBody>
          <a:bodyPr/>
          <a:lstStyle/>
          <a:p>
            <a:pPr>
              <a:buFontTx/>
              <a:buChar char="-"/>
            </a:pPr>
            <a:r>
              <a:rPr lang="en-US" b="1" i="1" u="sng" dirty="0"/>
              <a:t>Monolithic Kernel</a:t>
            </a:r>
          </a:p>
          <a:p>
            <a:endParaRPr lang="en-US" dirty="0"/>
          </a:p>
          <a:p>
            <a:pPr marL="0" indent="0">
              <a:buNone/>
            </a:pPr>
            <a:r>
              <a:rPr lang="en-US" dirty="0" smtClean="0"/>
              <a:t>- Resides in memory at once and stays here all the time.</a:t>
            </a:r>
          </a:p>
          <a:p>
            <a:pPr marL="0" indent="0">
              <a:buNone/>
            </a:pPr>
            <a:endParaRPr lang="en-US" dirty="0" smtClean="0"/>
          </a:p>
          <a:p>
            <a:pPr>
              <a:buFontTx/>
              <a:buChar char="-"/>
            </a:pPr>
            <a:r>
              <a:rPr lang="en-US" dirty="0" smtClean="0"/>
              <a:t>Acquires the major part of the memory.</a:t>
            </a:r>
          </a:p>
          <a:p>
            <a:pPr>
              <a:buFontTx/>
              <a:buChar char="-"/>
            </a:pPr>
            <a:endParaRPr lang="en-US" dirty="0"/>
          </a:p>
          <a:p>
            <a:pPr>
              <a:buFontTx/>
              <a:buChar char="-"/>
            </a:pPr>
            <a:r>
              <a:rPr lang="en-US" dirty="0" smtClean="0"/>
              <a:t> </a:t>
            </a:r>
            <a:r>
              <a:rPr lang="en-US" b="1" i="1" u="sng" dirty="0" smtClean="0"/>
              <a:t>Micro </a:t>
            </a:r>
            <a:r>
              <a:rPr lang="en-US" b="1" i="1" u="sng" dirty="0"/>
              <a:t>Kernel</a:t>
            </a:r>
            <a:endParaRPr lang="en-US" dirty="0"/>
          </a:p>
          <a:p>
            <a:pPr>
              <a:buFontTx/>
              <a:buChar char="-"/>
            </a:pPr>
            <a:r>
              <a:rPr lang="en-US" dirty="0" smtClean="0"/>
              <a:t>Necessary portion of kernel  is loaded in memory .</a:t>
            </a:r>
          </a:p>
          <a:p>
            <a:pPr>
              <a:buFontTx/>
              <a:buChar char="-"/>
            </a:pPr>
            <a:r>
              <a:rPr lang="en-US" dirty="0" smtClean="0"/>
              <a:t>Some features remain on secondary storage.</a:t>
            </a:r>
          </a:p>
          <a:p>
            <a:pPr>
              <a:buFontTx/>
              <a:buChar char="-"/>
            </a:pPr>
            <a:r>
              <a:rPr lang="en-US" dirty="0" smtClean="0"/>
              <a:t>Whenever a part of kernel is needed which is not in memory then it will be loaded from </a:t>
            </a:r>
            <a:r>
              <a:rPr lang="en-US" smtClean="0"/>
              <a:t>secondary storage</a:t>
            </a:r>
            <a:endParaRPr lang="en-GB" dirty="0"/>
          </a:p>
        </p:txBody>
      </p:sp>
    </p:spTree>
    <p:extLst>
      <p:ext uri="{BB962C8B-B14F-4D97-AF65-F5344CB8AC3E}">
        <p14:creationId xmlns:p14="http://schemas.microsoft.com/office/powerpoint/2010/main" val="104101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a:t>
            </a:r>
            <a:endParaRPr lang="en-GB" dirty="0"/>
          </a:p>
        </p:txBody>
      </p:sp>
      <p:sp>
        <p:nvSpPr>
          <p:cNvPr id="3" name="Content Placeholder 2"/>
          <p:cNvSpPr>
            <a:spLocks noGrp="1"/>
          </p:cNvSpPr>
          <p:nvPr>
            <p:ph idx="1"/>
          </p:nvPr>
        </p:nvSpPr>
        <p:spPr/>
        <p:txBody>
          <a:bodyPr>
            <a:normAutofit fontScale="62500" lnSpcReduction="20000"/>
          </a:bodyPr>
          <a:lstStyle/>
          <a:p>
            <a:r>
              <a:rPr lang="en-GB" b="1" i="1" dirty="0"/>
              <a:t>Course Outline</a:t>
            </a:r>
            <a:r>
              <a:rPr lang="en-GB" dirty="0"/>
              <a:t>: </a:t>
            </a:r>
            <a:endParaRPr lang="en-GB" dirty="0" smtClean="0"/>
          </a:p>
          <a:p>
            <a:r>
              <a:rPr lang="en-GB" dirty="0" smtClean="0"/>
              <a:t>History </a:t>
            </a:r>
            <a:r>
              <a:rPr lang="en-GB" dirty="0"/>
              <a:t>and </a:t>
            </a:r>
            <a:r>
              <a:rPr lang="en-GB" dirty="0" smtClean="0"/>
              <a:t>Goals </a:t>
            </a:r>
          </a:p>
          <a:p>
            <a:r>
              <a:rPr lang="en-GB" dirty="0" smtClean="0"/>
              <a:t>Evolution </a:t>
            </a:r>
            <a:r>
              <a:rPr lang="en-GB" dirty="0"/>
              <a:t>of multi-user </a:t>
            </a:r>
            <a:r>
              <a:rPr lang="en-GB" dirty="0" smtClean="0"/>
              <a:t>systems Process,</a:t>
            </a:r>
            <a:endParaRPr lang="en-GB" dirty="0"/>
          </a:p>
          <a:p>
            <a:r>
              <a:rPr lang="en-GB" dirty="0"/>
              <a:t>CPU management, </a:t>
            </a:r>
            <a:endParaRPr lang="en-GB" dirty="0" smtClean="0"/>
          </a:p>
          <a:p>
            <a:r>
              <a:rPr lang="en-GB" dirty="0" smtClean="0"/>
              <a:t>Multithreading</a:t>
            </a:r>
            <a:r>
              <a:rPr lang="en-GB" dirty="0"/>
              <a:t>, </a:t>
            </a:r>
            <a:endParaRPr lang="en-GB" dirty="0" smtClean="0"/>
          </a:p>
          <a:p>
            <a:r>
              <a:rPr lang="en-GB" dirty="0" smtClean="0"/>
              <a:t>Kernel </a:t>
            </a:r>
            <a:r>
              <a:rPr lang="en-GB" dirty="0"/>
              <a:t>and User Modes, </a:t>
            </a:r>
            <a:endParaRPr lang="en-GB" dirty="0" smtClean="0"/>
          </a:p>
          <a:p>
            <a:r>
              <a:rPr lang="en-GB" dirty="0" smtClean="0"/>
              <a:t>Protection</a:t>
            </a:r>
            <a:r>
              <a:rPr lang="en-GB" dirty="0"/>
              <a:t>, </a:t>
            </a:r>
            <a:endParaRPr lang="en-GB" dirty="0" smtClean="0"/>
          </a:p>
          <a:p>
            <a:r>
              <a:rPr lang="en-GB" dirty="0" smtClean="0"/>
              <a:t>Problems of </a:t>
            </a:r>
            <a:r>
              <a:rPr lang="en-GB" dirty="0"/>
              <a:t>cooperative processes, </a:t>
            </a:r>
            <a:endParaRPr lang="en-GB" dirty="0" smtClean="0"/>
          </a:p>
          <a:p>
            <a:r>
              <a:rPr lang="en-GB" dirty="0" smtClean="0"/>
              <a:t>Synchronization,</a:t>
            </a:r>
          </a:p>
          <a:p>
            <a:r>
              <a:rPr lang="en-GB" dirty="0" smtClean="0"/>
              <a:t> </a:t>
            </a:r>
            <a:r>
              <a:rPr lang="en-GB" dirty="0"/>
              <a:t>Deadlocks, </a:t>
            </a:r>
          </a:p>
          <a:p>
            <a:r>
              <a:rPr lang="en-GB" dirty="0" smtClean="0"/>
              <a:t>Memory management and virtual memory, </a:t>
            </a:r>
          </a:p>
          <a:p>
            <a:r>
              <a:rPr lang="en-GB" dirty="0" smtClean="0"/>
              <a:t>Relocation, </a:t>
            </a:r>
          </a:p>
          <a:p>
            <a:r>
              <a:rPr lang="en-GB" dirty="0" smtClean="0"/>
              <a:t>External Fragmentation, </a:t>
            </a:r>
          </a:p>
          <a:p>
            <a:r>
              <a:rPr lang="en-GB" dirty="0" smtClean="0"/>
              <a:t>Paging and Demand Paging,</a:t>
            </a:r>
          </a:p>
          <a:p>
            <a:r>
              <a:rPr lang="en-GB" dirty="0" smtClean="0"/>
              <a:t>Secondary storage, </a:t>
            </a:r>
          </a:p>
          <a:p>
            <a:r>
              <a:rPr lang="en-GB" dirty="0" smtClean="0"/>
              <a:t>Security and Protection, </a:t>
            </a:r>
          </a:p>
          <a:p>
            <a:r>
              <a:rPr lang="en-GB" dirty="0" smtClean="0"/>
              <a:t>File systems,</a:t>
            </a:r>
          </a:p>
          <a:p>
            <a:r>
              <a:rPr lang="en-GB" dirty="0" smtClean="0"/>
              <a:t> I/O systems, </a:t>
            </a:r>
          </a:p>
          <a:p>
            <a:r>
              <a:rPr lang="en-GB" dirty="0" smtClean="0"/>
              <a:t>Introduction to distributed operating systems. </a:t>
            </a:r>
          </a:p>
          <a:p>
            <a:r>
              <a:rPr lang="en-GB" dirty="0" smtClean="0"/>
              <a:t>Scheduling and dispatch.</a:t>
            </a:r>
            <a:endParaRPr lang="en-GB" dirty="0"/>
          </a:p>
        </p:txBody>
      </p:sp>
    </p:spTree>
    <p:extLst>
      <p:ext uri="{BB962C8B-B14F-4D97-AF65-F5344CB8AC3E}">
        <p14:creationId xmlns:p14="http://schemas.microsoft.com/office/powerpoint/2010/main" val="3831656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Kernel</a:t>
            </a:r>
            <a:endParaRPr lang="en-GB" dirty="0"/>
          </a:p>
        </p:txBody>
      </p:sp>
      <p:sp>
        <p:nvSpPr>
          <p:cNvPr id="3" name="Content Placeholder 2"/>
          <p:cNvSpPr>
            <a:spLocks noGrp="1"/>
          </p:cNvSpPr>
          <p:nvPr>
            <p:ph idx="1"/>
          </p:nvPr>
        </p:nvSpPr>
        <p:spPr/>
        <p:txBody>
          <a:bodyPr/>
          <a:lstStyle/>
          <a:p>
            <a:pPr>
              <a:buFontTx/>
              <a:buChar char="-"/>
            </a:pPr>
            <a:endParaRPr lang="en-US" dirty="0" smtClean="0"/>
          </a:p>
          <a:p>
            <a:pPr>
              <a:buFontTx/>
              <a:buChar char="-"/>
            </a:pPr>
            <a:r>
              <a:rPr lang="en-US" dirty="0" smtClean="0"/>
              <a:t>A system can enter kernel mode from user mode in one three ways.</a:t>
            </a:r>
          </a:p>
          <a:p>
            <a:pPr lvl="1">
              <a:buFontTx/>
              <a:buChar char="-"/>
            </a:pPr>
            <a:r>
              <a:rPr lang="en-US" dirty="0" smtClean="0"/>
              <a:t>A special instruction called supervisor call (SVC) or system call.</a:t>
            </a:r>
          </a:p>
          <a:p>
            <a:pPr lvl="2">
              <a:buFontTx/>
              <a:buChar char="-"/>
            </a:pPr>
            <a:r>
              <a:rPr lang="en-US" dirty="0" smtClean="0"/>
              <a:t>similar to procedural call except it sets the system’s state to kernel mode.</a:t>
            </a:r>
          </a:p>
          <a:p>
            <a:pPr lvl="2">
              <a:buFontTx/>
              <a:buChar char="-"/>
            </a:pPr>
            <a:r>
              <a:rPr lang="en-US" dirty="0" smtClean="0"/>
              <a:t>SVC instructions are not supplied with branch address.</a:t>
            </a:r>
          </a:p>
          <a:p>
            <a:pPr lvl="2">
              <a:buFontTx/>
              <a:buChar char="-"/>
            </a:pPr>
            <a:r>
              <a:rPr lang="en-US" dirty="0" smtClean="0"/>
              <a:t>The instruction’s operand is a number that serves as an index into a vector similar to the Interrupt Vector.</a:t>
            </a:r>
          </a:p>
          <a:p>
            <a:pPr lvl="2">
              <a:buFontTx/>
              <a:buChar char="-"/>
            </a:pPr>
            <a:r>
              <a:rPr lang="en-US" dirty="0" smtClean="0"/>
              <a:t>The branch address is determined by the contents of the memory location pointed to by the supervisor call operand.</a:t>
            </a:r>
          </a:p>
          <a:p>
            <a:pPr lvl="2">
              <a:buFontTx/>
              <a:buChar char="-"/>
            </a:pPr>
            <a:r>
              <a:rPr lang="en-US" dirty="0" smtClean="0"/>
              <a:t>The vector is located in memory controlled by the operating system so the switch into kernel mode coincides with a jump to an operating system entry point.  </a:t>
            </a:r>
            <a:endParaRPr lang="en-GB" dirty="0"/>
          </a:p>
        </p:txBody>
      </p:sp>
    </p:spTree>
    <p:extLst>
      <p:ext uri="{BB962C8B-B14F-4D97-AF65-F5344CB8AC3E}">
        <p14:creationId xmlns:p14="http://schemas.microsoft.com/office/powerpoint/2010/main" val="2172970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Kernel</a:t>
            </a:r>
            <a:endParaRPr lang="en-GB" dirty="0"/>
          </a:p>
        </p:txBody>
      </p:sp>
      <p:sp>
        <p:nvSpPr>
          <p:cNvPr id="3" name="Content Placeholder 2"/>
          <p:cNvSpPr>
            <a:spLocks noGrp="1"/>
          </p:cNvSpPr>
          <p:nvPr>
            <p:ph idx="1"/>
          </p:nvPr>
        </p:nvSpPr>
        <p:spPr/>
        <p:txBody>
          <a:bodyPr/>
          <a:lstStyle/>
          <a:p>
            <a:pPr>
              <a:buFontTx/>
              <a:buChar char="-"/>
            </a:pPr>
            <a:r>
              <a:rPr lang="en-US" dirty="0" smtClean="0"/>
              <a:t>Traps</a:t>
            </a:r>
          </a:p>
          <a:p>
            <a:pPr>
              <a:buFontTx/>
              <a:buChar char="-"/>
            </a:pPr>
            <a:r>
              <a:rPr lang="en-US" dirty="0" smtClean="0"/>
              <a:t>Interrupts</a:t>
            </a:r>
          </a:p>
          <a:p>
            <a:pPr lvl="2">
              <a:buFontTx/>
              <a:buChar char="-"/>
            </a:pPr>
            <a:r>
              <a:rPr lang="en-US" dirty="0" smtClean="0"/>
              <a:t>Like supervisor calls, the switch coincides with jump to a kernel entry point.</a:t>
            </a:r>
          </a:p>
          <a:p>
            <a:pPr lvl="2">
              <a:buFontTx/>
              <a:buChar char="-"/>
            </a:pPr>
            <a:r>
              <a:rPr lang="en-US" dirty="0" smtClean="0"/>
              <a:t>Application programs cannot change the system into kernel mode and remain executing in their own code.</a:t>
            </a:r>
            <a:endParaRPr lang="en-US" dirty="0"/>
          </a:p>
          <a:p>
            <a:pPr marL="548640" lvl="2" indent="0">
              <a:buNone/>
            </a:pPr>
            <a:endParaRPr lang="en-US" dirty="0"/>
          </a:p>
          <a:p>
            <a:pPr marL="548640" lvl="2" indent="0">
              <a:buNone/>
            </a:pPr>
            <a:endParaRPr lang="en-US" dirty="0" smtClean="0"/>
          </a:p>
          <a:p>
            <a:pPr marL="548640" lvl="2" indent="0">
              <a:buNone/>
            </a:pPr>
            <a:r>
              <a:rPr lang="en-US" sz="2400" dirty="0" smtClean="0"/>
              <a:t>-In UNIX systems, </a:t>
            </a:r>
            <a:r>
              <a:rPr lang="en-US" dirty="0"/>
              <a:t>one user called the </a:t>
            </a:r>
            <a:r>
              <a:rPr lang="en-US" b="1" i="1" dirty="0"/>
              <a:t>super </a:t>
            </a:r>
            <a:r>
              <a:rPr lang="en-US" b="1" i="1" dirty="0" smtClean="0"/>
              <a:t>user</a:t>
            </a:r>
            <a:r>
              <a:rPr lang="en-US" dirty="0" smtClean="0"/>
              <a:t> is given special access privileges.</a:t>
            </a:r>
          </a:p>
          <a:p>
            <a:pPr marL="548640" lvl="2" indent="0">
              <a:buNone/>
            </a:pPr>
            <a:r>
              <a:rPr lang="en-US" b="1" i="1" dirty="0"/>
              <a:t>	</a:t>
            </a:r>
            <a:r>
              <a:rPr lang="en-US" b="1" i="1" dirty="0" smtClean="0"/>
              <a:t>-</a:t>
            </a:r>
            <a:r>
              <a:rPr lang="en-US" dirty="0" smtClean="0"/>
              <a:t>Application programs running as the super user are granted extraordinary access rights by the kernel, but those program </a:t>
            </a:r>
            <a:r>
              <a:rPr lang="en-US" dirty="0" err="1" smtClean="0"/>
              <a:t>donot</a:t>
            </a:r>
            <a:r>
              <a:rPr lang="en-US" dirty="0" smtClean="0"/>
              <a:t> run in kernel mode and must use supervisor calls to request operating system service.</a:t>
            </a:r>
            <a:endParaRPr lang="en-US" dirty="0"/>
          </a:p>
        </p:txBody>
      </p:sp>
      <p:sp>
        <p:nvSpPr>
          <p:cNvPr id="5" name="Up-Down Arrow 4"/>
          <p:cNvSpPr/>
          <p:nvPr/>
        </p:nvSpPr>
        <p:spPr>
          <a:xfrm>
            <a:off x="2209800" y="1676400"/>
            <a:ext cx="45719"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293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Structure</a:t>
            </a:r>
            <a:endParaRPr lang="en-GB" dirty="0"/>
          </a:p>
        </p:txBody>
      </p:sp>
      <p:sp>
        <p:nvSpPr>
          <p:cNvPr id="3" name="Content Placeholder 2"/>
          <p:cNvSpPr>
            <a:spLocks noGrp="1"/>
          </p:cNvSpPr>
          <p:nvPr>
            <p:ph idx="1"/>
          </p:nvPr>
        </p:nvSpPr>
        <p:spPr/>
        <p:txBody>
          <a:bodyPr/>
          <a:lstStyle/>
          <a:p>
            <a:endParaRPr lang="en-US" dirty="0" smtClean="0"/>
          </a:p>
          <a:p>
            <a:r>
              <a:rPr lang="en-US" dirty="0" smtClean="0"/>
              <a:t>The task performed by an operating system can be divided into four areas.</a:t>
            </a:r>
          </a:p>
          <a:p>
            <a:pPr lvl="1">
              <a:buFontTx/>
              <a:buChar char="-"/>
            </a:pPr>
            <a:endParaRPr lang="en-US" dirty="0" smtClean="0"/>
          </a:p>
          <a:p>
            <a:pPr lvl="1">
              <a:buFontTx/>
              <a:buChar char="-"/>
            </a:pPr>
            <a:r>
              <a:rPr lang="en-US" dirty="0" smtClean="0"/>
              <a:t>Process Management</a:t>
            </a:r>
          </a:p>
          <a:p>
            <a:pPr lvl="1">
              <a:buFontTx/>
              <a:buChar char="-"/>
            </a:pPr>
            <a:r>
              <a:rPr lang="en-US" dirty="0" smtClean="0"/>
              <a:t>Memory Management</a:t>
            </a:r>
          </a:p>
          <a:p>
            <a:pPr lvl="1">
              <a:buFontTx/>
              <a:buChar char="-"/>
            </a:pPr>
            <a:r>
              <a:rPr lang="en-US" dirty="0" smtClean="0"/>
              <a:t>File System Management</a:t>
            </a:r>
          </a:p>
          <a:p>
            <a:pPr lvl="1">
              <a:buFontTx/>
              <a:buChar char="-"/>
            </a:pPr>
            <a:r>
              <a:rPr lang="en-US" dirty="0" smtClean="0"/>
              <a:t>Device Management.</a:t>
            </a:r>
            <a:endParaRPr lang="en-GB" dirty="0"/>
          </a:p>
        </p:txBody>
      </p:sp>
    </p:spTree>
    <p:extLst>
      <p:ext uri="{BB962C8B-B14F-4D97-AF65-F5344CB8AC3E}">
        <p14:creationId xmlns:p14="http://schemas.microsoft.com/office/powerpoint/2010/main" val="1075092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Structure</a:t>
            </a:r>
            <a:endParaRPr lang="en-GB" dirty="0"/>
          </a:p>
        </p:txBody>
      </p:sp>
      <p:sp>
        <p:nvSpPr>
          <p:cNvPr id="3" name="Content Placeholder 2"/>
          <p:cNvSpPr>
            <a:spLocks noGrp="1"/>
          </p:cNvSpPr>
          <p:nvPr>
            <p:ph idx="1"/>
          </p:nvPr>
        </p:nvSpPr>
        <p:spPr/>
        <p:txBody>
          <a:bodyPr>
            <a:normAutofit/>
          </a:bodyPr>
          <a:lstStyle/>
          <a:p>
            <a:pPr marL="0" lvl="1" indent="0">
              <a:buNone/>
            </a:pPr>
            <a:r>
              <a:rPr lang="en-US" b="1" i="1" dirty="0"/>
              <a:t>Process </a:t>
            </a:r>
            <a:r>
              <a:rPr lang="en-US" b="1" i="1" dirty="0" smtClean="0"/>
              <a:t>Management</a:t>
            </a:r>
          </a:p>
          <a:p>
            <a:pPr marL="182880" lvl="1"/>
            <a:endParaRPr lang="en-GB" sz="1800" dirty="0" smtClean="0"/>
          </a:p>
          <a:p>
            <a:r>
              <a:rPr lang="en-GB" sz="1800" dirty="0" smtClean="0"/>
              <a:t>In </a:t>
            </a:r>
            <a:r>
              <a:rPr lang="en-GB" sz="1800" dirty="0"/>
              <a:t>multiprogramming environment, the OS decides which process gets the processor </a:t>
            </a:r>
            <a:r>
              <a:rPr lang="en-GB" sz="1800" dirty="0" smtClean="0"/>
              <a:t>when and </a:t>
            </a:r>
            <a:r>
              <a:rPr lang="en-GB" sz="1800" dirty="0"/>
              <a:t>for how much time. This function is called </a:t>
            </a:r>
            <a:r>
              <a:rPr lang="en-GB" sz="1800" b="1" dirty="0"/>
              <a:t>process scheduling</a:t>
            </a:r>
            <a:r>
              <a:rPr lang="en-GB" sz="1800" dirty="0"/>
              <a:t>. </a:t>
            </a:r>
            <a:endParaRPr lang="en-GB" sz="1800" dirty="0" smtClean="0"/>
          </a:p>
          <a:p>
            <a:endParaRPr lang="en-GB" sz="1800" dirty="0" smtClean="0"/>
          </a:p>
          <a:p>
            <a:pPr marL="0" indent="0">
              <a:buNone/>
            </a:pPr>
            <a:r>
              <a:rPr lang="en-GB" sz="1800" dirty="0" smtClean="0"/>
              <a:t>An </a:t>
            </a:r>
            <a:r>
              <a:rPr lang="en-GB" sz="1800" dirty="0"/>
              <a:t>Operating </a:t>
            </a:r>
            <a:r>
              <a:rPr lang="en-GB" sz="1800" dirty="0" smtClean="0"/>
              <a:t>System does </a:t>
            </a:r>
            <a:r>
              <a:rPr lang="en-GB" sz="1800" dirty="0"/>
              <a:t>the following activities for processor management</a:t>
            </a:r>
            <a:r>
              <a:rPr lang="en-GB" sz="1800" dirty="0" smtClean="0"/>
              <a:t>:</a:t>
            </a:r>
          </a:p>
          <a:p>
            <a:pPr marL="0" indent="0">
              <a:buNone/>
            </a:pPr>
            <a:endParaRPr lang="en-GB" sz="1800" dirty="0"/>
          </a:p>
          <a:p>
            <a:pPr marL="0" indent="0">
              <a:buNone/>
            </a:pPr>
            <a:r>
              <a:rPr lang="en-GB" sz="1800" dirty="0"/>
              <a:t>-</a:t>
            </a:r>
            <a:r>
              <a:rPr lang="en-GB" sz="1800" dirty="0" smtClean="0"/>
              <a:t>Keeps </a:t>
            </a:r>
            <a:r>
              <a:rPr lang="en-GB" sz="1800" dirty="0"/>
              <a:t>tracks of processor and status of process. The program responsible for </a:t>
            </a:r>
            <a:r>
              <a:rPr lang="en-GB" sz="1800" dirty="0" smtClean="0"/>
              <a:t>this task </a:t>
            </a:r>
            <a:r>
              <a:rPr lang="en-GB" sz="1800" dirty="0"/>
              <a:t>is known as </a:t>
            </a:r>
            <a:r>
              <a:rPr lang="en-GB" sz="1800" b="1" dirty="0"/>
              <a:t>traffic controller</a:t>
            </a:r>
            <a:r>
              <a:rPr lang="en-GB" sz="1800" dirty="0" smtClean="0"/>
              <a:t>.</a:t>
            </a:r>
          </a:p>
          <a:p>
            <a:pPr marL="0" indent="0">
              <a:buNone/>
            </a:pPr>
            <a:endParaRPr lang="en-GB" sz="1800" dirty="0"/>
          </a:p>
          <a:p>
            <a:pPr marL="0" indent="0">
              <a:buNone/>
            </a:pPr>
            <a:r>
              <a:rPr lang="en-GB" sz="1800" dirty="0"/>
              <a:t>-</a:t>
            </a:r>
            <a:r>
              <a:rPr lang="en-GB" sz="1800" dirty="0" smtClean="0"/>
              <a:t> </a:t>
            </a:r>
            <a:r>
              <a:rPr lang="en-GB" sz="1800" dirty="0"/>
              <a:t>Allocates the processor (CPU) to a process.</a:t>
            </a:r>
          </a:p>
          <a:p>
            <a:pPr marL="0" indent="0">
              <a:buNone/>
            </a:pPr>
            <a:r>
              <a:rPr lang="en-GB" sz="1800" dirty="0"/>
              <a:t>-</a:t>
            </a:r>
            <a:r>
              <a:rPr lang="en-GB" sz="1800" dirty="0" smtClean="0"/>
              <a:t>De-allocates </a:t>
            </a:r>
            <a:r>
              <a:rPr lang="en-GB" sz="1800" dirty="0"/>
              <a:t>processor when a process is no longer required.</a:t>
            </a:r>
            <a:endParaRPr lang="en-US" sz="1800" dirty="0" smtClean="0"/>
          </a:p>
        </p:txBody>
      </p:sp>
    </p:spTree>
    <p:extLst>
      <p:ext uri="{BB962C8B-B14F-4D97-AF65-F5344CB8AC3E}">
        <p14:creationId xmlns:p14="http://schemas.microsoft.com/office/powerpoint/2010/main" val="2107262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Structure</a:t>
            </a:r>
            <a:endParaRPr lang="en-GB" dirty="0"/>
          </a:p>
        </p:txBody>
      </p:sp>
      <p:sp>
        <p:nvSpPr>
          <p:cNvPr id="3" name="Content Placeholder 2"/>
          <p:cNvSpPr>
            <a:spLocks noGrp="1"/>
          </p:cNvSpPr>
          <p:nvPr>
            <p:ph idx="1"/>
          </p:nvPr>
        </p:nvSpPr>
        <p:spPr/>
        <p:txBody>
          <a:bodyPr>
            <a:normAutofit/>
          </a:bodyPr>
          <a:lstStyle/>
          <a:p>
            <a:pPr marL="274320" lvl="1" indent="0">
              <a:buNone/>
            </a:pPr>
            <a:r>
              <a:rPr lang="en-US" sz="3400" b="1" i="1" dirty="0"/>
              <a:t>Memory </a:t>
            </a:r>
            <a:r>
              <a:rPr lang="en-US" sz="3400" b="1" i="1" dirty="0" smtClean="0"/>
              <a:t>Management</a:t>
            </a:r>
          </a:p>
          <a:p>
            <a:pPr marL="274320" lvl="1" indent="0">
              <a:buNone/>
            </a:pPr>
            <a:endParaRPr lang="en-US" b="1" i="1" dirty="0"/>
          </a:p>
          <a:p>
            <a:pPr marL="0" indent="0">
              <a:buNone/>
            </a:pPr>
            <a:r>
              <a:rPr lang="en-GB" dirty="0" smtClean="0"/>
              <a:t>-</a:t>
            </a:r>
            <a:r>
              <a:rPr lang="en-GB" sz="1800" dirty="0"/>
              <a:t>M</a:t>
            </a:r>
            <a:r>
              <a:rPr lang="en-GB" sz="1800" dirty="0" smtClean="0"/>
              <a:t>anagement </a:t>
            </a:r>
            <a:r>
              <a:rPr lang="en-GB" sz="1800" dirty="0"/>
              <a:t>of Primary Memory or Main Memory. </a:t>
            </a:r>
            <a:endParaRPr lang="en-GB" sz="1800" dirty="0" smtClean="0"/>
          </a:p>
          <a:p>
            <a:pPr marL="0" indent="0">
              <a:buNone/>
            </a:pPr>
            <a:endParaRPr lang="en-GB" sz="1800" dirty="0" smtClean="0"/>
          </a:p>
          <a:p>
            <a:pPr marL="0" indent="0">
              <a:buNone/>
            </a:pPr>
            <a:r>
              <a:rPr lang="en-GB" sz="1800" dirty="0" smtClean="0"/>
              <a:t>-Main memory </a:t>
            </a:r>
            <a:r>
              <a:rPr lang="en-GB" sz="1800" dirty="0"/>
              <a:t>is a large array of words or bytes where each word or byte has its own address</a:t>
            </a:r>
            <a:r>
              <a:rPr lang="en-GB" sz="1800" dirty="0" smtClean="0"/>
              <a:t>.</a:t>
            </a:r>
          </a:p>
          <a:p>
            <a:pPr marL="0" indent="0">
              <a:buNone/>
            </a:pPr>
            <a:endParaRPr lang="en-GB" sz="1800" dirty="0"/>
          </a:p>
          <a:p>
            <a:pPr marL="0" indent="0">
              <a:buNone/>
            </a:pPr>
            <a:r>
              <a:rPr lang="en-GB" sz="1800" dirty="0" smtClean="0"/>
              <a:t>-Main </a:t>
            </a:r>
            <a:r>
              <a:rPr lang="en-GB" sz="1800" dirty="0"/>
              <a:t>memory provides a fast storage that can be accessed directly by the CPU</a:t>
            </a:r>
            <a:r>
              <a:rPr lang="en-GB" sz="1800" dirty="0" smtClean="0"/>
              <a:t>.</a:t>
            </a:r>
          </a:p>
          <a:p>
            <a:pPr marL="0" indent="0">
              <a:buNone/>
            </a:pPr>
            <a:r>
              <a:rPr lang="en-GB" sz="1800" dirty="0"/>
              <a:t>-</a:t>
            </a:r>
            <a:r>
              <a:rPr lang="en-GB" sz="1800" dirty="0" smtClean="0"/>
              <a:t>For a program </a:t>
            </a:r>
            <a:r>
              <a:rPr lang="en-GB" sz="1800" dirty="0"/>
              <a:t>to be executed, it must in the main memory. An Operating System does </a:t>
            </a:r>
            <a:r>
              <a:rPr lang="en-GB" sz="1800" dirty="0" smtClean="0"/>
              <a:t>the following </a:t>
            </a:r>
            <a:r>
              <a:rPr lang="en-GB" sz="1800" dirty="0"/>
              <a:t>activities for memory management</a:t>
            </a:r>
            <a:r>
              <a:rPr lang="en-GB" sz="1800" dirty="0" smtClean="0"/>
              <a:t>:</a:t>
            </a:r>
            <a:endParaRPr lang="en-GB" sz="1800" dirty="0"/>
          </a:p>
        </p:txBody>
      </p:sp>
    </p:spTree>
    <p:extLst>
      <p:ext uri="{BB962C8B-B14F-4D97-AF65-F5344CB8AC3E}">
        <p14:creationId xmlns:p14="http://schemas.microsoft.com/office/powerpoint/2010/main" val="3931715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Structure</a:t>
            </a:r>
            <a:endParaRPr lang="en-GB" dirty="0"/>
          </a:p>
        </p:txBody>
      </p:sp>
      <p:sp>
        <p:nvSpPr>
          <p:cNvPr id="3" name="Content Placeholder 2"/>
          <p:cNvSpPr>
            <a:spLocks noGrp="1"/>
          </p:cNvSpPr>
          <p:nvPr>
            <p:ph idx="1"/>
          </p:nvPr>
        </p:nvSpPr>
        <p:spPr/>
        <p:txBody>
          <a:bodyPr>
            <a:normAutofit/>
          </a:bodyPr>
          <a:lstStyle/>
          <a:p>
            <a:pPr marL="274320" lvl="1" indent="0">
              <a:buNone/>
            </a:pPr>
            <a:r>
              <a:rPr lang="en-US" sz="3400" b="1" i="1" dirty="0" smtClean="0"/>
              <a:t>Memory Management</a:t>
            </a:r>
          </a:p>
          <a:p>
            <a:pPr marL="0" indent="0">
              <a:buNone/>
            </a:pPr>
            <a:endParaRPr lang="en-GB" sz="1800" dirty="0" smtClean="0"/>
          </a:p>
          <a:p>
            <a:pPr marL="0" indent="0">
              <a:buNone/>
            </a:pPr>
            <a:r>
              <a:rPr lang="en-GB" sz="1800" dirty="0" smtClean="0"/>
              <a:t>Keeps </a:t>
            </a:r>
            <a:r>
              <a:rPr lang="en-GB" sz="1800" dirty="0"/>
              <a:t>tracks of primary memory, i.e., what part of it are in use by whom, what part are not in use.</a:t>
            </a:r>
          </a:p>
          <a:p>
            <a:pPr marL="0" indent="0">
              <a:buNone/>
            </a:pPr>
            <a:endParaRPr lang="en-GB" sz="1800" dirty="0"/>
          </a:p>
          <a:p>
            <a:pPr>
              <a:buFontTx/>
              <a:buChar char="-"/>
            </a:pPr>
            <a:r>
              <a:rPr lang="en-GB" sz="1800" dirty="0"/>
              <a:t>In multiprogramming, the OS decides which process will get memory when and how much.</a:t>
            </a:r>
          </a:p>
          <a:p>
            <a:pPr>
              <a:buFontTx/>
              <a:buChar char="-"/>
            </a:pPr>
            <a:endParaRPr lang="en-GB" sz="1800" dirty="0"/>
          </a:p>
          <a:p>
            <a:pPr>
              <a:buFontTx/>
              <a:buChar char="-"/>
            </a:pPr>
            <a:r>
              <a:rPr lang="en-GB" sz="1800" dirty="0"/>
              <a:t>Allocates the memory when a process requests it to do so.</a:t>
            </a:r>
          </a:p>
          <a:p>
            <a:pPr>
              <a:buFontTx/>
              <a:buChar char="-"/>
            </a:pPr>
            <a:endParaRPr lang="en-GB" sz="1800" dirty="0"/>
          </a:p>
          <a:p>
            <a:pPr>
              <a:buFontTx/>
              <a:buChar char="-"/>
            </a:pPr>
            <a:r>
              <a:rPr lang="en-GB" sz="1800" dirty="0"/>
              <a:t>De-allocates the memory when a process no longer needs it or has been terminated</a:t>
            </a:r>
            <a:r>
              <a:rPr lang="en-GB" dirty="0"/>
              <a:t>.</a:t>
            </a:r>
            <a:endParaRPr lang="en-GB" sz="4800" dirty="0"/>
          </a:p>
        </p:txBody>
      </p:sp>
    </p:spTree>
    <p:extLst>
      <p:ext uri="{BB962C8B-B14F-4D97-AF65-F5344CB8AC3E}">
        <p14:creationId xmlns:p14="http://schemas.microsoft.com/office/powerpoint/2010/main" val="339395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Structure</a:t>
            </a:r>
            <a:endParaRPr lang="en-GB" dirty="0"/>
          </a:p>
        </p:txBody>
      </p:sp>
      <p:sp>
        <p:nvSpPr>
          <p:cNvPr id="3" name="Content Placeholder 2"/>
          <p:cNvSpPr>
            <a:spLocks noGrp="1"/>
          </p:cNvSpPr>
          <p:nvPr>
            <p:ph idx="1"/>
          </p:nvPr>
        </p:nvSpPr>
        <p:spPr/>
        <p:txBody>
          <a:bodyPr>
            <a:normAutofit/>
          </a:bodyPr>
          <a:lstStyle/>
          <a:p>
            <a:pPr marL="274320" lvl="1" indent="0">
              <a:buNone/>
            </a:pPr>
            <a:r>
              <a:rPr lang="en-US" sz="2400" b="1" i="1" dirty="0" smtClean="0"/>
              <a:t>File System Management</a:t>
            </a:r>
            <a:endParaRPr lang="en-US" sz="2400" b="1" i="1" dirty="0"/>
          </a:p>
          <a:p>
            <a:pPr marL="0" indent="0">
              <a:buNone/>
            </a:pPr>
            <a:endParaRPr lang="en-GB" sz="1800" dirty="0" smtClean="0"/>
          </a:p>
          <a:p>
            <a:r>
              <a:rPr lang="en-GB" sz="1800" dirty="0"/>
              <a:t>A file system is normally organized into directories for easy navigation and usage. </a:t>
            </a:r>
            <a:r>
              <a:rPr lang="en-GB" sz="1800" dirty="0" smtClean="0"/>
              <a:t>These directories </a:t>
            </a:r>
            <a:r>
              <a:rPr lang="en-GB" sz="1800" dirty="0"/>
              <a:t>may contain files and other directions</a:t>
            </a:r>
            <a:r>
              <a:rPr lang="en-GB" sz="1800" dirty="0" smtClean="0"/>
              <a:t>.</a:t>
            </a:r>
          </a:p>
          <a:p>
            <a:endParaRPr lang="en-GB" sz="1800" dirty="0" smtClean="0"/>
          </a:p>
          <a:p>
            <a:pPr marL="0" indent="0">
              <a:buNone/>
            </a:pPr>
            <a:r>
              <a:rPr lang="en-GB" sz="1800" i="1" dirty="0" smtClean="0"/>
              <a:t>An </a:t>
            </a:r>
            <a:r>
              <a:rPr lang="en-GB" sz="1800" i="1" dirty="0"/>
              <a:t>Operating System does the following activities for file management:</a:t>
            </a:r>
          </a:p>
          <a:p>
            <a:pPr marL="0" indent="0">
              <a:buNone/>
            </a:pPr>
            <a:r>
              <a:rPr lang="en-GB" sz="1800" dirty="0" smtClean="0"/>
              <a:t>	-Keeps </a:t>
            </a:r>
            <a:r>
              <a:rPr lang="en-GB" sz="1800" dirty="0"/>
              <a:t>track of information, location, uses, status etc. The collective </a:t>
            </a:r>
            <a:r>
              <a:rPr lang="en-GB" sz="1800" dirty="0" smtClean="0"/>
              <a:t> facilities are often </a:t>
            </a:r>
            <a:r>
              <a:rPr lang="en-GB" sz="1800" dirty="0"/>
              <a:t>known as file system.</a:t>
            </a:r>
          </a:p>
          <a:p>
            <a:pPr marL="0" indent="0">
              <a:buNone/>
            </a:pPr>
            <a:r>
              <a:rPr lang="en-GB" sz="1800" dirty="0" smtClean="0"/>
              <a:t> </a:t>
            </a:r>
            <a:r>
              <a:rPr lang="en-GB" sz="1800" dirty="0"/>
              <a:t>Decides who gets the resources.</a:t>
            </a:r>
          </a:p>
          <a:p>
            <a:pPr marL="0" indent="0">
              <a:buNone/>
            </a:pPr>
            <a:r>
              <a:rPr lang="en-GB" sz="1800" dirty="0"/>
              <a:t>-</a:t>
            </a:r>
            <a:r>
              <a:rPr lang="en-GB" sz="1800" dirty="0" smtClean="0"/>
              <a:t> </a:t>
            </a:r>
            <a:r>
              <a:rPr lang="en-GB" sz="1800" dirty="0"/>
              <a:t>Allocates the resources.</a:t>
            </a:r>
          </a:p>
          <a:p>
            <a:pPr marL="0" indent="0">
              <a:buNone/>
            </a:pPr>
            <a:r>
              <a:rPr lang="en-GB" sz="1800" dirty="0"/>
              <a:t>-</a:t>
            </a:r>
            <a:r>
              <a:rPr lang="en-GB" sz="1800" dirty="0" smtClean="0"/>
              <a:t>De-allocates </a:t>
            </a:r>
            <a:r>
              <a:rPr lang="en-GB" sz="1800" dirty="0"/>
              <a:t>the resources.</a:t>
            </a:r>
          </a:p>
        </p:txBody>
      </p:sp>
    </p:spTree>
    <p:extLst>
      <p:ext uri="{BB962C8B-B14F-4D97-AF65-F5344CB8AC3E}">
        <p14:creationId xmlns:p14="http://schemas.microsoft.com/office/powerpoint/2010/main" val="260875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Structure</a:t>
            </a:r>
            <a:endParaRPr lang="en-GB" dirty="0"/>
          </a:p>
        </p:txBody>
      </p:sp>
      <p:sp>
        <p:nvSpPr>
          <p:cNvPr id="3" name="Content Placeholder 2"/>
          <p:cNvSpPr>
            <a:spLocks noGrp="1"/>
          </p:cNvSpPr>
          <p:nvPr>
            <p:ph idx="1"/>
          </p:nvPr>
        </p:nvSpPr>
        <p:spPr/>
        <p:txBody>
          <a:bodyPr>
            <a:normAutofit/>
          </a:bodyPr>
          <a:lstStyle/>
          <a:p>
            <a:pPr marL="274320" lvl="1" indent="0">
              <a:buNone/>
            </a:pPr>
            <a:r>
              <a:rPr lang="en-US" sz="2400" b="1" i="1" dirty="0" smtClean="0"/>
              <a:t>Device Management</a:t>
            </a:r>
            <a:endParaRPr lang="en-US" sz="2400" b="1" i="1" dirty="0"/>
          </a:p>
          <a:p>
            <a:endParaRPr lang="en-GB" sz="1800" dirty="0" smtClean="0"/>
          </a:p>
          <a:p>
            <a:r>
              <a:rPr lang="en-GB" sz="1800" i="1" dirty="0" smtClean="0"/>
              <a:t>An </a:t>
            </a:r>
            <a:r>
              <a:rPr lang="en-GB" sz="1800" i="1" dirty="0"/>
              <a:t>Operating System manages device communication via their respective drivers. It </a:t>
            </a:r>
            <a:r>
              <a:rPr lang="en-GB" sz="1800" i="1" dirty="0" smtClean="0"/>
              <a:t>does the </a:t>
            </a:r>
            <a:r>
              <a:rPr lang="en-GB" sz="1800" i="1" dirty="0"/>
              <a:t>following activities for device management</a:t>
            </a:r>
            <a:r>
              <a:rPr lang="en-GB" sz="1800" i="1" dirty="0" smtClean="0"/>
              <a:t>:</a:t>
            </a:r>
          </a:p>
          <a:p>
            <a:endParaRPr lang="en-GB" sz="1800" dirty="0"/>
          </a:p>
          <a:p>
            <a:pPr marL="0" indent="0">
              <a:buNone/>
            </a:pPr>
            <a:r>
              <a:rPr lang="en-GB" sz="1800" dirty="0"/>
              <a:t>-</a:t>
            </a:r>
            <a:r>
              <a:rPr lang="en-GB" sz="1800" dirty="0" smtClean="0"/>
              <a:t>Keeps </a:t>
            </a:r>
            <a:r>
              <a:rPr lang="en-GB" sz="1800" dirty="0"/>
              <a:t>tracks of all devices. The program responsible for this task is known as </a:t>
            </a:r>
            <a:r>
              <a:rPr lang="en-GB" sz="1800" dirty="0" smtClean="0"/>
              <a:t>the </a:t>
            </a:r>
            <a:r>
              <a:rPr lang="en-GB" sz="1800" b="1" dirty="0" smtClean="0"/>
              <a:t>I/O </a:t>
            </a:r>
            <a:r>
              <a:rPr lang="en-GB" sz="1800" b="1" dirty="0"/>
              <a:t>controller</a:t>
            </a:r>
            <a:r>
              <a:rPr lang="en-GB" sz="1800" dirty="0"/>
              <a:t>.</a:t>
            </a:r>
          </a:p>
          <a:p>
            <a:pPr marL="0" indent="0">
              <a:buNone/>
            </a:pPr>
            <a:r>
              <a:rPr lang="en-GB" sz="1800" dirty="0"/>
              <a:t>-</a:t>
            </a:r>
            <a:r>
              <a:rPr lang="en-GB" sz="1800" dirty="0" smtClean="0"/>
              <a:t> </a:t>
            </a:r>
            <a:r>
              <a:rPr lang="en-GB" sz="1800" dirty="0"/>
              <a:t>Decides which process gets the device when and for how much time.</a:t>
            </a:r>
          </a:p>
          <a:p>
            <a:pPr marL="0" indent="0">
              <a:buNone/>
            </a:pPr>
            <a:r>
              <a:rPr lang="en-GB" sz="1800" dirty="0" smtClean="0"/>
              <a:t>- Allocates </a:t>
            </a:r>
            <a:r>
              <a:rPr lang="en-GB" sz="1800" dirty="0"/>
              <a:t>the device in the most efficient way.</a:t>
            </a:r>
          </a:p>
          <a:p>
            <a:pPr marL="0" indent="0">
              <a:buNone/>
            </a:pPr>
            <a:r>
              <a:rPr lang="en-GB" sz="1800" dirty="0"/>
              <a:t>-</a:t>
            </a:r>
            <a:r>
              <a:rPr lang="en-GB" sz="1800" dirty="0" smtClean="0"/>
              <a:t> </a:t>
            </a:r>
            <a:r>
              <a:rPr lang="en-GB" sz="1800" dirty="0"/>
              <a:t>De-allocates devices.</a:t>
            </a:r>
            <a:endParaRPr lang="en-GB" sz="1800" dirty="0" smtClean="0"/>
          </a:p>
        </p:txBody>
      </p:sp>
    </p:spTree>
    <p:extLst>
      <p:ext uri="{BB962C8B-B14F-4D97-AF65-F5344CB8AC3E}">
        <p14:creationId xmlns:p14="http://schemas.microsoft.com/office/powerpoint/2010/main" val="1211980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Other Important </a:t>
            </a:r>
            <a:r>
              <a:rPr lang="en-GB" b="1" dirty="0" smtClean="0"/>
              <a:t>Activities</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Following </a:t>
            </a:r>
            <a:r>
              <a:rPr lang="en-GB" dirty="0"/>
              <a:t>are some of the important activities that an Operating System performs</a:t>
            </a:r>
            <a:r>
              <a:rPr lang="en-GB" dirty="0" smtClean="0"/>
              <a:t>:</a:t>
            </a:r>
          </a:p>
          <a:p>
            <a:pPr marL="0" indent="0">
              <a:buNone/>
            </a:pPr>
            <a:endParaRPr lang="en-GB" dirty="0"/>
          </a:p>
          <a:p>
            <a:pPr marL="0" indent="0">
              <a:buNone/>
            </a:pPr>
            <a:r>
              <a:rPr lang="en-GB" b="1" dirty="0"/>
              <a:t>-</a:t>
            </a:r>
            <a:r>
              <a:rPr lang="en-GB" b="1" dirty="0" smtClean="0"/>
              <a:t>Security </a:t>
            </a:r>
            <a:r>
              <a:rPr lang="en-GB" dirty="0" smtClean="0"/>
              <a:t>– </a:t>
            </a:r>
          </a:p>
          <a:p>
            <a:pPr marL="0" indent="0">
              <a:buNone/>
            </a:pPr>
            <a:r>
              <a:rPr lang="en-GB" dirty="0" smtClean="0"/>
              <a:t>By </a:t>
            </a:r>
            <a:r>
              <a:rPr lang="en-GB" dirty="0"/>
              <a:t>means of password and similar other techniques, it </a:t>
            </a:r>
            <a:r>
              <a:rPr lang="en-GB" dirty="0" smtClean="0"/>
              <a:t>prevents unauthorized access </a:t>
            </a:r>
            <a:r>
              <a:rPr lang="en-GB" dirty="0"/>
              <a:t>to programs and data</a:t>
            </a:r>
            <a:r>
              <a:rPr lang="en-GB" dirty="0" smtClean="0"/>
              <a:t>.</a:t>
            </a:r>
          </a:p>
          <a:p>
            <a:pPr marL="0" indent="0">
              <a:buNone/>
            </a:pPr>
            <a:endParaRPr lang="en-GB" dirty="0"/>
          </a:p>
          <a:p>
            <a:pPr marL="0" indent="0">
              <a:buNone/>
            </a:pPr>
            <a:r>
              <a:rPr lang="en-GB" dirty="0"/>
              <a:t>-</a:t>
            </a:r>
            <a:r>
              <a:rPr lang="en-GB" b="1" dirty="0" smtClean="0"/>
              <a:t>Control </a:t>
            </a:r>
            <a:r>
              <a:rPr lang="en-GB" b="1" dirty="0"/>
              <a:t>over system performance </a:t>
            </a:r>
            <a:r>
              <a:rPr lang="en-GB" dirty="0" smtClean="0"/>
              <a:t>–</a:t>
            </a:r>
          </a:p>
          <a:p>
            <a:pPr marL="0" indent="0">
              <a:buNone/>
            </a:pPr>
            <a:r>
              <a:rPr lang="en-GB" dirty="0" smtClean="0"/>
              <a:t> </a:t>
            </a:r>
            <a:r>
              <a:rPr lang="en-GB" dirty="0"/>
              <a:t>Recording delays between request for </a:t>
            </a:r>
            <a:r>
              <a:rPr lang="en-GB" dirty="0" smtClean="0"/>
              <a:t>a service </a:t>
            </a:r>
            <a:r>
              <a:rPr lang="en-GB" dirty="0"/>
              <a:t>and response from the system</a:t>
            </a:r>
            <a:r>
              <a:rPr lang="en-GB" dirty="0" smtClean="0"/>
              <a:t>.</a:t>
            </a:r>
          </a:p>
          <a:p>
            <a:pPr marL="0" indent="0">
              <a:buNone/>
            </a:pPr>
            <a:endParaRPr lang="en-GB" dirty="0"/>
          </a:p>
          <a:p>
            <a:pPr marL="0" indent="0">
              <a:buNone/>
            </a:pPr>
            <a:r>
              <a:rPr lang="en-GB" dirty="0"/>
              <a:t>-</a:t>
            </a:r>
            <a:r>
              <a:rPr lang="en-GB" b="1" dirty="0" smtClean="0"/>
              <a:t>Job </a:t>
            </a:r>
            <a:r>
              <a:rPr lang="en-GB" b="1" dirty="0"/>
              <a:t>accounting </a:t>
            </a:r>
            <a:r>
              <a:rPr lang="en-GB" dirty="0" smtClean="0"/>
              <a:t>– </a:t>
            </a:r>
          </a:p>
          <a:p>
            <a:pPr marL="0" indent="0">
              <a:buNone/>
            </a:pPr>
            <a:r>
              <a:rPr lang="en-GB" dirty="0" smtClean="0"/>
              <a:t>Keeping </a:t>
            </a:r>
            <a:r>
              <a:rPr lang="en-GB" dirty="0"/>
              <a:t>track of time and resources used by various jobs </a:t>
            </a:r>
            <a:r>
              <a:rPr lang="en-GB" dirty="0" smtClean="0"/>
              <a:t>and users.</a:t>
            </a:r>
          </a:p>
          <a:p>
            <a:pPr marL="0" indent="0">
              <a:buNone/>
            </a:pPr>
            <a:endParaRPr lang="en-GB" dirty="0"/>
          </a:p>
          <a:p>
            <a:pPr marL="0" indent="0">
              <a:buNone/>
            </a:pPr>
            <a:r>
              <a:rPr lang="en-GB" dirty="0"/>
              <a:t>-</a:t>
            </a:r>
            <a:r>
              <a:rPr lang="en-GB" b="1" dirty="0" smtClean="0"/>
              <a:t>Error </a:t>
            </a:r>
            <a:r>
              <a:rPr lang="en-GB" b="1" dirty="0"/>
              <a:t>detecting aids </a:t>
            </a:r>
            <a:r>
              <a:rPr lang="en-GB" dirty="0" smtClean="0"/>
              <a:t>– </a:t>
            </a:r>
          </a:p>
          <a:p>
            <a:pPr marL="0" indent="0">
              <a:buNone/>
            </a:pPr>
            <a:r>
              <a:rPr lang="en-GB" dirty="0" smtClean="0"/>
              <a:t>Production </a:t>
            </a:r>
            <a:r>
              <a:rPr lang="en-GB" dirty="0"/>
              <a:t>of dumps, traces, error messages, and </a:t>
            </a:r>
            <a:r>
              <a:rPr lang="en-GB" dirty="0" smtClean="0"/>
              <a:t>other debugging </a:t>
            </a:r>
            <a:r>
              <a:rPr lang="en-GB" dirty="0"/>
              <a:t>and error detecting aids</a:t>
            </a:r>
            <a:r>
              <a:rPr lang="en-GB" dirty="0" smtClean="0"/>
              <a:t>.</a:t>
            </a:r>
          </a:p>
          <a:p>
            <a:pPr marL="0" indent="0">
              <a:buNone/>
            </a:pPr>
            <a:endParaRPr lang="en-GB" dirty="0"/>
          </a:p>
          <a:p>
            <a:pPr marL="0" indent="0">
              <a:buNone/>
            </a:pPr>
            <a:r>
              <a:rPr lang="en-GB" dirty="0"/>
              <a:t>-</a:t>
            </a:r>
            <a:r>
              <a:rPr lang="en-GB" b="1" dirty="0" smtClean="0"/>
              <a:t>Coordination </a:t>
            </a:r>
            <a:r>
              <a:rPr lang="en-GB" b="1" dirty="0"/>
              <a:t>between other software and users </a:t>
            </a:r>
            <a:r>
              <a:rPr lang="en-GB" dirty="0" smtClean="0"/>
              <a:t>–</a:t>
            </a:r>
          </a:p>
          <a:p>
            <a:pPr marL="0" indent="0">
              <a:buNone/>
            </a:pPr>
            <a:r>
              <a:rPr lang="en-GB" dirty="0" smtClean="0"/>
              <a:t> </a:t>
            </a:r>
            <a:r>
              <a:rPr lang="en-GB" dirty="0"/>
              <a:t>Coordination </a:t>
            </a:r>
            <a:r>
              <a:rPr lang="en-GB" dirty="0" smtClean="0"/>
              <a:t>and assignment </a:t>
            </a:r>
            <a:r>
              <a:rPr lang="en-GB" dirty="0"/>
              <a:t>of compilers, interpreters, assemblers and other software to </a:t>
            </a:r>
            <a:r>
              <a:rPr lang="en-GB" dirty="0" smtClean="0"/>
              <a:t>the various </a:t>
            </a:r>
            <a:r>
              <a:rPr lang="en-GB" dirty="0"/>
              <a:t>users of the computer systems.</a:t>
            </a:r>
            <a:endParaRPr lang="en-GB" dirty="0"/>
          </a:p>
        </p:txBody>
      </p:sp>
    </p:spTree>
    <p:extLst>
      <p:ext uri="{BB962C8B-B14F-4D97-AF65-F5344CB8AC3E}">
        <p14:creationId xmlns:p14="http://schemas.microsoft.com/office/powerpoint/2010/main" val="1054764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Boot Process</a:t>
            </a:r>
            <a:endParaRPr lang="en-GB" dirty="0"/>
          </a:p>
        </p:txBody>
      </p:sp>
      <p:sp>
        <p:nvSpPr>
          <p:cNvPr id="3" name="Content Placeholder 2"/>
          <p:cNvSpPr>
            <a:spLocks noGrp="1"/>
          </p:cNvSpPr>
          <p:nvPr>
            <p:ph idx="1"/>
          </p:nvPr>
        </p:nvSpPr>
        <p:spPr/>
        <p:txBody>
          <a:bodyPr/>
          <a:lstStyle/>
          <a:p>
            <a:r>
              <a:rPr lang="en-US" dirty="0" smtClean="0"/>
              <a:t>When power is first supplied to a computer system, a program in read only memory(ROM) executes.</a:t>
            </a:r>
          </a:p>
          <a:p>
            <a:endParaRPr lang="en-US" dirty="0"/>
          </a:p>
          <a:p>
            <a:r>
              <a:rPr lang="en-US" dirty="0" smtClean="0"/>
              <a:t>Stage-0 boot / </a:t>
            </a:r>
            <a:r>
              <a:rPr lang="en-US" dirty="0" err="1" smtClean="0"/>
              <a:t>bootstraper</a:t>
            </a:r>
            <a:endParaRPr lang="en-US" dirty="0" smtClean="0"/>
          </a:p>
          <a:p>
            <a:r>
              <a:rPr lang="en-US" dirty="0" smtClean="0"/>
              <a:t>Stage 1 boot,</a:t>
            </a:r>
          </a:p>
          <a:p>
            <a:r>
              <a:rPr lang="en-US" dirty="0" smtClean="0"/>
              <a:t>Stage 2 boot.</a:t>
            </a:r>
          </a:p>
          <a:p>
            <a:endParaRPr lang="en-US" dirty="0"/>
          </a:p>
          <a:p>
            <a:endParaRPr lang="en-GB" dirty="0"/>
          </a:p>
        </p:txBody>
      </p:sp>
    </p:spTree>
    <p:extLst>
      <p:ext uri="{BB962C8B-B14F-4D97-AF65-F5344CB8AC3E}">
        <p14:creationId xmlns:p14="http://schemas.microsoft.com/office/powerpoint/2010/main" val="170523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Material</a:t>
            </a:r>
            <a:endParaRPr lang="en-GB" dirty="0"/>
          </a:p>
        </p:txBody>
      </p:sp>
      <p:sp>
        <p:nvSpPr>
          <p:cNvPr id="3" name="Content Placeholder 2"/>
          <p:cNvSpPr>
            <a:spLocks noGrp="1"/>
          </p:cNvSpPr>
          <p:nvPr>
            <p:ph idx="1"/>
          </p:nvPr>
        </p:nvSpPr>
        <p:spPr/>
        <p:txBody>
          <a:bodyPr/>
          <a:lstStyle/>
          <a:p>
            <a:pPr marL="0" indent="0">
              <a:buNone/>
            </a:pPr>
            <a:r>
              <a:rPr lang="en-GB" b="1" i="1" dirty="0"/>
              <a:t>Reference Material</a:t>
            </a:r>
            <a:r>
              <a:rPr lang="en-GB" b="1" i="1" dirty="0" smtClean="0"/>
              <a:t>:</a:t>
            </a:r>
          </a:p>
          <a:p>
            <a:endParaRPr lang="en-GB" dirty="0"/>
          </a:p>
          <a:p>
            <a:r>
              <a:rPr lang="en-GB" dirty="0"/>
              <a:t>1. Applied Operating Systems Concepts, </a:t>
            </a:r>
            <a:r>
              <a:rPr lang="en-GB" dirty="0" smtClean="0"/>
              <a:t>7th </a:t>
            </a:r>
            <a:r>
              <a:rPr lang="en-GB" dirty="0"/>
              <a:t>Edition, </a:t>
            </a:r>
            <a:r>
              <a:rPr lang="en-GB" dirty="0" err="1"/>
              <a:t>Silberschatz</a:t>
            </a:r>
            <a:r>
              <a:rPr lang="en-GB" dirty="0"/>
              <a:t> A., Peterson</a:t>
            </a:r>
            <a:r>
              <a:rPr lang="en-GB" dirty="0" smtClean="0"/>
              <a:t>, J.L</a:t>
            </a:r>
            <a:r>
              <a:rPr lang="en-GB" dirty="0"/>
              <a:t>., &amp; Galvin P.C. 2004</a:t>
            </a:r>
            <a:r>
              <a:rPr lang="en-GB" dirty="0" smtClean="0"/>
              <a:t>.</a:t>
            </a:r>
          </a:p>
          <a:p>
            <a:endParaRPr lang="en-GB" dirty="0"/>
          </a:p>
          <a:p>
            <a:r>
              <a:rPr lang="en-GB" dirty="0"/>
              <a:t>2. Modern Operating Systems, 3rd Edition, </a:t>
            </a:r>
            <a:r>
              <a:rPr lang="en-GB" dirty="0" err="1"/>
              <a:t>Tanenmaum</a:t>
            </a:r>
            <a:r>
              <a:rPr lang="en-GB" dirty="0"/>
              <a:t> A.S., 2008.</a:t>
            </a:r>
          </a:p>
        </p:txBody>
      </p:sp>
    </p:spTree>
    <p:extLst>
      <p:ext uri="{BB962C8B-B14F-4D97-AF65-F5344CB8AC3E}">
        <p14:creationId xmlns:p14="http://schemas.microsoft.com/office/powerpoint/2010/main" val="291889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Boot process</a:t>
            </a:r>
            <a:endParaRPr lang="en-GB" dirty="0"/>
          </a:p>
        </p:txBody>
      </p:sp>
      <p:sp>
        <p:nvSpPr>
          <p:cNvPr id="3" name="Content Placeholder 2"/>
          <p:cNvSpPr>
            <a:spLocks noGrp="1"/>
          </p:cNvSpPr>
          <p:nvPr>
            <p:ph idx="1"/>
          </p:nvPr>
        </p:nvSpPr>
        <p:spPr/>
        <p:txBody>
          <a:bodyPr/>
          <a:lstStyle/>
          <a:p>
            <a:r>
              <a:rPr lang="en-US" b="1" i="1" dirty="0"/>
              <a:t>Stage-0 boot / </a:t>
            </a:r>
            <a:r>
              <a:rPr lang="en-US" b="1" i="1" dirty="0" err="1" smtClean="0"/>
              <a:t>bootstraper</a:t>
            </a:r>
            <a:endParaRPr lang="en-US" b="1" i="1" dirty="0" smtClean="0"/>
          </a:p>
          <a:p>
            <a:endParaRPr lang="en-US" b="1" i="1" dirty="0"/>
          </a:p>
          <a:p>
            <a:pPr lvl="1">
              <a:buFontTx/>
              <a:buChar char="-"/>
            </a:pPr>
            <a:r>
              <a:rPr lang="en-US" dirty="0" smtClean="0"/>
              <a:t>Post: Power on self test</a:t>
            </a:r>
          </a:p>
          <a:p>
            <a:pPr lvl="1">
              <a:buFontTx/>
              <a:buChar char="-"/>
            </a:pPr>
            <a:r>
              <a:rPr lang="en-US" dirty="0" smtClean="0"/>
              <a:t>Search for boot device</a:t>
            </a:r>
          </a:p>
          <a:p>
            <a:pPr lvl="1">
              <a:buFontTx/>
              <a:buChar char="-"/>
            </a:pPr>
            <a:r>
              <a:rPr lang="en-US" dirty="0" smtClean="0"/>
              <a:t>Load first sector or boot sector data from boot device.</a:t>
            </a:r>
          </a:p>
          <a:p>
            <a:pPr marL="274320" lvl="1" indent="0">
              <a:buNone/>
            </a:pPr>
            <a:r>
              <a:rPr lang="en-US" dirty="0" smtClean="0"/>
              <a:t>This boot sector contains stage 1 boot program.</a:t>
            </a:r>
          </a:p>
          <a:p>
            <a:pPr marL="274320" lvl="1" indent="0">
              <a:buNone/>
            </a:pPr>
            <a:endParaRPr lang="en-US" dirty="0"/>
          </a:p>
          <a:p>
            <a:pPr marL="182880" lvl="1"/>
            <a:r>
              <a:rPr lang="en-US" sz="2400" b="1" i="1" dirty="0"/>
              <a:t>Stage-1 Boot</a:t>
            </a:r>
            <a:r>
              <a:rPr lang="en-US" sz="2400" b="1" i="1" dirty="0" smtClean="0"/>
              <a:t>.</a:t>
            </a:r>
          </a:p>
          <a:p>
            <a:pPr lvl="1">
              <a:buFontTx/>
              <a:buChar char="-"/>
            </a:pPr>
            <a:r>
              <a:rPr lang="en-US" dirty="0"/>
              <a:t>Loads partition </a:t>
            </a:r>
            <a:r>
              <a:rPr lang="en-US" dirty="0" smtClean="0"/>
              <a:t>table.</a:t>
            </a:r>
          </a:p>
          <a:p>
            <a:pPr lvl="1">
              <a:buFontTx/>
              <a:buChar char="-"/>
            </a:pPr>
            <a:r>
              <a:rPr lang="en-US" dirty="0" smtClean="0"/>
              <a:t>Display operating system choice</a:t>
            </a:r>
          </a:p>
          <a:p>
            <a:pPr lvl="1">
              <a:buFontTx/>
              <a:buChar char="-"/>
            </a:pPr>
            <a:r>
              <a:rPr lang="en-US" dirty="0" smtClean="0"/>
              <a:t>Loads stage-2 boot program from selected partition(Active Partition)</a:t>
            </a:r>
            <a:endParaRPr lang="en-US" dirty="0"/>
          </a:p>
          <a:p>
            <a:endParaRPr lang="en-GB" dirty="0"/>
          </a:p>
        </p:txBody>
      </p:sp>
    </p:spTree>
    <p:extLst>
      <p:ext uri="{BB962C8B-B14F-4D97-AF65-F5344CB8AC3E}">
        <p14:creationId xmlns:p14="http://schemas.microsoft.com/office/powerpoint/2010/main" val="3674669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Boot process</a:t>
            </a:r>
            <a:endParaRPr lang="en-GB" dirty="0"/>
          </a:p>
        </p:txBody>
      </p:sp>
      <p:sp>
        <p:nvSpPr>
          <p:cNvPr id="3" name="Content Placeholder 2"/>
          <p:cNvSpPr>
            <a:spLocks noGrp="1"/>
          </p:cNvSpPr>
          <p:nvPr>
            <p:ph idx="1"/>
          </p:nvPr>
        </p:nvSpPr>
        <p:spPr/>
        <p:txBody>
          <a:bodyPr/>
          <a:lstStyle/>
          <a:p>
            <a:r>
              <a:rPr lang="en-US" b="1" i="1" dirty="0" smtClean="0"/>
              <a:t>Stage-2 boot</a:t>
            </a:r>
          </a:p>
          <a:p>
            <a:pPr marL="0" indent="0">
              <a:buNone/>
            </a:pPr>
            <a:endParaRPr lang="en-US" dirty="0"/>
          </a:p>
          <a:p>
            <a:pPr marL="0" indent="0">
              <a:buNone/>
            </a:pPr>
            <a:r>
              <a:rPr lang="en-US" sz="1800" dirty="0" smtClean="0"/>
              <a:t>This stage is designed to work with operating system contained in the partition.</a:t>
            </a:r>
          </a:p>
          <a:p>
            <a:endParaRPr lang="en-US" sz="1800" dirty="0"/>
          </a:p>
          <a:p>
            <a:pPr marL="0" indent="0">
              <a:buNone/>
            </a:pPr>
            <a:r>
              <a:rPr lang="en-US" sz="1800" dirty="0" smtClean="0"/>
              <a:t>Stage-2 loads the rest of operating system(Kernel).</a:t>
            </a:r>
            <a:endParaRPr lang="en-US" sz="1800" dirty="0"/>
          </a:p>
        </p:txBody>
      </p:sp>
    </p:spTree>
    <p:extLst>
      <p:ext uri="{BB962C8B-B14F-4D97-AF65-F5344CB8AC3E}">
        <p14:creationId xmlns:p14="http://schemas.microsoft.com/office/powerpoint/2010/main" val="1556644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algn="justLow"/>
            <a:endParaRPr lang="en-US" dirty="0" smtClean="0"/>
          </a:p>
          <a:p>
            <a:pPr marL="0" indent="0" algn="justLow">
              <a:buNone/>
            </a:pPr>
            <a:endParaRPr lang="en-US" dirty="0"/>
          </a:p>
          <a:p>
            <a:pPr marL="0" indent="0" algn="justLow">
              <a:buNone/>
            </a:pPr>
            <a:endParaRPr lang="en-US" dirty="0" smtClean="0"/>
          </a:p>
          <a:p>
            <a:pPr marL="0" indent="0" algn="justLow">
              <a:buNone/>
            </a:pPr>
            <a:endParaRPr lang="en-US" dirty="0"/>
          </a:p>
          <a:p>
            <a:pPr marL="0" indent="0" algn="justLow">
              <a:buNone/>
            </a:pPr>
            <a:r>
              <a:rPr lang="en-US" dirty="0" smtClean="0"/>
              <a:t>	</a:t>
            </a:r>
            <a:r>
              <a:rPr lang="en-US" dirty="0"/>
              <a:t>	</a:t>
            </a:r>
            <a:r>
              <a:rPr lang="en-US" dirty="0" smtClean="0"/>
              <a:t>	</a:t>
            </a:r>
            <a:r>
              <a:rPr lang="en-US" sz="6000" dirty="0" smtClean="0"/>
              <a:t>THE END</a:t>
            </a:r>
            <a:endParaRPr lang="en-GB" sz="6000" dirty="0"/>
          </a:p>
        </p:txBody>
      </p:sp>
    </p:spTree>
    <p:extLst>
      <p:ext uri="{BB962C8B-B14F-4D97-AF65-F5344CB8AC3E}">
        <p14:creationId xmlns:p14="http://schemas.microsoft.com/office/powerpoint/2010/main" val="607515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GB" dirty="0"/>
          </a:p>
        </p:txBody>
      </p:sp>
      <p:sp>
        <p:nvSpPr>
          <p:cNvPr id="3" name="Content Placeholder 2"/>
          <p:cNvSpPr>
            <a:spLocks noGrp="1"/>
          </p:cNvSpPr>
          <p:nvPr>
            <p:ph idx="1"/>
          </p:nvPr>
        </p:nvSpPr>
        <p:spPr/>
        <p:txBody>
          <a:bodyPr/>
          <a:lstStyle/>
          <a:p>
            <a:endParaRPr lang="en-US" b="1" i="1" dirty="0" smtClean="0"/>
          </a:p>
          <a:p>
            <a:endParaRPr lang="en-US" b="1" i="1" dirty="0"/>
          </a:p>
          <a:p>
            <a:r>
              <a:rPr lang="en-GB" sz="2000" i="1" dirty="0"/>
              <a:t>To </a:t>
            </a:r>
            <a:r>
              <a:rPr lang="en-GB" sz="2000" i="1" dirty="0" smtClean="0"/>
              <a:t>gain </a:t>
            </a:r>
            <a:r>
              <a:rPr lang="en-GB" sz="2000" i="1" dirty="0"/>
              <a:t>a general understanding of the principles and concepts governing the functions of operating systems and acquaint students with the layered approach that makes design, implementation and operation of the complex OS possible.</a:t>
            </a:r>
          </a:p>
          <a:p>
            <a:endParaRPr lang="en-GB" dirty="0"/>
          </a:p>
        </p:txBody>
      </p:sp>
    </p:spTree>
    <p:extLst>
      <p:ext uri="{BB962C8B-B14F-4D97-AF65-F5344CB8AC3E}">
        <p14:creationId xmlns:p14="http://schemas.microsoft.com/office/powerpoint/2010/main" val="1989363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endParaRPr lang="en-GB" dirty="0" smtClean="0"/>
          </a:p>
          <a:p>
            <a:r>
              <a:rPr lang="en-GB" dirty="0" smtClean="0"/>
              <a:t>Operating </a:t>
            </a:r>
            <a:r>
              <a:rPr lang="en-GB" dirty="0"/>
              <a:t>system (OS)</a:t>
            </a:r>
            <a:endParaRPr lang="en-US" dirty="0" smtClean="0"/>
          </a:p>
          <a:p>
            <a:endParaRPr lang="en-US" dirty="0"/>
          </a:p>
          <a:p>
            <a:endParaRPr lang="en-GB" dirty="0"/>
          </a:p>
        </p:txBody>
      </p:sp>
      <p:pic>
        <p:nvPicPr>
          <p:cNvPr id="1026" name="Picture 2" descr="Image result for fetch cycle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576163"/>
            <a:ext cx="3810000" cy="36445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0" y="3161719"/>
            <a:ext cx="5029200" cy="2031325"/>
          </a:xfrm>
          <a:prstGeom prst="rect">
            <a:avLst/>
          </a:prstGeom>
          <a:noFill/>
        </p:spPr>
        <p:txBody>
          <a:bodyPr wrap="square" rtlCol="0">
            <a:spAutoFit/>
          </a:bodyPr>
          <a:lstStyle/>
          <a:p>
            <a:r>
              <a:rPr lang="en-GB" dirty="0" smtClean="0"/>
              <a:t>An operating system (OS) is a collection of software that manages computer hardware resources and provides common services for computer programs. The operating system is a vital component of the system software in a computer system.</a:t>
            </a:r>
          </a:p>
          <a:p>
            <a:endParaRPr lang="en-GB" dirty="0"/>
          </a:p>
        </p:txBody>
      </p:sp>
    </p:spTree>
    <p:extLst>
      <p:ext uri="{BB962C8B-B14F-4D97-AF65-F5344CB8AC3E}">
        <p14:creationId xmlns:p14="http://schemas.microsoft.com/office/powerpoint/2010/main" val="4203554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endParaRPr lang="en-GB" dirty="0"/>
          </a:p>
        </p:txBody>
      </p:sp>
      <p:grpSp>
        <p:nvGrpSpPr>
          <p:cNvPr id="17" name="Group 16"/>
          <p:cNvGrpSpPr/>
          <p:nvPr/>
        </p:nvGrpSpPr>
        <p:grpSpPr>
          <a:xfrm>
            <a:off x="914400" y="1752600"/>
            <a:ext cx="7315200" cy="4724400"/>
            <a:chOff x="1371600" y="2133600"/>
            <a:chExt cx="6858000" cy="4343400"/>
          </a:xfrm>
        </p:grpSpPr>
        <p:sp>
          <p:nvSpPr>
            <p:cNvPr id="18" name="Rectangle 17"/>
            <p:cNvSpPr/>
            <p:nvPr/>
          </p:nvSpPr>
          <p:spPr>
            <a:xfrm>
              <a:off x="1371600" y="2133600"/>
              <a:ext cx="68580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981200" y="2476500"/>
              <a:ext cx="5715000" cy="3616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514600" y="2800349"/>
              <a:ext cx="4572000" cy="2910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2857500" y="3038475"/>
              <a:ext cx="3543300" cy="21850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181350" y="3328987"/>
              <a:ext cx="2705100" cy="1343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3766177" y="3692662"/>
              <a:ext cx="1706895" cy="615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4027155" y="3815834"/>
              <a:ext cx="1184940" cy="369332"/>
            </a:xfrm>
            <a:prstGeom prst="rect">
              <a:avLst/>
            </a:prstGeom>
            <a:noFill/>
          </p:spPr>
          <p:txBody>
            <a:bodyPr wrap="none" rtlCol="0">
              <a:spAutoFit/>
            </a:bodyPr>
            <a:lstStyle/>
            <a:p>
              <a:r>
                <a:rPr lang="en-US" dirty="0" smtClean="0"/>
                <a:t>Hardware</a:t>
              </a:r>
              <a:endParaRPr lang="en-GB" dirty="0"/>
            </a:p>
          </p:txBody>
        </p:sp>
        <p:sp>
          <p:nvSpPr>
            <p:cNvPr id="25" name="TextBox 24"/>
            <p:cNvSpPr txBox="1"/>
            <p:nvPr/>
          </p:nvSpPr>
          <p:spPr>
            <a:xfrm>
              <a:off x="4141455" y="4326075"/>
              <a:ext cx="1146468" cy="369332"/>
            </a:xfrm>
            <a:prstGeom prst="rect">
              <a:avLst/>
            </a:prstGeom>
            <a:noFill/>
          </p:spPr>
          <p:txBody>
            <a:bodyPr wrap="none" rtlCol="0">
              <a:spAutoFit/>
            </a:bodyPr>
            <a:lstStyle/>
            <a:p>
              <a:r>
                <a:rPr lang="en-US" dirty="0" smtClean="0"/>
                <a:t>Firmware</a:t>
              </a:r>
              <a:endParaRPr lang="en-GB" dirty="0"/>
            </a:p>
          </p:txBody>
        </p:sp>
        <p:sp>
          <p:nvSpPr>
            <p:cNvPr id="26" name="TextBox 25"/>
            <p:cNvSpPr txBox="1"/>
            <p:nvPr/>
          </p:nvSpPr>
          <p:spPr>
            <a:xfrm>
              <a:off x="3585538" y="4661614"/>
              <a:ext cx="2300911" cy="369332"/>
            </a:xfrm>
            <a:prstGeom prst="rect">
              <a:avLst/>
            </a:prstGeom>
            <a:noFill/>
          </p:spPr>
          <p:txBody>
            <a:bodyPr wrap="square" rtlCol="0">
              <a:spAutoFit/>
            </a:bodyPr>
            <a:lstStyle/>
            <a:p>
              <a:r>
                <a:rPr lang="en-US" dirty="0" smtClean="0"/>
                <a:t>System software</a:t>
              </a:r>
              <a:endParaRPr lang="en-GB" dirty="0"/>
            </a:p>
          </p:txBody>
        </p:sp>
        <p:sp>
          <p:nvSpPr>
            <p:cNvPr id="27" name="TextBox 26"/>
            <p:cNvSpPr txBox="1"/>
            <p:nvPr/>
          </p:nvSpPr>
          <p:spPr>
            <a:xfrm>
              <a:off x="3650144" y="5223559"/>
              <a:ext cx="2300911" cy="369332"/>
            </a:xfrm>
            <a:prstGeom prst="rect">
              <a:avLst/>
            </a:prstGeom>
            <a:noFill/>
          </p:spPr>
          <p:txBody>
            <a:bodyPr wrap="square" rtlCol="0">
              <a:spAutoFit/>
            </a:bodyPr>
            <a:lstStyle/>
            <a:p>
              <a:r>
                <a:rPr lang="en-US" dirty="0" smtClean="0"/>
                <a:t>Application software</a:t>
              </a:r>
              <a:endParaRPr lang="en-GB" dirty="0"/>
            </a:p>
          </p:txBody>
        </p:sp>
        <p:sp>
          <p:nvSpPr>
            <p:cNvPr id="28" name="TextBox 27"/>
            <p:cNvSpPr txBox="1"/>
            <p:nvPr/>
          </p:nvSpPr>
          <p:spPr>
            <a:xfrm>
              <a:off x="3665203" y="5711009"/>
              <a:ext cx="2300911" cy="369332"/>
            </a:xfrm>
            <a:prstGeom prst="rect">
              <a:avLst/>
            </a:prstGeom>
            <a:noFill/>
          </p:spPr>
          <p:txBody>
            <a:bodyPr wrap="square" rtlCol="0">
              <a:spAutoFit/>
            </a:bodyPr>
            <a:lstStyle/>
            <a:p>
              <a:pPr algn="ctr"/>
              <a:r>
                <a:rPr lang="en-US" dirty="0" smtClean="0"/>
                <a:t>User</a:t>
              </a:r>
              <a:endParaRPr lang="en-GB" dirty="0"/>
            </a:p>
          </p:txBody>
        </p:sp>
        <p:sp>
          <p:nvSpPr>
            <p:cNvPr id="29" name="TextBox 28"/>
            <p:cNvSpPr txBox="1"/>
            <p:nvPr/>
          </p:nvSpPr>
          <p:spPr>
            <a:xfrm>
              <a:off x="3672130" y="6092918"/>
              <a:ext cx="2300911" cy="369332"/>
            </a:xfrm>
            <a:prstGeom prst="rect">
              <a:avLst/>
            </a:prstGeom>
            <a:noFill/>
          </p:spPr>
          <p:txBody>
            <a:bodyPr wrap="square" rtlCol="0">
              <a:spAutoFit/>
            </a:bodyPr>
            <a:lstStyle/>
            <a:p>
              <a:pPr algn="ctr"/>
              <a:r>
                <a:rPr lang="en-US" dirty="0" err="1" smtClean="0"/>
                <a:t>Liveware</a:t>
              </a:r>
              <a:endParaRPr lang="en-GB" dirty="0"/>
            </a:p>
          </p:txBody>
        </p:sp>
      </p:grpSp>
    </p:spTree>
    <p:extLst>
      <p:ext uri="{BB962C8B-B14F-4D97-AF65-F5344CB8AC3E}">
        <p14:creationId xmlns:p14="http://schemas.microsoft.com/office/powerpoint/2010/main" val="2703531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marL="0" indent="0" algn="ctr">
              <a:buNone/>
            </a:pPr>
            <a:r>
              <a:rPr lang="en-US" b="1" i="1" dirty="0" smtClean="0"/>
              <a:t>Machine Hardware</a:t>
            </a:r>
          </a:p>
          <a:p>
            <a:endParaRPr lang="en-US" i="1" dirty="0"/>
          </a:p>
          <a:p>
            <a:r>
              <a:rPr lang="en-US" sz="1800" i="1" dirty="0" smtClean="0"/>
              <a:t>CPU contains arithmetic logic unit (ALU), and the Control logic necessary to decode and execute instruction connected to the CPU by way of communication bus are  the memory and the I\O devices.</a:t>
            </a:r>
          </a:p>
          <a:p>
            <a:endParaRPr lang="en-US" i="1"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429000"/>
            <a:ext cx="4987636" cy="2932596"/>
          </a:xfrm>
          <a:prstGeom prst="rect">
            <a:avLst/>
          </a:prstGeom>
        </p:spPr>
      </p:pic>
    </p:spTree>
    <p:extLst>
      <p:ext uri="{BB962C8B-B14F-4D97-AF65-F5344CB8AC3E}">
        <p14:creationId xmlns:p14="http://schemas.microsoft.com/office/powerpoint/2010/main" val="3341910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GB" dirty="0"/>
          </a:p>
        </p:txBody>
      </p:sp>
      <p:sp>
        <p:nvSpPr>
          <p:cNvPr id="3" name="Content Placeholder 2"/>
          <p:cNvSpPr>
            <a:spLocks noGrp="1"/>
          </p:cNvSpPr>
          <p:nvPr>
            <p:ph idx="1"/>
          </p:nvPr>
        </p:nvSpPr>
        <p:spPr/>
        <p:txBody>
          <a:bodyPr/>
          <a:lstStyle/>
          <a:p>
            <a:endParaRPr lang="en-US" dirty="0" smtClean="0"/>
          </a:p>
          <a:p>
            <a:pPr marL="0" indent="0">
              <a:buNone/>
            </a:pPr>
            <a:r>
              <a:rPr lang="en-US" b="1" i="1" u="sng" dirty="0" smtClean="0"/>
              <a:t>1- Fetch Cycle:</a:t>
            </a:r>
          </a:p>
          <a:p>
            <a:pPr marL="274320" lvl="1" indent="0">
              <a:buNone/>
            </a:pPr>
            <a:endParaRPr lang="en-US" dirty="0" smtClean="0"/>
          </a:p>
          <a:p>
            <a:pPr marL="274320" lvl="1" indent="0">
              <a:buNone/>
            </a:pPr>
            <a:r>
              <a:rPr lang="en-US" dirty="0"/>
              <a:t>-  Instruction is copied to processor  from memory location specified    	by the special register called the program counter.</a:t>
            </a:r>
          </a:p>
          <a:p>
            <a:pPr marL="274320" lvl="1" indent="0">
              <a:buNone/>
            </a:pPr>
            <a:r>
              <a:rPr lang="en-US" dirty="0"/>
              <a:t>- Content of Program counter transferred to address </a:t>
            </a:r>
            <a:r>
              <a:rPr lang="en-US" dirty="0" smtClean="0"/>
              <a:t>bus and place in   	a special register called </a:t>
            </a:r>
            <a:r>
              <a:rPr lang="en-US" b="1" i="1" dirty="0" smtClean="0"/>
              <a:t>IR(Instruction Register</a:t>
            </a:r>
            <a:r>
              <a:rPr lang="en-US" dirty="0" smtClean="0"/>
              <a:t>).</a:t>
            </a:r>
            <a:endParaRPr lang="en-US" dirty="0"/>
          </a:p>
          <a:p>
            <a:pPr lvl="1">
              <a:buFontTx/>
              <a:buChar char="-"/>
            </a:pPr>
            <a:r>
              <a:rPr lang="en-US" dirty="0" smtClean="0"/>
              <a:t>Read signal is transferred to memory via control bus.</a:t>
            </a:r>
          </a:p>
          <a:p>
            <a:pPr lvl="1">
              <a:buFontTx/>
              <a:buChar char="-"/>
            </a:pPr>
            <a:r>
              <a:rPr lang="en-US" dirty="0" smtClean="0"/>
              <a:t>The instruction pointed by </a:t>
            </a:r>
            <a:r>
              <a:rPr lang="en-US" b="1" i="1" dirty="0" smtClean="0"/>
              <a:t>program counter </a:t>
            </a:r>
            <a:r>
              <a:rPr lang="en-US" dirty="0" smtClean="0"/>
              <a:t>is copied to processor via data bus.</a:t>
            </a:r>
          </a:p>
          <a:p>
            <a:pPr lvl="1">
              <a:buFontTx/>
              <a:buChar char="-"/>
            </a:pPr>
            <a:r>
              <a:rPr lang="en-US" dirty="0" smtClean="0"/>
              <a:t>Program counter is increment to point to next instruction location.</a:t>
            </a:r>
            <a:endParaRPr lang="en-GB" dirty="0"/>
          </a:p>
        </p:txBody>
      </p:sp>
    </p:spTree>
    <p:extLst>
      <p:ext uri="{BB962C8B-B14F-4D97-AF65-F5344CB8AC3E}">
        <p14:creationId xmlns:p14="http://schemas.microsoft.com/office/powerpoint/2010/main" val="1858829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r>
              <a:rPr lang="en-US" b="1" i="1" u="sng" dirty="0" smtClean="0"/>
              <a:t>2-Decode Cycle:</a:t>
            </a:r>
          </a:p>
          <a:p>
            <a:pPr marL="0" indent="0">
              <a:buNone/>
            </a:pPr>
            <a:r>
              <a:rPr lang="en-US" sz="1800" dirty="0" smtClean="0"/>
              <a:t> </a:t>
            </a:r>
          </a:p>
          <a:p>
            <a:pPr marL="0" indent="0">
              <a:buNone/>
            </a:pPr>
            <a:r>
              <a:rPr lang="en-US" sz="1800" dirty="0"/>
              <a:t>	</a:t>
            </a:r>
            <a:r>
              <a:rPr lang="en-US" sz="2000" dirty="0" smtClean="0"/>
              <a:t>Fetch instruction is decoded to determine what action is to be performed or understood by processor. The action is specified by the instruction’s </a:t>
            </a:r>
            <a:r>
              <a:rPr lang="en-US" sz="2000" b="1" i="1" dirty="0" err="1" smtClean="0"/>
              <a:t>opcode</a:t>
            </a:r>
            <a:r>
              <a:rPr lang="en-US" sz="2000" b="1" i="1" dirty="0" smtClean="0"/>
              <a:t>(operation code) bits.</a:t>
            </a:r>
          </a:p>
          <a:p>
            <a:pPr marL="0" indent="0">
              <a:buNone/>
            </a:pPr>
            <a:endParaRPr lang="en-US" sz="2000" dirty="0"/>
          </a:p>
          <a:p>
            <a:pPr marL="0" indent="0">
              <a:buNone/>
            </a:pPr>
            <a:r>
              <a:rPr lang="en-US" b="1" i="1" u="sng" dirty="0"/>
              <a:t>3-Execute </a:t>
            </a:r>
            <a:r>
              <a:rPr lang="en-US" b="1" i="1" u="sng" dirty="0" smtClean="0"/>
              <a:t>Cycle:</a:t>
            </a:r>
          </a:p>
          <a:p>
            <a:pPr marL="0" indent="0">
              <a:buNone/>
            </a:pPr>
            <a:endParaRPr lang="en-US" b="1" i="1" u="sng" dirty="0"/>
          </a:p>
          <a:p>
            <a:pPr marL="0" indent="0">
              <a:buNone/>
            </a:pPr>
            <a:r>
              <a:rPr lang="en-US" dirty="0" smtClean="0"/>
              <a:t>	</a:t>
            </a:r>
            <a:r>
              <a:rPr lang="en-US" sz="2000" dirty="0"/>
              <a:t>Decoded instruction is executed in this </a:t>
            </a:r>
            <a:r>
              <a:rPr lang="en-US" sz="2000" dirty="0" smtClean="0"/>
              <a:t>cycle.</a:t>
            </a:r>
          </a:p>
          <a:p>
            <a:pPr marL="0" indent="0">
              <a:buNone/>
            </a:pPr>
            <a:endParaRPr lang="en-US" sz="2000" dirty="0" smtClean="0"/>
          </a:p>
          <a:p>
            <a:pPr marL="0" indent="0">
              <a:buNone/>
            </a:pPr>
            <a:r>
              <a:rPr lang="en-US" b="1" i="1" u="sng" dirty="0"/>
              <a:t>4- Store Cycle</a:t>
            </a:r>
            <a:r>
              <a:rPr lang="en-US" b="1" i="1" u="sng" dirty="0" smtClean="0"/>
              <a:t>:</a:t>
            </a:r>
          </a:p>
          <a:p>
            <a:pPr marL="0" indent="0">
              <a:buNone/>
            </a:pPr>
            <a:r>
              <a:rPr lang="en-US" dirty="0"/>
              <a:t>	</a:t>
            </a:r>
            <a:r>
              <a:rPr lang="en-US" sz="2000" dirty="0"/>
              <a:t>For copying the output in the memory result is copied in the memory with the help of address, control and data </a:t>
            </a:r>
            <a:r>
              <a:rPr lang="en-US" sz="2000" dirty="0" smtClean="0"/>
              <a:t>bus.</a:t>
            </a:r>
            <a:endParaRPr lang="en-GB" sz="2000" dirty="0"/>
          </a:p>
        </p:txBody>
      </p:sp>
    </p:spTree>
    <p:extLst>
      <p:ext uri="{BB962C8B-B14F-4D97-AF65-F5344CB8AC3E}">
        <p14:creationId xmlns:p14="http://schemas.microsoft.com/office/powerpoint/2010/main" val="2643316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1452</TotalTime>
  <Words>1513</Words>
  <Application>Microsoft Office PowerPoint</Application>
  <PresentationFormat>On-screen Show (4:3)</PresentationFormat>
  <Paragraphs>294</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Clarity</vt:lpstr>
      <vt:lpstr>Operating System</vt:lpstr>
      <vt:lpstr>Operating System</vt:lpstr>
      <vt:lpstr>Reference Material</vt:lpstr>
      <vt:lpstr>OBJECTIVE</vt:lpstr>
      <vt:lpstr>Introduction</vt:lpstr>
      <vt:lpstr>Introduction</vt:lpstr>
      <vt:lpstr>Introduction</vt:lpstr>
      <vt:lpstr>Instruction Cycle</vt:lpstr>
      <vt:lpstr>Instruction Cycle</vt:lpstr>
      <vt:lpstr>Instruction Cycle</vt:lpstr>
      <vt:lpstr>Instruction Cycle</vt:lpstr>
      <vt:lpstr>Instruction Cycle</vt:lpstr>
      <vt:lpstr>Traps and Interrupts</vt:lpstr>
      <vt:lpstr>Traps and Interrupts</vt:lpstr>
      <vt:lpstr>Traps and Interrupts</vt:lpstr>
      <vt:lpstr>Running Mode</vt:lpstr>
      <vt:lpstr>Running Mode</vt:lpstr>
      <vt:lpstr>Types Of Kernel</vt:lpstr>
      <vt:lpstr>Types Of Kernel</vt:lpstr>
      <vt:lpstr>Types Of Kernel</vt:lpstr>
      <vt:lpstr>Types Of Kernel</vt:lpstr>
      <vt:lpstr>Operating system Structure</vt:lpstr>
      <vt:lpstr>Operating system Structure</vt:lpstr>
      <vt:lpstr>Operating system Structure</vt:lpstr>
      <vt:lpstr>Operating system Structure</vt:lpstr>
      <vt:lpstr>Operating system Structure</vt:lpstr>
      <vt:lpstr>Operating system Structure</vt:lpstr>
      <vt:lpstr>Other Important Activities</vt:lpstr>
      <vt:lpstr>The Boot Process</vt:lpstr>
      <vt:lpstr>The Boot process</vt:lpstr>
      <vt:lpstr>The Boot process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Anam</dc:creator>
  <cp:lastModifiedBy>Anam</cp:lastModifiedBy>
  <cp:revision>66</cp:revision>
  <dcterms:created xsi:type="dcterms:W3CDTF">2017-08-14T18:02:58Z</dcterms:created>
  <dcterms:modified xsi:type="dcterms:W3CDTF">2017-08-22T14:06:53Z</dcterms:modified>
</cp:coreProperties>
</file>