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088-A5A8-4B06-B402-25E55373612A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9D8-50F1-4877-ADF5-CAB7538D2AB7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088-A5A8-4B06-B402-25E55373612A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9D8-50F1-4877-ADF5-CAB7538D2A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088-A5A8-4B06-B402-25E55373612A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9D8-50F1-4877-ADF5-CAB7538D2A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088-A5A8-4B06-B402-25E55373612A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9D8-50F1-4877-ADF5-CAB7538D2A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088-A5A8-4B06-B402-25E55373612A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9D8-50F1-4877-ADF5-CAB7538D2AB7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088-A5A8-4B06-B402-25E55373612A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9D8-50F1-4877-ADF5-CAB7538D2A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088-A5A8-4B06-B402-25E55373612A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9D8-50F1-4877-ADF5-CAB7538D2AB7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088-A5A8-4B06-B402-25E55373612A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9D8-50F1-4877-ADF5-CAB7538D2A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088-A5A8-4B06-B402-25E55373612A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9D8-50F1-4877-ADF5-CAB7538D2A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088-A5A8-4B06-B402-25E55373612A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9D8-50F1-4877-ADF5-CAB7538D2A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088-A5A8-4B06-B402-25E55373612A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9D8-50F1-4877-ADF5-CAB7538D2A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374088-A5A8-4B06-B402-25E55373612A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B8F19D8-50F1-4877-ADF5-CAB7538D2AB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 TYPES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</a:t>
            </a:r>
          </a:p>
          <a:p>
            <a:r>
              <a:rPr lang="en-US" dirty="0" smtClean="0"/>
              <a:t>Anam Akbar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24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Network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800" dirty="0" smtClean="0"/>
          </a:p>
          <a:p>
            <a:r>
              <a:rPr lang="en-GB" sz="1800" dirty="0" smtClean="0"/>
              <a:t>A </a:t>
            </a:r>
            <a:r>
              <a:rPr lang="en-GB" sz="1800" dirty="0"/>
              <a:t>Network Operating System runs on a server and provides the server the capability </a:t>
            </a:r>
            <a:r>
              <a:rPr lang="en-GB" sz="1800" dirty="0" smtClean="0"/>
              <a:t>to manage </a:t>
            </a:r>
            <a:r>
              <a:rPr lang="en-GB" sz="1800" dirty="0"/>
              <a:t>data, users, groups, security, applications, and other networking functions. </a:t>
            </a:r>
            <a:endParaRPr lang="en-GB" sz="1800" dirty="0" smtClean="0"/>
          </a:p>
          <a:p>
            <a:endParaRPr lang="en-US" sz="1800" dirty="0"/>
          </a:p>
          <a:p>
            <a:endParaRPr lang="en-GB" sz="1800" dirty="0" smtClean="0"/>
          </a:p>
          <a:p>
            <a:r>
              <a:rPr lang="en-GB" sz="1800" dirty="0" smtClean="0"/>
              <a:t>The primary </a:t>
            </a:r>
            <a:r>
              <a:rPr lang="en-GB" sz="1800" dirty="0"/>
              <a:t>purpose of the network operating system is to allow shared file and printer </a:t>
            </a:r>
            <a:r>
              <a:rPr lang="en-GB" sz="1800" dirty="0" smtClean="0"/>
              <a:t>access among </a:t>
            </a:r>
            <a:r>
              <a:rPr lang="en-GB" sz="1800" dirty="0"/>
              <a:t>multiple computers in a network, typically a local area network (LAN), a </a:t>
            </a:r>
            <a:r>
              <a:rPr lang="en-GB" sz="1800" dirty="0" smtClean="0"/>
              <a:t>private network </a:t>
            </a:r>
            <a:r>
              <a:rPr lang="en-GB" sz="1800" dirty="0"/>
              <a:t>or to other networks</a:t>
            </a:r>
            <a:r>
              <a:rPr lang="en-GB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GB" sz="1800" dirty="0"/>
              <a:t>Examples of network operating systems include Microsoft Windows Server 2003, </a:t>
            </a:r>
            <a:r>
              <a:rPr lang="en-GB" sz="1800" dirty="0" smtClean="0"/>
              <a:t>Microsoft Windows </a:t>
            </a:r>
            <a:r>
              <a:rPr lang="en-GB" sz="1800" dirty="0"/>
              <a:t>Server 2008, UNIX, Linux, Mac OS X, Novell NetWare, and BSD.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0349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Network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800" dirty="0" smtClean="0"/>
          </a:p>
          <a:p>
            <a:r>
              <a:rPr lang="en-GB" sz="1800" dirty="0"/>
              <a:t>The advantages of network operating systems are as follows:</a:t>
            </a:r>
          </a:p>
          <a:p>
            <a:pPr>
              <a:buFontTx/>
              <a:buChar char="-"/>
            </a:pP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Centralized </a:t>
            </a:r>
            <a:r>
              <a:rPr lang="en-GB" sz="1800" dirty="0"/>
              <a:t>servers are highly </a:t>
            </a:r>
            <a:r>
              <a:rPr lang="en-GB" sz="1800" dirty="0" smtClean="0"/>
              <a:t>stable.</a:t>
            </a:r>
          </a:p>
          <a:p>
            <a:pPr>
              <a:buFontTx/>
              <a:buChar char="-"/>
            </a:pP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Security </a:t>
            </a:r>
            <a:r>
              <a:rPr lang="en-GB" sz="1800" dirty="0"/>
              <a:t>is server </a:t>
            </a:r>
            <a:r>
              <a:rPr lang="en-GB" sz="1800" dirty="0" smtClean="0"/>
              <a:t>managed.</a:t>
            </a:r>
          </a:p>
          <a:p>
            <a:pPr>
              <a:buFontTx/>
              <a:buChar char="-"/>
            </a:pP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Upgrades </a:t>
            </a:r>
            <a:r>
              <a:rPr lang="en-GB" sz="1800" dirty="0"/>
              <a:t>to new technologies and hardware can be easily integrated into </a:t>
            </a:r>
            <a:r>
              <a:rPr lang="en-GB" sz="1800" dirty="0" smtClean="0"/>
              <a:t>the system.</a:t>
            </a:r>
          </a:p>
          <a:p>
            <a:pPr>
              <a:buFontTx/>
              <a:buChar char="-"/>
            </a:pP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Remote </a:t>
            </a:r>
            <a:r>
              <a:rPr lang="en-GB" sz="1800" dirty="0"/>
              <a:t>access to servers is possible from different locations and types of systems</a:t>
            </a:r>
            <a:r>
              <a:rPr lang="en-GB" sz="1800" dirty="0" smtClean="0"/>
              <a:t>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4458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Network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800" dirty="0" smtClean="0"/>
          </a:p>
          <a:p>
            <a:r>
              <a:rPr lang="en-GB" sz="1800" dirty="0"/>
              <a:t>The disadvantages of network operating systems are as </a:t>
            </a:r>
            <a:r>
              <a:rPr lang="en-GB" sz="1800" dirty="0" smtClean="0"/>
              <a:t>follows:</a:t>
            </a:r>
          </a:p>
          <a:p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High </a:t>
            </a:r>
            <a:r>
              <a:rPr lang="en-GB" sz="1800" dirty="0"/>
              <a:t>cost of buying and running a server</a:t>
            </a:r>
            <a:r>
              <a:rPr lang="en-GB" sz="1800" dirty="0" smtClean="0"/>
              <a:t>.</a:t>
            </a:r>
          </a:p>
          <a:p>
            <a:pPr>
              <a:buFontTx/>
              <a:buChar char="-"/>
            </a:pP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Dependency </a:t>
            </a:r>
            <a:r>
              <a:rPr lang="en-GB" sz="1800" dirty="0"/>
              <a:t>on a central location for most </a:t>
            </a:r>
            <a:r>
              <a:rPr lang="en-GB" sz="1800" dirty="0" smtClean="0"/>
              <a:t>operations.</a:t>
            </a:r>
          </a:p>
          <a:p>
            <a:pPr>
              <a:buFontTx/>
              <a:buChar char="-"/>
            </a:pP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Regular </a:t>
            </a:r>
            <a:r>
              <a:rPr lang="en-GB" sz="1800" dirty="0"/>
              <a:t>maintenance and updates are required.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0478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Real-Time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800" dirty="0" smtClean="0"/>
          </a:p>
          <a:p>
            <a:endParaRPr lang="en-GB" sz="1800" dirty="0"/>
          </a:p>
          <a:p>
            <a:r>
              <a:rPr lang="en-GB" sz="1800" dirty="0" smtClean="0"/>
              <a:t>A Real-time </a:t>
            </a:r>
            <a:r>
              <a:rPr lang="en-GB" sz="1800" dirty="0"/>
              <a:t>system is defined as a data processing system in which the time </a:t>
            </a:r>
            <a:r>
              <a:rPr lang="en-GB" sz="1800" dirty="0" smtClean="0"/>
              <a:t>interval required </a:t>
            </a:r>
            <a:r>
              <a:rPr lang="en-GB" sz="1800" dirty="0"/>
              <a:t>to process and respond to inputs is so small that it controls the environment</a:t>
            </a:r>
            <a:r>
              <a:rPr lang="en-GB" sz="1800" dirty="0" smtClean="0"/>
              <a:t>.</a:t>
            </a:r>
          </a:p>
          <a:p>
            <a:endParaRPr lang="en-GB" sz="1800" dirty="0" smtClean="0"/>
          </a:p>
          <a:p>
            <a:r>
              <a:rPr lang="en-GB" sz="1800" dirty="0" smtClean="0"/>
              <a:t>The time </a:t>
            </a:r>
            <a:r>
              <a:rPr lang="en-GB" sz="1800" dirty="0"/>
              <a:t>taken by the system to respond to an input and display of required </a:t>
            </a:r>
            <a:r>
              <a:rPr lang="en-GB" sz="1800" dirty="0" smtClean="0"/>
              <a:t>updated information </a:t>
            </a:r>
            <a:r>
              <a:rPr lang="en-GB" sz="1800" dirty="0"/>
              <a:t>is termed as the </a:t>
            </a:r>
            <a:r>
              <a:rPr lang="en-GB" sz="1800" b="1" dirty="0"/>
              <a:t>response time</a:t>
            </a:r>
            <a:r>
              <a:rPr lang="en-GB" sz="1800" dirty="0"/>
              <a:t>. 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So </a:t>
            </a:r>
            <a:r>
              <a:rPr lang="en-GB" sz="1800" dirty="0"/>
              <a:t>in this </a:t>
            </a:r>
            <a:r>
              <a:rPr lang="en-GB" sz="1800" dirty="0" smtClean="0"/>
              <a:t>method, </a:t>
            </a:r>
            <a:r>
              <a:rPr lang="en-GB" sz="1800" dirty="0"/>
              <a:t>the response time is </a:t>
            </a:r>
            <a:r>
              <a:rPr lang="en-GB" sz="1800" dirty="0" smtClean="0"/>
              <a:t>very less </a:t>
            </a:r>
            <a:r>
              <a:rPr lang="en-GB" sz="1800" dirty="0"/>
              <a:t>as compared to online processing.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7425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Real-Time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800" dirty="0" smtClean="0"/>
          </a:p>
          <a:p>
            <a:endParaRPr lang="en-GB" sz="1800" dirty="0"/>
          </a:p>
          <a:p>
            <a:r>
              <a:rPr lang="en-GB" sz="1800" dirty="0"/>
              <a:t>Real-time systems are used when there are rigid time requirements on the operation of </a:t>
            </a:r>
            <a:r>
              <a:rPr lang="en-GB" sz="1800" dirty="0" smtClean="0"/>
              <a:t>a processor </a:t>
            </a:r>
            <a:r>
              <a:rPr lang="en-GB" sz="1800" dirty="0"/>
              <a:t>or the flow of data and real-time systems can be used as a control device in </a:t>
            </a:r>
            <a:r>
              <a:rPr lang="en-GB" sz="1800" dirty="0" smtClean="0"/>
              <a:t>a dedicated </a:t>
            </a:r>
            <a:r>
              <a:rPr lang="en-GB" sz="1800" dirty="0"/>
              <a:t>application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 smtClean="0"/>
              <a:t> </a:t>
            </a:r>
          </a:p>
          <a:p>
            <a:r>
              <a:rPr lang="en-GB" sz="1800" dirty="0" smtClean="0"/>
              <a:t>A </a:t>
            </a:r>
            <a:r>
              <a:rPr lang="en-GB" sz="1800" dirty="0"/>
              <a:t>real-time operating system must have well-defined, fixed </a:t>
            </a:r>
            <a:r>
              <a:rPr lang="en-GB" sz="1800" dirty="0" smtClean="0"/>
              <a:t>time constraints</a:t>
            </a:r>
            <a:r>
              <a:rPr lang="en-GB" sz="1800" dirty="0"/>
              <a:t>, otherwise the system will fail. </a:t>
            </a:r>
            <a:endParaRPr lang="en-GB" sz="1800" dirty="0" smtClean="0"/>
          </a:p>
          <a:p>
            <a:endParaRPr lang="en-GB" sz="1800" dirty="0"/>
          </a:p>
          <a:p>
            <a:r>
              <a:rPr lang="en-GB" sz="1800" dirty="0" smtClean="0"/>
              <a:t>For </a:t>
            </a:r>
            <a:r>
              <a:rPr lang="en-GB" sz="1800" dirty="0"/>
              <a:t>example, Scientific experiments, </a:t>
            </a:r>
            <a:r>
              <a:rPr lang="en-GB" sz="1800" dirty="0" smtClean="0"/>
              <a:t>medical imaging </a:t>
            </a:r>
            <a:r>
              <a:rPr lang="en-GB" sz="1800" dirty="0"/>
              <a:t>systems, industrial control systems, weapon systems, robots, air traffic </a:t>
            </a:r>
            <a:r>
              <a:rPr lang="en-GB" sz="1800" dirty="0" smtClean="0"/>
              <a:t>control systems</a:t>
            </a:r>
            <a:r>
              <a:rPr lang="en-GB" sz="1800" dirty="0"/>
              <a:t>, etc.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0032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Real-Time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800" dirty="0" smtClean="0"/>
          </a:p>
          <a:p>
            <a:endParaRPr lang="en-GB" sz="1800" dirty="0"/>
          </a:p>
          <a:p>
            <a:r>
              <a:rPr lang="en-GB" sz="1800" dirty="0"/>
              <a:t>There are two types of real-time operating systems.</a:t>
            </a:r>
          </a:p>
          <a:p>
            <a:endParaRPr lang="en-GB" sz="1800" b="1" dirty="0" smtClean="0"/>
          </a:p>
          <a:p>
            <a:r>
              <a:rPr lang="en-GB" sz="1800" b="1" dirty="0" smtClean="0"/>
              <a:t>Hard </a:t>
            </a:r>
            <a:r>
              <a:rPr lang="en-GB" sz="1800" b="1" dirty="0"/>
              <a:t>real-time systems</a:t>
            </a:r>
          </a:p>
          <a:p>
            <a:pPr>
              <a:buFontTx/>
              <a:buChar char="-"/>
            </a:pPr>
            <a:r>
              <a:rPr lang="en-GB" sz="1800" dirty="0" smtClean="0"/>
              <a:t>Hard </a:t>
            </a:r>
            <a:r>
              <a:rPr lang="en-GB" sz="1800" dirty="0"/>
              <a:t>real-time systems guarantee that critical tasks complete on time. </a:t>
            </a:r>
            <a:endParaRPr lang="en-GB" sz="1800" dirty="0" smtClean="0"/>
          </a:p>
          <a:p>
            <a:pPr>
              <a:buFontTx/>
              <a:buChar char="-"/>
            </a:pP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In </a:t>
            </a:r>
            <a:r>
              <a:rPr lang="en-GB" sz="1800" dirty="0"/>
              <a:t>hard </a:t>
            </a:r>
            <a:r>
              <a:rPr lang="en-GB" sz="1800" dirty="0" smtClean="0"/>
              <a:t>real-time systems</a:t>
            </a:r>
            <a:r>
              <a:rPr lang="en-GB" sz="1800" dirty="0"/>
              <a:t>, secondary storage is limited or missing and the data is stored in ROM. </a:t>
            </a:r>
            <a:endParaRPr lang="en-GB" sz="1800" dirty="0" smtClean="0"/>
          </a:p>
          <a:p>
            <a:pPr>
              <a:buFontTx/>
              <a:buChar char="-"/>
            </a:pP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In these systems</a:t>
            </a:r>
            <a:r>
              <a:rPr lang="en-GB" sz="1800" dirty="0"/>
              <a:t>, virtual memory is almost never found.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5848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Real-Time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800" dirty="0" smtClean="0"/>
          </a:p>
          <a:p>
            <a:r>
              <a:rPr lang="en-GB" sz="1800" b="1" dirty="0" smtClean="0"/>
              <a:t>Soft </a:t>
            </a:r>
            <a:r>
              <a:rPr lang="en-GB" sz="1800" b="1" dirty="0"/>
              <a:t>real-time </a:t>
            </a:r>
            <a:r>
              <a:rPr lang="en-GB" sz="1800" b="1" dirty="0" smtClean="0"/>
              <a:t>systems</a:t>
            </a:r>
          </a:p>
          <a:p>
            <a:endParaRPr lang="en-GB" sz="1800" b="1" dirty="0"/>
          </a:p>
          <a:p>
            <a:r>
              <a:rPr lang="en-GB" sz="1800" dirty="0"/>
              <a:t>Soft real-time systems are less restrictive</a:t>
            </a:r>
            <a:r>
              <a:rPr lang="en-GB" sz="1800" dirty="0" smtClean="0"/>
              <a:t>.</a:t>
            </a:r>
          </a:p>
          <a:p>
            <a:endParaRPr lang="en-GB" sz="1800" smtClean="0"/>
          </a:p>
          <a:p>
            <a:r>
              <a:rPr lang="en-GB" sz="1800" smtClean="0"/>
              <a:t> </a:t>
            </a:r>
            <a:r>
              <a:rPr lang="en-GB" sz="1800" dirty="0"/>
              <a:t>A critical real-time task gets priority over </a:t>
            </a:r>
            <a:r>
              <a:rPr lang="en-GB" sz="1800" dirty="0" smtClean="0"/>
              <a:t>other tasks </a:t>
            </a:r>
            <a:r>
              <a:rPr lang="en-GB" sz="1800" dirty="0"/>
              <a:t>and retains the priority until it completes. Soft real-time systems have limited </a:t>
            </a:r>
            <a:r>
              <a:rPr lang="en-GB" sz="1800" dirty="0" smtClean="0"/>
              <a:t>utility than </a:t>
            </a:r>
            <a:r>
              <a:rPr lang="en-GB" sz="1800" dirty="0"/>
              <a:t>hard real-time systems. 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For </a:t>
            </a:r>
            <a:r>
              <a:rPr lang="en-GB" sz="1800" dirty="0"/>
              <a:t>example, multimedia, virtual reality, Advanced </a:t>
            </a:r>
            <a:r>
              <a:rPr lang="en-GB" sz="1800" dirty="0" smtClean="0"/>
              <a:t>Scientific Projects </a:t>
            </a:r>
            <a:r>
              <a:rPr lang="en-GB" sz="1800" dirty="0"/>
              <a:t>like undersea exploration and planetary rovers, etc</a:t>
            </a:r>
            <a:r>
              <a:rPr lang="en-GB" sz="1800" dirty="0" smtClean="0"/>
              <a:t>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951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keep evolving with time to time…</a:t>
            </a:r>
          </a:p>
          <a:p>
            <a:endParaRPr lang="en-US" dirty="0" smtClean="0"/>
          </a:p>
          <a:p>
            <a:r>
              <a:rPr lang="en-US" dirty="0" smtClean="0"/>
              <a:t>Most commonly used types of Operating System.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Batch Operating System</a:t>
            </a:r>
          </a:p>
          <a:p>
            <a:pPr>
              <a:buFontTx/>
              <a:buChar char="-"/>
            </a:pPr>
            <a:r>
              <a:rPr lang="en-US" dirty="0" smtClean="0"/>
              <a:t>Time-sharing Operating System</a:t>
            </a:r>
          </a:p>
          <a:p>
            <a:pPr>
              <a:buFontTx/>
              <a:buChar char="-"/>
            </a:pPr>
            <a:r>
              <a:rPr lang="en-US" dirty="0" smtClean="0"/>
              <a:t>Distributed Operating system</a:t>
            </a:r>
          </a:p>
          <a:p>
            <a:pPr>
              <a:buFontTx/>
              <a:buChar char="-"/>
            </a:pPr>
            <a:r>
              <a:rPr lang="en-US" dirty="0" smtClean="0"/>
              <a:t>Network Operating System</a:t>
            </a:r>
          </a:p>
          <a:p>
            <a:pPr>
              <a:buFontTx/>
              <a:buChar char="-"/>
            </a:pPr>
            <a:r>
              <a:rPr lang="en-US" dirty="0" smtClean="0"/>
              <a:t>Real-Time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65134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users of a batch operating system do not interact with the computer directly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Each user </a:t>
            </a:r>
            <a:r>
              <a:rPr lang="en-GB" dirty="0"/>
              <a:t>prepares his job on an off-line device </a:t>
            </a:r>
            <a:r>
              <a:rPr lang="en-GB" dirty="0" smtClean="0"/>
              <a:t>like punch </a:t>
            </a:r>
            <a:r>
              <a:rPr lang="en-GB" dirty="0"/>
              <a:t>cards and submits it to the </a:t>
            </a:r>
            <a:r>
              <a:rPr lang="en-GB" dirty="0" smtClean="0"/>
              <a:t>computer operator.</a:t>
            </a:r>
          </a:p>
          <a:p>
            <a:endParaRPr lang="en-GB" dirty="0" smtClean="0"/>
          </a:p>
          <a:p>
            <a:r>
              <a:rPr lang="en-GB" dirty="0"/>
              <a:t>To speed up processing, jobs with similar needs are batched together and </a:t>
            </a:r>
            <a:r>
              <a:rPr lang="en-GB" dirty="0" smtClean="0"/>
              <a:t>run as </a:t>
            </a:r>
            <a:r>
              <a:rPr lang="en-GB" dirty="0"/>
              <a:t>a group</a:t>
            </a:r>
            <a:r>
              <a:rPr lang="en-GB" dirty="0" smtClean="0"/>
              <a:t>.</a:t>
            </a:r>
          </a:p>
          <a:p>
            <a:endParaRPr lang="en-US" dirty="0"/>
          </a:p>
          <a:p>
            <a:r>
              <a:rPr lang="en-GB" dirty="0"/>
              <a:t>The programmers leave their programs with the operator and the </a:t>
            </a:r>
            <a:r>
              <a:rPr lang="en-GB" dirty="0" smtClean="0"/>
              <a:t>operator then </a:t>
            </a:r>
            <a:r>
              <a:rPr lang="en-GB" dirty="0"/>
              <a:t>sorts the programs with similar requirements into batches.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48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problems with Batch Systems are as follows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Lack </a:t>
            </a:r>
            <a:r>
              <a:rPr lang="en-GB" dirty="0"/>
              <a:t>of interaction between the user and the job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/>
              <a:t>CPU is often idle, because the speed of the mechanical I/O devices is slower than the CPU</a:t>
            </a:r>
            <a:r>
              <a:rPr lang="en-GB" dirty="0" smtClean="0"/>
              <a:t>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Difficult to provide the desired priority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5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Time-Sharing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E</a:t>
            </a:r>
            <a:r>
              <a:rPr lang="en-GB" sz="1800" dirty="0" smtClean="0"/>
              <a:t>nables </a:t>
            </a:r>
            <a:r>
              <a:rPr lang="en-GB" sz="1800" dirty="0"/>
              <a:t>many people, located at various terminals, </a:t>
            </a:r>
            <a:r>
              <a:rPr lang="en-GB" sz="1800" dirty="0" smtClean="0"/>
              <a:t>to use </a:t>
            </a:r>
            <a:r>
              <a:rPr lang="en-GB" sz="1800" dirty="0"/>
              <a:t>a particular computer system at the same time. 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Time-sharing </a:t>
            </a:r>
            <a:r>
              <a:rPr lang="en-GB" sz="1800" dirty="0"/>
              <a:t>or multitasking is </a:t>
            </a:r>
            <a:r>
              <a:rPr lang="en-GB" sz="1800" dirty="0" smtClean="0"/>
              <a:t>a logical </a:t>
            </a:r>
            <a:r>
              <a:rPr lang="en-GB" sz="1800" dirty="0"/>
              <a:t>extension of multiprogramming. 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Processor's </a:t>
            </a:r>
            <a:r>
              <a:rPr lang="en-GB" sz="1800" dirty="0"/>
              <a:t>time which is shared among </a:t>
            </a:r>
            <a:r>
              <a:rPr lang="en-GB" sz="1800" dirty="0" smtClean="0"/>
              <a:t>multiple users </a:t>
            </a:r>
            <a:r>
              <a:rPr lang="en-GB" sz="1800" dirty="0"/>
              <a:t>simultaneously is termed as </a:t>
            </a:r>
            <a:r>
              <a:rPr lang="en-GB" sz="1800" b="1" i="1" dirty="0"/>
              <a:t>time-sharing</a:t>
            </a:r>
            <a:r>
              <a:rPr lang="en-GB" sz="1800" b="1" i="1" dirty="0" smtClean="0"/>
              <a:t>.</a:t>
            </a:r>
          </a:p>
          <a:p>
            <a:endParaRPr lang="en-US" sz="1800" b="1" i="1" dirty="0"/>
          </a:p>
          <a:p>
            <a:r>
              <a:rPr lang="en-GB" sz="1800" dirty="0"/>
              <a:t>The main difference between </a:t>
            </a:r>
            <a:r>
              <a:rPr lang="en-GB" sz="1800" dirty="0" err="1"/>
              <a:t>Multiprogrammed</a:t>
            </a:r>
            <a:r>
              <a:rPr lang="en-GB" sz="1800" dirty="0"/>
              <a:t> Batch Systems and Time-Sharing </a:t>
            </a:r>
            <a:r>
              <a:rPr lang="en-GB" sz="1800" dirty="0" smtClean="0"/>
              <a:t>Systems is </a:t>
            </a:r>
            <a:r>
              <a:rPr lang="en-GB" sz="1800" dirty="0"/>
              <a:t>that in case of </a:t>
            </a:r>
            <a:r>
              <a:rPr lang="en-GB" sz="1800" dirty="0" err="1"/>
              <a:t>Multiprogrammed</a:t>
            </a:r>
            <a:r>
              <a:rPr lang="en-GB" sz="1800" dirty="0"/>
              <a:t> batch systems, the objective is to maximize </a:t>
            </a:r>
            <a:r>
              <a:rPr lang="en-GB" sz="1800" dirty="0" smtClean="0"/>
              <a:t>processor use</a:t>
            </a:r>
            <a:r>
              <a:rPr lang="en-GB" sz="1800" dirty="0"/>
              <a:t>, whereas in Time-Sharing Systems, the objective is to minimize response time.</a:t>
            </a:r>
            <a:endParaRPr lang="en-GB" sz="1800" b="1" i="1" dirty="0"/>
          </a:p>
        </p:txBody>
      </p:sp>
    </p:spTree>
    <p:extLst>
      <p:ext uri="{BB962C8B-B14F-4D97-AF65-F5344CB8AC3E}">
        <p14:creationId xmlns:p14="http://schemas.microsoft.com/office/powerpoint/2010/main" val="225782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Time-Sharing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800" dirty="0" smtClean="0"/>
          </a:p>
          <a:p>
            <a:r>
              <a:rPr lang="en-GB" sz="1800" dirty="0" smtClean="0"/>
              <a:t>The </a:t>
            </a:r>
            <a:r>
              <a:rPr lang="en-GB" sz="1800" dirty="0"/>
              <a:t>operating system uses CPU scheduling and multiprogramming to provide each </a:t>
            </a:r>
            <a:r>
              <a:rPr lang="en-GB" sz="1800" dirty="0" smtClean="0"/>
              <a:t>user with </a:t>
            </a:r>
            <a:r>
              <a:rPr lang="en-GB" sz="1800" dirty="0"/>
              <a:t>a small portion of a time. </a:t>
            </a:r>
            <a:endParaRPr lang="en-GB" sz="1800" dirty="0" smtClean="0"/>
          </a:p>
          <a:p>
            <a:endParaRPr lang="en-GB" sz="1800" dirty="0"/>
          </a:p>
          <a:p>
            <a:r>
              <a:rPr lang="en-GB" sz="1800" dirty="0" smtClean="0"/>
              <a:t>Computer </a:t>
            </a:r>
            <a:r>
              <a:rPr lang="en-GB" sz="1800" dirty="0"/>
              <a:t>systems that were designed primarily as </a:t>
            </a:r>
            <a:r>
              <a:rPr lang="en-GB" sz="1800" dirty="0" smtClean="0"/>
              <a:t>batch systems </a:t>
            </a:r>
            <a:r>
              <a:rPr lang="en-GB" sz="1800" dirty="0"/>
              <a:t>have been modified to time-sharing systems</a:t>
            </a:r>
            <a:r>
              <a:rPr lang="en-GB" sz="1800" dirty="0" smtClean="0"/>
              <a:t>.</a:t>
            </a:r>
          </a:p>
          <a:p>
            <a:endParaRPr lang="en-US" sz="1800" b="1" i="1" dirty="0"/>
          </a:p>
          <a:p>
            <a:r>
              <a:rPr lang="en-GB" sz="1800" dirty="0"/>
              <a:t>Advantages of Timesharing operating systems are as </a:t>
            </a:r>
            <a:r>
              <a:rPr lang="en-GB" sz="1800" dirty="0" smtClean="0"/>
              <a:t>follows:</a:t>
            </a:r>
          </a:p>
          <a:p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Provides </a:t>
            </a:r>
            <a:r>
              <a:rPr lang="en-GB" sz="1800" dirty="0"/>
              <a:t>the advantage of quick </a:t>
            </a:r>
            <a:r>
              <a:rPr lang="en-GB" sz="1800" dirty="0" smtClean="0"/>
              <a:t>response</a:t>
            </a:r>
          </a:p>
          <a:p>
            <a:pPr>
              <a:buFontTx/>
              <a:buChar char="-"/>
            </a:pPr>
            <a:r>
              <a:rPr lang="en-GB" sz="1800" dirty="0"/>
              <a:t>Avoids duplication of software</a:t>
            </a:r>
          </a:p>
          <a:p>
            <a:pPr>
              <a:buFontTx/>
              <a:buChar char="-"/>
            </a:pPr>
            <a:r>
              <a:rPr lang="en-GB" sz="1800" dirty="0"/>
              <a:t>Reduces CPU idle </a:t>
            </a:r>
            <a:r>
              <a:rPr lang="en-GB" sz="1800" dirty="0" smtClean="0"/>
              <a:t>time</a:t>
            </a:r>
            <a:endParaRPr lang="en-GB" sz="1800" b="1" i="1" dirty="0"/>
          </a:p>
        </p:txBody>
      </p:sp>
    </p:spTree>
    <p:extLst>
      <p:ext uri="{BB962C8B-B14F-4D97-AF65-F5344CB8AC3E}">
        <p14:creationId xmlns:p14="http://schemas.microsoft.com/office/powerpoint/2010/main" val="31882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Time-Sharing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800" dirty="0" smtClean="0"/>
          </a:p>
          <a:p>
            <a:r>
              <a:rPr lang="en-GB" sz="1800" dirty="0" smtClean="0"/>
              <a:t>Disadvantages </a:t>
            </a:r>
            <a:r>
              <a:rPr lang="en-GB" sz="1800" dirty="0"/>
              <a:t>of Time-sharing operating systems are as follows:</a:t>
            </a:r>
          </a:p>
          <a:p>
            <a:pPr>
              <a:buFontTx/>
              <a:buChar char="-"/>
            </a:pP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Problem </a:t>
            </a:r>
            <a:r>
              <a:rPr lang="en-GB" sz="1800" dirty="0"/>
              <a:t>of </a:t>
            </a:r>
            <a:r>
              <a:rPr lang="en-GB" sz="1800" dirty="0" smtClean="0"/>
              <a:t>reliability.</a:t>
            </a:r>
          </a:p>
          <a:p>
            <a:pPr>
              <a:buFontTx/>
              <a:buChar char="-"/>
            </a:pPr>
            <a:r>
              <a:rPr lang="en-GB" sz="1800" dirty="0" smtClean="0"/>
              <a:t>Question </a:t>
            </a:r>
            <a:r>
              <a:rPr lang="en-GB" sz="1800" dirty="0"/>
              <a:t>of security and integrity of user programs and </a:t>
            </a:r>
            <a:r>
              <a:rPr lang="en-GB" sz="1800" dirty="0" smtClean="0"/>
              <a:t>data.</a:t>
            </a:r>
          </a:p>
          <a:p>
            <a:pPr>
              <a:buFontTx/>
              <a:buChar char="-"/>
            </a:pPr>
            <a:r>
              <a:rPr lang="en-GB" sz="1800" dirty="0" smtClean="0"/>
              <a:t>Problem </a:t>
            </a:r>
            <a:r>
              <a:rPr lang="en-GB" sz="1800" dirty="0"/>
              <a:t>of data </a:t>
            </a:r>
            <a:r>
              <a:rPr lang="en-GB" sz="1800" dirty="0" smtClean="0"/>
              <a:t>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16041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Distributed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Distributed systems use multiple central processors to serve multiple </a:t>
            </a:r>
            <a:r>
              <a:rPr lang="en-GB" sz="1800" dirty="0" smtClean="0"/>
              <a:t>real-time applications </a:t>
            </a:r>
            <a:r>
              <a:rPr lang="en-GB" sz="1800" dirty="0"/>
              <a:t>and multiple users. Data processing jobs are distributed among the </a:t>
            </a:r>
            <a:r>
              <a:rPr lang="en-GB" sz="1800" dirty="0" smtClean="0"/>
              <a:t>processors accordingly</a:t>
            </a:r>
            <a:r>
              <a:rPr lang="en-GB" dirty="0" smtClean="0"/>
              <a:t>.</a:t>
            </a:r>
          </a:p>
          <a:p>
            <a:endParaRPr lang="en-US" dirty="0"/>
          </a:p>
          <a:p>
            <a:r>
              <a:rPr lang="en-GB" sz="1800" dirty="0"/>
              <a:t>The processors communicate with one another through various communication lines (</a:t>
            </a:r>
            <a:r>
              <a:rPr lang="en-GB" sz="1800" dirty="0" smtClean="0"/>
              <a:t>such as </a:t>
            </a:r>
            <a:r>
              <a:rPr lang="en-GB" sz="1800" dirty="0"/>
              <a:t>high-speed buses or telephone lines). </a:t>
            </a:r>
            <a:endParaRPr lang="en-GB" sz="1800" dirty="0" smtClean="0"/>
          </a:p>
          <a:p>
            <a:r>
              <a:rPr lang="en-GB" sz="1800" dirty="0" smtClean="0"/>
              <a:t>These </a:t>
            </a:r>
            <a:r>
              <a:rPr lang="en-GB" sz="1800" dirty="0"/>
              <a:t>are referred </a:t>
            </a:r>
            <a:r>
              <a:rPr lang="en-GB" sz="1800" b="1" i="1" dirty="0"/>
              <a:t>as loosely coupled </a:t>
            </a:r>
            <a:r>
              <a:rPr lang="en-GB" sz="1800" b="1" i="1" dirty="0" smtClean="0"/>
              <a:t>systems </a:t>
            </a:r>
            <a:r>
              <a:rPr lang="en-GB" sz="1800" dirty="0" smtClean="0"/>
              <a:t>or </a:t>
            </a:r>
            <a:r>
              <a:rPr lang="en-GB" sz="1800" dirty="0"/>
              <a:t>distributed systems. </a:t>
            </a:r>
            <a:endParaRPr lang="en-GB" sz="1800" dirty="0" smtClean="0"/>
          </a:p>
          <a:p>
            <a:endParaRPr lang="en-GB" sz="1800" dirty="0"/>
          </a:p>
          <a:p>
            <a:r>
              <a:rPr lang="en-GB" sz="1800" dirty="0" smtClean="0"/>
              <a:t>Processors </a:t>
            </a:r>
            <a:r>
              <a:rPr lang="en-GB" sz="1800" dirty="0"/>
              <a:t>in a distributed system may vary in size and function.</a:t>
            </a:r>
          </a:p>
          <a:p>
            <a:endParaRPr lang="en-GB" sz="1800" dirty="0" smtClean="0"/>
          </a:p>
          <a:p>
            <a:r>
              <a:rPr lang="en-GB" sz="1800" dirty="0" smtClean="0"/>
              <a:t>These </a:t>
            </a:r>
            <a:r>
              <a:rPr lang="en-GB" sz="1800" dirty="0"/>
              <a:t>processors are referred as sites, nodes, computers, and so on.</a:t>
            </a:r>
          </a:p>
        </p:txBody>
      </p:sp>
    </p:spTree>
    <p:extLst>
      <p:ext uri="{BB962C8B-B14F-4D97-AF65-F5344CB8AC3E}">
        <p14:creationId xmlns:p14="http://schemas.microsoft.com/office/powerpoint/2010/main" val="206625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Distributed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The advantages of distributed systems are as follows</a:t>
            </a:r>
            <a:r>
              <a:rPr lang="en-GB" sz="1800" dirty="0" smtClean="0"/>
              <a:t>:</a:t>
            </a:r>
          </a:p>
          <a:p>
            <a:endParaRPr lang="en-GB" sz="1800" dirty="0"/>
          </a:p>
          <a:p>
            <a:pPr>
              <a:buFontTx/>
              <a:buChar char="-"/>
            </a:pPr>
            <a:r>
              <a:rPr lang="en-GB" sz="1800" dirty="0" smtClean="0"/>
              <a:t>With </a:t>
            </a:r>
            <a:r>
              <a:rPr lang="en-GB" sz="1800" dirty="0"/>
              <a:t>resource sharing facility, a user at one site may be able to use the </a:t>
            </a:r>
            <a:r>
              <a:rPr lang="en-GB" sz="1800" dirty="0" smtClean="0"/>
              <a:t>resources available </a:t>
            </a:r>
            <a:r>
              <a:rPr lang="en-GB" sz="1800" dirty="0"/>
              <a:t>at </a:t>
            </a:r>
            <a:r>
              <a:rPr lang="en-GB" sz="1800" dirty="0" smtClean="0"/>
              <a:t>another.</a:t>
            </a:r>
          </a:p>
          <a:p>
            <a:pPr>
              <a:buFontTx/>
              <a:buChar char="-"/>
            </a:pP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Speedup </a:t>
            </a:r>
            <a:r>
              <a:rPr lang="en-GB" sz="1800" dirty="0"/>
              <a:t>the exchange of data with one another via electronic </a:t>
            </a:r>
            <a:r>
              <a:rPr lang="en-GB" sz="1800" dirty="0" smtClean="0"/>
              <a:t>mail.</a:t>
            </a:r>
          </a:p>
          <a:p>
            <a:pPr>
              <a:buFontTx/>
              <a:buChar char="-"/>
            </a:pPr>
            <a:r>
              <a:rPr lang="en-GB" sz="1800" dirty="0" smtClean="0"/>
              <a:t>If </a:t>
            </a:r>
            <a:r>
              <a:rPr lang="en-GB" sz="1800" dirty="0"/>
              <a:t>one site fails in a distributed system, the remaining sites can potentially </a:t>
            </a:r>
            <a:r>
              <a:rPr lang="en-GB" sz="1800" dirty="0" smtClean="0"/>
              <a:t>continue operating.</a:t>
            </a:r>
          </a:p>
          <a:p>
            <a:pPr marL="0" indent="0">
              <a:buNone/>
            </a:pP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Better </a:t>
            </a:r>
            <a:r>
              <a:rPr lang="en-GB" sz="1800" dirty="0"/>
              <a:t>service to the </a:t>
            </a:r>
            <a:r>
              <a:rPr lang="en-GB" sz="1800" dirty="0" smtClean="0"/>
              <a:t>customers.</a:t>
            </a:r>
          </a:p>
          <a:p>
            <a:pPr>
              <a:buFontTx/>
              <a:buChar char="-"/>
            </a:pPr>
            <a:r>
              <a:rPr lang="en-GB" sz="1800" dirty="0" smtClean="0"/>
              <a:t>Reduction </a:t>
            </a:r>
            <a:r>
              <a:rPr lang="en-GB" sz="1800" dirty="0"/>
              <a:t>of the load on the host </a:t>
            </a:r>
            <a:r>
              <a:rPr lang="en-GB" sz="1800" dirty="0" smtClean="0"/>
              <a:t>computer.</a:t>
            </a:r>
          </a:p>
          <a:p>
            <a:pPr>
              <a:buFontTx/>
              <a:buChar char="-"/>
            </a:pPr>
            <a:r>
              <a:rPr lang="en-GB" sz="1800" dirty="0" smtClean="0"/>
              <a:t>Reduction </a:t>
            </a:r>
            <a:r>
              <a:rPr lang="en-GB" sz="1800" dirty="0"/>
              <a:t>of delays in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40289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177</TotalTime>
  <Words>987</Words>
  <Application>Microsoft Office PowerPoint</Application>
  <PresentationFormat>On-screen Show (4:3)</PresentationFormat>
  <Paragraphs>140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Operating SYSTEM TYPES </vt:lpstr>
      <vt:lpstr>Operating System Types</vt:lpstr>
      <vt:lpstr>Batch Operating System</vt:lpstr>
      <vt:lpstr>Batch Operating System</vt:lpstr>
      <vt:lpstr>Time-Sharing Operating System</vt:lpstr>
      <vt:lpstr>Time-Sharing Operating System</vt:lpstr>
      <vt:lpstr>Time-Sharing Operating System</vt:lpstr>
      <vt:lpstr>Distributed Operating System</vt:lpstr>
      <vt:lpstr>Distributed Operating System</vt:lpstr>
      <vt:lpstr>Network Operating System</vt:lpstr>
      <vt:lpstr>Network Operating System</vt:lpstr>
      <vt:lpstr>Network Operating System</vt:lpstr>
      <vt:lpstr>Real-Time Operating System</vt:lpstr>
      <vt:lpstr>Real-Time Operating System</vt:lpstr>
      <vt:lpstr>Real-Time Operating System</vt:lpstr>
      <vt:lpstr>Real-Time Operating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TYPES </dc:title>
  <dc:creator>Anam</dc:creator>
  <cp:lastModifiedBy>Anam</cp:lastModifiedBy>
  <cp:revision>16</cp:revision>
  <dcterms:created xsi:type="dcterms:W3CDTF">2017-09-10T08:57:48Z</dcterms:created>
  <dcterms:modified xsi:type="dcterms:W3CDTF">2017-09-10T11:55:10Z</dcterms:modified>
</cp:coreProperties>
</file>