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1" r:id="rId4"/>
    <p:sldId id="258" r:id="rId5"/>
    <p:sldId id="259" r:id="rId6"/>
    <p:sldId id="262" r:id="rId7"/>
    <p:sldId id="263" r:id="rId8"/>
    <p:sldId id="264" r:id="rId9"/>
    <p:sldId id="265" r:id="rId10"/>
    <p:sldId id="260" r:id="rId11"/>
    <p:sldId id="270" r:id="rId12"/>
    <p:sldId id="261" r:id="rId13"/>
    <p:sldId id="266" r:id="rId14"/>
    <p:sldId id="267" r:id="rId15"/>
    <p:sldId id="269" r:id="rId16"/>
    <p:sldId id="268"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737" autoAdjust="0"/>
  </p:normalViewPr>
  <p:slideViewPr>
    <p:cSldViewPr>
      <p:cViewPr varScale="1">
        <p:scale>
          <a:sx n="74" d="100"/>
          <a:sy n="74" d="100"/>
        </p:scale>
        <p:origin x="-117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CAA671-4D7A-4602-ACB7-6A882BAED92E}" type="datetimeFigureOut">
              <a:rPr lang="en-US" smtClean="0"/>
              <a:t>10/18/2017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1EDF1-97C2-4F2B-A6E2-EAC876CC316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B1EDF1-97C2-4F2B-A6E2-EAC876CC316C}"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B1EDF1-97C2-4F2B-A6E2-EAC876CC316C}" type="slidenum">
              <a:rPr lang="en-US" smtClean="0"/>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B1EDF1-97C2-4F2B-A6E2-EAC876CC316C}" type="slidenum">
              <a:rPr lang="en-US" smtClean="0"/>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B1EDF1-97C2-4F2B-A6E2-EAC876CC316C}" type="slidenum">
              <a:rPr lang="en-US" smtClean="0"/>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F9C6A7-A339-4FB7-B1E1-A7D4D26B3E25}" type="slidenum">
              <a:rPr lang="en-GB" smtClean="0"/>
              <a:pPr/>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F9C6A7-A339-4FB7-B1E1-A7D4D26B3E2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F9C6A7-A339-4FB7-B1E1-A7D4D26B3E2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F9C6A7-A339-4FB7-B1E1-A7D4D26B3E2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9F9C6A7-A339-4FB7-B1E1-A7D4D26B3E25}" type="slidenum">
              <a:rPr lang="en-GB" smtClean="0"/>
              <a:pPr/>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F9C6A7-A339-4FB7-B1E1-A7D4D26B3E2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9F9C6A7-A339-4FB7-B1E1-A7D4D26B3E25}" type="slidenum">
              <a:rPr lang="en-GB" smtClean="0"/>
              <a:pPr/>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9F9C6A7-A339-4FB7-B1E1-A7D4D26B3E2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9F9C6A7-A339-4FB7-B1E1-A7D4D26B3E2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F9C6A7-A339-4FB7-B1E1-A7D4D26B3E25}" type="slidenum">
              <a:rPr lang="en-GB" smtClean="0"/>
              <a:pPr/>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CBD9AA-AF52-4B25-A2C2-71CF63920780}" type="datetimeFigureOut">
              <a:rPr lang="en-GB" smtClean="0"/>
              <a:pPr/>
              <a:t>18/10/2017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9F9C6A7-A339-4FB7-B1E1-A7D4D26B3E2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1CBD9AA-AF52-4B25-A2C2-71CF63920780}" type="datetimeFigureOut">
              <a:rPr lang="en-GB" smtClean="0"/>
              <a:pPr/>
              <a:t>18/10/2017</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9F9C6A7-A339-4FB7-B1E1-A7D4D26B3E2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Scheduling Criteria</a:t>
            </a:r>
            <a:endParaRPr lang="en-GB" dirty="0"/>
          </a:p>
        </p:txBody>
      </p:sp>
      <p:sp>
        <p:nvSpPr>
          <p:cNvPr id="3" name="Subtitle 2"/>
          <p:cNvSpPr>
            <a:spLocks noGrp="1"/>
          </p:cNvSpPr>
          <p:nvPr>
            <p:ph type="subTitle" idx="1"/>
          </p:nvPr>
        </p:nvSpPr>
        <p:spPr/>
        <p:txBody>
          <a:bodyPr/>
          <a:lstStyle/>
          <a:p>
            <a:r>
              <a:rPr lang="en-US" dirty="0" smtClean="0"/>
              <a:t>Course Instructor</a:t>
            </a:r>
          </a:p>
          <a:p>
            <a:r>
              <a:rPr lang="en-US" dirty="0" smtClean="0"/>
              <a:t>Anam Akbar</a:t>
            </a:r>
            <a:endParaRPr lang="en-GB" dirty="0"/>
          </a:p>
        </p:txBody>
      </p:sp>
    </p:spTree>
    <p:extLst>
      <p:ext uri="{BB962C8B-B14F-4D97-AF65-F5344CB8AC3E}">
        <p14:creationId xmlns:p14="http://schemas.microsoft.com/office/powerpoint/2010/main" xmlns="" val="3659385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r>
              <a:rPr lang="en-US" sz="1800" b="1" dirty="0" smtClean="0"/>
              <a:t>Arrival Time: </a:t>
            </a:r>
            <a:r>
              <a:rPr lang="en-US" sz="1800" dirty="0" smtClean="0"/>
              <a:t>Time at which the process arrives in the ready queue. </a:t>
            </a:r>
            <a:endParaRPr lang="en-US" sz="1800" dirty="0" smtClean="0"/>
          </a:p>
          <a:p>
            <a:endParaRPr lang="en-US" sz="1800" dirty="0" smtClean="0"/>
          </a:p>
          <a:p>
            <a:r>
              <a:rPr lang="en-US" sz="1800" b="1" dirty="0" smtClean="0"/>
              <a:t>Completion </a:t>
            </a:r>
            <a:r>
              <a:rPr lang="en-US" sz="1800" b="1" dirty="0" smtClean="0"/>
              <a:t>Time:</a:t>
            </a:r>
            <a:r>
              <a:rPr lang="en-US" sz="1800" dirty="0" smtClean="0"/>
              <a:t> Time at which process completes its execution. </a:t>
            </a:r>
            <a:endParaRPr lang="en-US" sz="1800" dirty="0" smtClean="0"/>
          </a:p>
          <a:p>
            <a:endParaRPr lang="en-US" sz="1800" dirty="0" smtClean="0"/>
          </a:p>
          <a:p>
            <a:r>
              <a:rPr lang="en-US" sz="1800" b="1" dirty="0" smtClean="0"/>
              <a:t>Burst </a:t>
            </a:r>
            <a:r>
              <a:rPr lang="en-US" sz="1800" b="1" dirty="0" smtClean="0"/>
              <a:t>Time: </a:t>
            </a:r>
            <a:r>
              <a:rPr lang="en-US" sz="1800" dirty="0" smtClean="0"/>
              <a:t>Time required by a process for CPU execution. </a:t>
            </a:r>
            <a:endParaRPr lang="en-US" sz="1800" dirty="0" smtClean="0"/>
          </a:p>
          <a:p>
            <a:endParaRPr lang="en-US" sz="1800" dirty="0" smtClean="0"/>
          </a:p>
          <a:p>
            <a:r>
              <a:rPr lang="en-US" sz="1800" b="1" dirty="0" smtClean="0"/>
              <a:t>Turn </a:t>
            </a:r>
            <a:r>
              <a:rPr lang="en-US" sz="1800" b="1" dirty="0" smtClean="0"/>
              <a:t>Around Time: </a:t>
            </a:r>
            <a:r>
              <a:rPr lang="en-US" sz="1800" dirty="0" smtClean="0"/>
              <a:t>Time Difference between completion time and arrival time. </a:t>
            </a:r>
            <a:endParaRPr lang="en-US" sz="1800" dirty="0" smtClean="0"/>
          </a:p>
          <a:p>
            <a:pPr lvl="1" algn="ctr"/>
            <a:r>
              <a:rPr lang="en-US" sz="1400" dirty="0" smtClean="0"/>
              <a:t>Turn </a:t>
            </a:r>
            <a:r>
              <a:rPr lang="en-US" sz="1400" dirty="0" smtClean="0"/>
              <a:t>Around Time = Completion Time - Arrival Time </a:t>
            </a:r>
            <a:endParaRPr lang="en-US" sz="1400" dirty="0" smtClean="0"/>
          </a:p>
          <a:p>
            <a:endParaRPr lang="en-US" sz="1800" dirty="0" smtClean="0"/>
          </a:p>
          <a:p>
            <a:r>
              <a:rPr lang="en-US" sz="1800" b="1" dirty="0" smtClean="0"/>
              <a:t>Waiting </a:t>
            </a:r>
            <a:r>
              <a:rPr lang="en-US" sz="1800" b="1" dirty="0" smtClean="0"/>
              <a:t>Time(W.T):</a:t>
            </a:r>
            <a:r>
              <a:rPr lang="en-US" sz="1800" dirty="0" smtClean="0"/>
              <a:t> Time Difference between turn around time and burst time</a:t>
            </a:r>
            <a:r>
              <a:rPr lang="en-US" sz="1800" dirty="0" smtClean="0"/>
              <a:t>.</a:t>
            </a:r>
          </a:p>
          <a:p>
            <a:pPr lvl="1" algn="ctr"/>
            <a:r>
              <a:rPr lang="en-US" sz="1400" dirty="0" smtClean="0"/>
              <a:t>Waiting </a:t>
            </a:r>
            <a:r>
              <a:rPr lang="en-US" sz="1400" dirty="0" smtClean="0"/>
              <a:t>Time = Turn Around Time - Burst Time</a:t>
            </a:r>
            <a:endParaRPr lang="en-GB" sz="1400" dirty="0"/>
          </a:p>
        </p:txBody>
      </p:sp>
    </p:spTree>
    <p:extLst>
      <p:ext uri="{BB962C8B-B14F-4D97-AF65-F5344CB8AC3E}">
        <p14:creationId xmlns:p14="http://schemas.microsoft.com/office/powerpoint/2010/main" xmlns="" val="393765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r>
              <a:rPr lang="en-US" sz="1900" dirty="0" smtClean="0"/>
              <a:t>The most commonly used Scheduling Algorithms are:</a:t>
            </a:r>
          </a:p>
          <a:p>
            <a:endParaRPr lang="en-US" sz="1900" dirty="0"/>
          </a:p>
          <a:p>
            <a:pPr>
              <a:buFontTx/>
              <a:buChar char="-"/>
            </a:pPr>
            <a:r>
              <a:rPr lang="en-US" sz="1900" dirty="0" smtClean="0"/>
              <a:t>First- Come First-Served</a:t>
            </a:r>
          </a:p>
          <a:p>
            <a:pPr>
              <a:buFontTx/>
              <a:buChar char="-"/>
            </a:pPr>
            <a:r>
              <a:rPr lang="en-US" sz="1900" dirty="0" smtClean="0"/>
              <a:t>Shortest Job First</a:t>
            </a:r>
          </a:p>
          <a:p>
            <a:pPr>
              <a:buFontTx/>
              <a:buChar char="-"/>
            </a:pPr>
            <a:r>
              <a:rPr lang="en-US" sz="1900" dirty="0" smtClean="0"/>
              <a:t>Shortest Remaining Time</a:t>
            </a:r>
          </a:p>
          <a:p>
            <a:pPr>
              <a:buFontTx/>
              <a:buChar char="-"/>
            </a:pPr>
            <a:r>
              <a:rPr lang="en-US" sz="1900" dirty="0" smtClean="0"/>
              <a:t>Round Robin</a:t>
            </a:r>
          </a:p>
          <a:p>
            <a:pPr>
              <a:buFontTx/>
              <a:buChar char="-"/>
            </a:pPr>
            <a:r>
              <a:rPr lang="en-US" sz="1900" dirty="0" smtClean="0"/>
              <a:t>Priority</a:t>
            </a:r>
          </a:p>
          <a:p>
            <a:pPr>
              <a:buFontTx/>
              <a:buChar char="-"/>
            </a:pPr>
            <a:r>
              <a:rPr lang="en-US" sz="1900" dirty="0" smtClean="0"/>
              <a:t>Multi-Level </a:t>
            </a:r>
            <a:r>
              <a:rPr lang="en-US" sz="1900" dirty="0" err="1" smtClean="0"/>
              <a:t>FeedBack</a:t>
            </a:r>
            <a:r>
              <a:rPr lang="en-US" sz="1900" dirty="0" smtClean="0"/>
              <a:t> Queues</a:t>
            </a:r>
            <a:endParaRPr lang="en-GB" sz="1900" dirty="0"/>
          </a:p>
        </p:txBody>
      </p:sp>
    </p:spTree>
    <p:extLst>
      <p:ext uri="{BB962C8B-B14F-4D97-AF65-F5344CB8AC3E}">
        <p14:creationId xmlns:p14="http://schemas.microsoft.com/office/powerpoint/2010/main" xmlns="" val="393765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pPr>
              <a:buFontTx/>
              <a:buChar char="-"/>
            </a:pPr>
            <a:r>
              <a:rPr lang="en-US" sz="1900" b="1" i="1" dirty="0" smtClean="0"/>
              <a:t>First- Come First-Served</a:t>
            </a:r>
          </a:p>
          <a:p>
            <a:pPr marL="0" indent="0">
              <a:buNone/>
            </a:pPr>
            <a:endParaRPr lang="en-US" sz="1900" b="1" i="1" dirty="0"/>
          </a:p>
          <a:p>
            <a:pPr>
              <a:buFontTx/>
              <a:buChar char="-"/>
            </a:pPr>
            <a:r>
              <a:rPr lang="en-US" sz="1900" dirty="0" smtClean="0"/>
              <a:t>The Simplest Scheduling Algorithm.</a:t>
            </a:r>
          </a:p>
          <a:p>
            <a:pPr>
              <a:buFontTx/>
              <a:buChar char="-"/>
            </a:pPr>
            <a:r>
              <a:rPr lang="en-US" sz="1900" dirty="0" smtClean="0"/>
              <a:t>Jobs are scheduled in the order they are received</a:t>
            </a:r>
          </a:p>
          <a:p>
            <a:pPr>
              <a:buFontTx/>
              <a:buChar char="-"/>
            </a:pPr>
            <a:r>
              <a:rPr lang="en-US" sz="1900" dirty="0" smtClean="0"/>
              <a:t>Non- preemptive</a:t>
            </a:r>
          </a:p>
          <a:p>
            <a:pPr>
              <a:buFontTx/>
              <a:buChar char="-"/>
            </a:pPr>
            <a:r>
              <a:rPr lang="en-GB" sz="1900" dirty="0"/>
              <a:t>FCFS can yield some very long average wait times</a:t>
            </a:r>
            <a:endParaRPr lang="en-US" sz="1900" dirty="0"/>
          </a:p>
          <a:p>
            <a:pPr>
              <a:buFontTx/>
              <a:buChar char="-"/>
            </a:pPr>
            <a:r>
              <a:rPr lang="en-US" sz="1900" dirty="0" smtClean="0"/>
              <a:t>Consider an example</a:t>
            </a:r>
          </a:p>
          <a:p>
            <a:pPr>
              <a:buFontTx/>
              <a:buChar char="-"/>
            </a:pPr>
            <a:endParaRPr lang="en-US" sz="1900" dirty="0"/>
          </a:p>
          <a:p>
            <a:pPr>
              <a:buFontTx/>
              <a:buChar char="-"/>
            </a:pPr>
            <a:endParaRPr lang="en-US" sz="1900" dirty="0" smtClean="0"/>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xmlns="">
                  <a14:imgLayer r:embed="rId3">
                    <a14:imgEffect>
                      <a14:saturation sat="0"/>
                    </a14:imgEffect>
                  </a14:imgLayer>
                </a14:imgProps>
              </a:ext>
              <a:ext uri="{28A0092B-C50C-407E-A947-70E740481C1C}">
                <a14:useLocalDpi xmlns:a14="http://schemas.microsoft.com/office/drawing/2010/main" xmlns="" val="0"/>
              </a:ext>
            </a:extLst>
          </a:blip>
          <a:srcRect l="34357" t="13690" r="35635" b="69048"/>
          <a:stretch/>
        </p:blipFill>
        <p:spPr bwMode="auto">
          <a:xfrm>
            <a:off x="1828800" y="4114800"/>
            <a:ext cx="3904343" cy="126274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4823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pPr>
              <a:buFontTx/>
              <a:buChar char="-"/>
            </a:pPr>
            <a:r>
              <a:rPr lang="en-US" sz="1900" b="1" i="1" dirty="0" smtClean="0"/>
              <a:t>First- Come First-Served</a:t>
            </a:r>
          </a:p>
          <a:p>
            <a:pPr marL="0" indent="0">
              <a:buNone/>
            </a:pPr>
            <a:endParaRPr lang="en-US" sz="1900" b="1" i="1"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2645" t="42064" r="23921" b="29762"/>
          <a:stretch/>
        </p:blipFill>
        <p:spPr bwMode="auto">
          <a:xfrm>
            <a:off x="609600" y="2082801"/>
            <a:ext cx="6952343" cy="20610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Rectangle 3"/>
          <p:cNvSpPr/>
          <p:nvPr/>
        </p:nvSpPr>
        <p:spPr>
          <a:xfrm>
            <a:off x="381000" y="4343400"/>
            <a:ext cx="8534400" cy="923330"/>
          </a:xfrm>
          <a:prstGeom prst="rect">
            <a:avLst/>
          </a:prstGeom>
        </p:spPr>
        <p:txBody>
          <a:bodyPr wrap="square">
            <a:spAutoFit/>
          </a:bodyPr>
          <a:lstStyle/>
          <a:p>
            <a:r>
              <a:rPr lang="en-GB" b="1" i="1" u="sng" dirty="0" smtClean="0"/>
              <a:t>Case#01</a:t>
            </a:r>
            <a:r>
              <a:rPr lang="en-GB" b="1" i="1" u="sng" dirty="0"/>
              <a:t> </a:t>
            </a:r>
            <a:endParaRPr lang="en-GB" b="1" i="1" u="sng" dirty="0" smtClean="0"/>
          </a:p>
          <a:p>
            <a:r>
              <a:rPr lang="en-GB" dirty="0" smtClean="0"/>
              <a:t>process </a:t>
            </a:r>
            <a:r>
              <a:rPr lang="en-GB" dirty="0"/>
              <a:t>P1 arrives first. The average waiting time for the three processes </a:t>
            </a:r>
            <a:r>
              <a:rPr lang="en-GB" dirty="0" smtClean="0"/>
              <a:t>is</a:t>
            </a:r>
          </a:p>
          <a:p>
            <a:r>
              <a:rPr lang="en-GB" dirty="0" smtClean="0"/>
              <a:t> </a:t>
            </a:r>
            <a:r>
              <a:rPr lang="en-GB" dirty="0"/>
              <a:t>( 0 + 24 + 27 ) / 3 = 17.0 </a:t>
            </a:r>
            <a:r>
              <a:rPr lang="en-GB" dirty="0" err="1"/>
              <a:t>ms</a:t>
            </a:r>
            <a:endParaRPr lang="en-GB" dirty="0"/>
          </a:p>
        </p:txBody>
      </p:sp>
      <p:sp>
        <p:nvSpPr>
          <p:cNvPr id="5" name="Rectangle 4"/>
          <p:cNvSpPr/>
          <p:nvPr/>
        </p:nvSpPr>
        <p:spPr>
          <a:xfrm>
            <a:off x="346364" y="5297040"/>
            <a:ext cx="8797636" cy="1200329"/>
          </a:xfrm>
          <a:prstGeom prst="rect">
            <a:avLst/>
          </a:prstGeom>
        </p:spPr>
        <p:txBody>
          <a:bodyPr wrap="square">
            <a:spAutoFit/>
          </a:bodyPr>
          <a:lstStyle/>
          <a:p>
            <a:r>
              <a:rPr lang="en-GB" b="1" i="1" u="sng" dirty="0" smtClean="0"/>
              <a:t>Case#02</a:t>
            </a:r>
            <a:r>
              <a:rPr lang="en-GB" b="1" i="1" u="sng" dirty="0"/>
              <a:t> </a:t>
            </a:r>
          </a:p>
          <a:p>
            <a:r>
              <a:rPr lang="en-GB" dirty="0" smtClean="0"/>
              <a:t>The </a:t>
            </a:r>
            <a:r>
              <a:rPr lang="en-GB" dirty="0"/>
              <a:t>same three processes have an average wait time of ( 0 + 3 + 6 ) / 3 = 3.0 </a:t>
            </a:r>
            <a:r>
              <a:rPr lang="en-GB" dirty="0" err="1"/>
              <a:t>ms</a:t>
            </a:r>
            <a:r>
              <a:rPr lang="en-GB" dirty="0"/>
              <a:t>. The total run time for the three bursts is the same, but in the second case two of the three finish much quicker, and the other process is only delayed by a short amount.</a:t>
            </a:r>
          </a:p>
        </p:txBody>
      </p:sp>
    </p:spTree>
    <p:extLst>
      <p:ext uri="{BB962C8B-B14F-4D97-AF65-F5344CB8AC3E}">
        <p14:creationId xmlns:p14="http://schemas.microsoft.com/office/powerpoint/2010/main" xmlns="" val="243106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pPr>
              <a:buFontTx/>
              <a:buChar char="-"/>
            </a:pPr>
            <a:r>
              <a:rPr lang="en-US" sz="1900" b="1" i="1" dirty="0" smtClean="0"/>
              <a:t>First- Come First-Served</a:t>
            </a:r>
          </a:p>
          <a:p>
            <a:pPr marL="0" indent="0">
              <a:buNone/>
            </a:pPr>
            <a:endParaRPr lang="en-US" sz="1900" b="1" i="1" dirty="0"/>
          </a:p>
        </p:txBody>
      </p:sp>
      <p:sp>
        <p:nvSpPr>
          <p:cNvPr id="6" name="Rectangle 5"/>
          <p:cNvSpPr/>
          <p:nvPr/>
        </p:nvSpPr>
        <p:spPr>
          <a:xfrm>
            <a:off x="609600" y="2151735"/>
            <a:ext cx="7848600" cy="2585323"/>
          </a:xfrm>
          <a:prstGeom prst="rect">
            <a:avLst/>
          </a:prstGeom>
        </p:spPr>
        <p:txBody>
          <a:bodyPr wrap="square">
            <a:spAutoFit/>
          </a:bodyPr>
          <a:lstStyle/>
          <a:p>
            <a:r>
              <a:rPr lang="en-GB" dirty="0"/>
              <a:t>FCFS can also block the system in a busy dynamic system in another way, known as the </a:t>
            </a:r>
            <a:r>
              <a:rPr lang="en-GB" b="1" i="1" dirty="0"/>
              <a:t>convoy effect</a:t>
            </a:r>
            <a:r>
              <a:rPr lang="en-GB" dirty="0"/>
              <a:t>. </a:t>
            </a:r>
            <a:endParaRPr lang="en-GB" dirty="0" smtClean="0"/>
          </a:p>
          <a:p>
            <a:endParaRPr lang="en-GB" dirty="0" smtClean="0"/>
          </a:p>
          <a:p>
            <a:r>
              <a:rPr lang="en-GB" dirty="0" smtClean="0"/>
              <a:t>When </a:t>
            </a:r>
            <a:r>
              <a:rPr lang="en-GB" dirty="0"/>
              <a:t>one CPU intensive process blocks the CPU, a number of I/O intensive processes can get backed up behind it, leaving the I/O devices idle. When the CPU hog finally relinquishes the CPU, then the I/O processes pass through the CPU quickly, leaving the CPU idle while everyone queues up for I/O, and then the cycle repeats itself when the CPU intensive process gets back to the ready queue.</a:t>
            </a:r>
          </a:p>
        </p:txBody>
      </p:sp>
    </p:spTree>
    <p:extLst>
      <p:ext uri="{BB962C8B-B14F-4D97-AF65-F5344CB8AC3E}">
        <p14:creationId xmlns:p14="http://schemas.microsoft.com/office/powerpoint/2010/main" xmlns="" val="321087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fontScale="92500"/>
          </a:bodyPr>
          <a:lstStyle/>
          <a:p>
            <a:pPr>
              <a:buFontTx/>
              <a:buChar char="-"/>
            </a:pPr>
            <a:r>
              <a:rPr lang="en-US" sz="1900" b="1" i="1" dirty="0" smtClean="0"/>
              <a:t>Shortest- Job </a:t>
            </a:r>
            <a:r>
              <a:rPr lang="en-US" sz="1900" b="1" i="1" dirty="0" smtClean="0"/>
              <a:t>First</a:t>
            </a:r>
          </a:p>
          <a:p>
            <a:pPr>
              <a:buFontTx/>
              <a:buChar char="-"/>
            </a:pPr>
            <a:endParaRPr lang="en-US" sz="1900" b="1" i="1" dirty="0" smtClean="0"/>
          </a:p>
          <a:p>
            <a:pPr>
              <a:buFontTx/>
              <a:buChar char="-"/>
            </a:pPr>
            <a:r>
              <a:rPr lang="en-US" sz="1900" dirty="0" smtClean="0"/>
              <a:t>Also known as shortest job next.</a:t>
            </a:r>
          </a:p>
          <a:p>
            <a:pPr>
              <a:buFontTx/>
              <a:buChar char="-"/>
            </a:pPr>
            <a:endParaRPr lang="en-US" sz="1900" dirty="0" smtClean="0"/>
          </a:p>
          <a:p>
            <a:pPr>
              <a:buFontTx/>
              <a:buChar char="-"/>
            </a:pPr>
            <a:r>
              <a:rPr lang="en-US" sz="1900" dirty="0" smtClean="0"/>
              <a:t>This is a non-preemptive scheduling algorithm. </a:t>
            </a:r>
            <a:endParaRPr lang="en-US" sz="1900" dirty="0" smtClean="0"/>
          </a:p>
          <a:p>
            <a:pPr>
              <a:buFontTx/>
              <a:buChar char="-"/>
            </a:pPr>
            <a:endParaRPr lang="en-US" sz="1900" dirty="0" smtClean="0"/>
          </a:p>
          <a:p>
            <a:pPr>
              <a:buFontTx/>
              <a:buChar char="-"/>
            </a:pPr>
            <a:r>
              <a:rPr lang="en-US" sz="1900" dirty="0" smtClean="0"/>
              <a:t> </a:t>
            </a:r>
            <a:r>
              <a:rPr lang="en-US" sz="1900" dirty="0" smtClean="0"/>
              <a:t>Best </a:t>
            </a:r>
            <a:r>
              <a:rPr lang="en-US" sz="1900" dirty="0" smtClean="0"/>
              <a:t>approach to minimize waiting time. </a:t>
            </a:r>
            <a:endParaRPr lang="en-US" sz="1900" dirty="0" smtClean="0"/>
          </a:p>
          <a:p>
            <a:pPr>
              <a:buFontTx/>
              <a:buChar char="-"/>
            </a:pPr>
            <a:endParaRPr lang="en-US" sz="1900" dirty="0" smtClean="0"/>
          </a:p>
          <a:p>
            <a:pPr>
              <a:buFontTx/>
              <a:buChar char="-"/>
            </a:pPr>
            <a:r>
              <a:rPr lang="en-US" sz="1900" dirty="0" smtClean="0"/>
              <a:t>Easy </a:t>
            </a:r>
            <a:r>
              <a:rPr lang="en-US" sz="1900" dirty="0" smtClean="0"/>
              <a:t>to implement in Batch systems where required CPU time is known in advance. </a:t>
            </a:r>
            <a:endParaRPr lang="en-US" sz="1900" dirty="0" smtClean="0"/>
          </a:p>
          <a:p>
            <a:pPr>
              <a:buFontTx/>
              <a:buChar char="-"/>
            </a:pPr>
            <a:endParaRPr lang="en-US" sz="1900" dirty="0" smtClean="0"/>
          </a:p>
          <a:p>
            <a:pPr>
              <a:buFontTx/>
              <a:buChar char="-"/>
            </a:pPr>
            <a:r>
              <a:rPr lang="en-US" sz="1900" dirty="0" smtClean="0"/>
              <a:t> </a:t>
            </a:r>
            <a:r>
              <a:rPr lang="en-US" sz="1900" dirty="0" smtClean="0"/>
              <a:t>Impossible </a:t>
            </a:r>
            <a:r>
              <a:rPr lang="en-US" sz="1900" dirty="0" smtClean="0"/>
              <a:t>to implement in interactive systems where the required CPU time is not known. </a:t>
            </a:r>
            <a:endParaRPr lang="en-US" sz="1900" dirty="0" smtClean="0"/>
          </a:p>
          <a:p>
            <a:pPr>
              <a:buFontTx/>
              <a:buChar char="-"/>
            </a:pPr>
            <a:endParaRPr lang="en-US" sz="1900" dirty="0" smtClean="0"/>
          </a:p>
          <a:p>
            <a:pPr>
              <a:buFontTx/>
              <a:buChar char="-"/>
            </a:pPr>
            <a:r>
              <a:rPr lang="en-US" sz="1900" dirty="0" smtClean="0"/>
              <a:t> </a:t>
            </a:r>
            <a:r>
              <a:rPr lang="en-US" sz="1900" dirty="0" smtClean="0"/>
              <a:t>The </a:t>
            </a:r>
            <a:r>
              <a:rPr lang="en-US" sz="1900" dirty="0" smtClean="0"/>
              <a:t>processer should know in advance how much time a process will </a:t>
            </a:r>
            <a:r>
              <a:rPr lang="en-US" sz="1900" dirty="0" smtClean="0"/>
              <a:t>take.</a:t>
            </a:r>
            <a:endParaRPr lang="en-US" sz="1900" dirty="0" smtClean="0"/>
          </a:p>
          <a:p>
            <a:pPr>
              <a:buFontTx/>
              <a:buChar char="-"/>
            </a:pPr>
            <a:endParaRPr lang="en-US" sz="1900" dirty="0" smtClean="0"/>
          </a:p>
          <a:p>
            <a:pPr marL="0" indent="0">
              <a:buNone/>
            </a:pPr>
            <a:endParaRPr lang="en-US" sz="1900" b="1" i="1" dirty="0"/>
          </a:p>
        </p:txBody>
      </p:sp>
    </p:spTree>
    <p:extLst>
      <p:ext uri="{BB962C8B-B14F-4D97-AF65-F5344CB8AC3E}">
        <p14:creationId xmlns:p14="http://schemas.microsoft.com/office/powerpoint/2010/main" xmlns="" val="351517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pic>
        <p:nvPicPr>
          <p:cNvPr id="1026" name="Picture 2"/>
          <p:cNvPicPr>
            <a:picLocks noGrp="1" noChangeAspect="1" noChangeArrowheads="1"/>
          </p:cNvPicPr>
          <p:nvPr>
            <p:ph idx="1"/>
          </p:nvPr>
        </p:nvPicPr>
        <p:blipFill>
          <a:blip r:embed="rId2"/>
          <a:srcRect l="30556" t="38472" r="32407" b="23650"/>
          <a:stretch>
            <a:fillRect/>
          </a:stretch>
        </p:blipFill>
        <p:spPr bwMode="auto">
          <a:xfrm>
            <a:off x="533399" y="1447800"/>
            <a:ext cx="7818783" cy="4495800"/>
          </a:xfrm>
          <a:prstGeom prst="rect">
            <a:avLst/>
          </a:prstGeom>
          <a:noFill/>
          <a:ln w="9525">
            <a:noFill/>
            <a:miter lim="800000"/>
            <a:headEnd/>
            <a:tailEnd/>
          </a:ln>
          <a:effectLst/>
        </p:spPr>
      </p:pic>
    </p:spTree>
    <p:extLst>
      <p:ext uri="{BB962C8B-B14F-4D97-AF65-F5344CB8AC3E}">
        <p14:creationId xmlns:p14="http://schemas.microsoft.com/office/powerpoint/2010/main" xmlns="" val="6844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4" name="Content Placeholder 3"/>
          <p:cNvSpPr>
            <a:spLocks noGrp="1"/>
          </p:cNvSpPr>
          <p:nvPr>
            <p:ph idx="1"/>
          </p:nvPr>
        </p:nvSpPr>
        <p:spPr/>
        <p:txBody>
          <a:bodyPr/>
          <a:lstStyle/>
          <a:p>
            <a:pPr>
              <a:buNone/>
            </a:pPr>
            <a:endParaRPr lang="en-US" dirty="0"/>
          </a:p>
        </p:txBody>
      </p:sp>
      <p:sp>
        <p:nvSpPr>
          <p:cNvPr id="5" name="Rectangle 4"/>
          <p:cNvSpPr/>
          <p:nvPr/>
        </p:nvSpPr>
        <p:spPr>
          <a:xfrm>
            <a:off x="1066800" y="2438400"/>
            <a:ext cx="7086600" cy="2862322"/>
          </a:xfrm>
          <a:prstGeom prst="rect">
            <a:avLst/>
          </a:prstGeom>
        </p:spPr>
        <p:txBody>
          <a:bodyPr wrap="square">
            <a:spAutoFit/>
          </a:bodyPr>
          <a:lstStyle/>
          <a:p>
            <a:r>
              <a:rPr lang="en-US" dirty="0" smtClean="0"/>
              <a:t>Wait time of each process is as follows</a:t>
            </a:r>
            <a:r>
              <a:rPr lang="en-US" dirty="0" smtClean="0"/>
              <a:t>:</a:t>
            </a:r>
          </a:p>
          <a:p>
            <a:r>
              <a:rPr lang="en-US" dirty="0" smtClean="0"/>
              <a:t> </a:t>
            </a:r>
            <a:endParaRPr lang="en-US" dirty="0" smtClean="0"/>
          </a:p>
          <a:p>
            <a:r>
              <a:rPr lang="en-US" i="1" dirty="0" smtClean="0"/>
              <a:t>Process Wait Time : Service Time - Arrival </a:t>
            </a:r>
            <a:r>
              <a:rPr lang="en-US" i="1" dirty="0" smtClean="0"/>
              <a:t>Time</a:t>
            </a:r>
          </a:p>
          <a:p>
            <a:r>
              <a:rPr lang="en-US" i="1" dirty="0" smtClean="0"/>
              <a:t> </a:t>
            </a:r>
            <a:endParaRPr lang="en-US" i="1" dirty="0" smtClean="0"/>
          </a:p>
          <a:p>
            <a:r>
              <a:rPr lang="en-US" dirty="0" smtClean="0"/>
              <a:t>P0 3 - 0 = 3 </a:t>
            </a:r>
          </a:p>
          <a:p>
            <a:r>
              <a:rPr lang="en-US" dirty="0" smtClean="0"/>
              <a:t>P1 0 - 0 = 0 </a:t>
            </a:r>
          </a:p>
          <a:p>
            <a:r>
              <a:rPr lang="en-US" dirty="0" smtClean="0"/>
              <a:t>P2 16 - 2 = 14 </a:t>
            </a:r>
          </a:p>
          <a:p>
            <a:r>
              <a:rPr lang="en-US" dirty="0" smtClean="0"/>
              <a:t>P3 8 - 3 = 5 </a:t>
            </a:r>
            <a:endParaRPr lang="en-US" dirty="0" smtClean="0"/>
          </a:p>
          <a:p>
            <a:endParaRPr lang="en-US" dirty="0" smtClean="0"/>
          </a:p>
          <a:p>
            <a:r>
              <a:rPr lang="en-US" i="1" dirty="0" smtClean="0"/>
              <a:t>Average Wait Time: (3+0+14+5) / 4 = 5.50 </a:t>
            </a:r>
            <a:endParaRPr lang="en-US" i="1" dirty="0"/>
          </a:p>
        </p:txBody>
      </p:sp>
    </p:spTree>
    <p:extLst>
      <p:ext uri="{BB962C8B-B14F-4D97-AF65-F5344CB8AC3E}">
        <p14:creationId xmlns:p14="http://schemas.microsoft.com/office/powerpoint/2010/main" xmlns="" val="6844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4" name="Content Placeholder 3"/>
          <p:cNvSpPr>
            <a:spLocks noGrp="1"/>
          </p:cNvSpPr>
          <p:nvPr>
            <p:ph idx="1"/>
          </p:nvPr>
        </p:nvSpPr>
        <p:spPr/>
        <p:txBody>
          <a:bodyPr>
            <a:normAutofit fontScale="92500" lnSpcReduction="20000"/>
          </a:bodyPr>
          <a:lstStyle/>
          <a:p>
            <a:pPr>
              <a:buNone/>
            </a:pPr>
            <a:r>
              <a:rPr lang="en-US" b="1" i="1" dirty="0" smtClean="0"/>
              <a:t>Priority Based Scheduling</a:t>
            </a:r>
            <a:endParaRPr lang="en-US" b="1" i="1" dirty="0" smtClean="0"/>
          </a:p>
          <a:p>
            <a:pPr>
              <a:buNone/>
            </a:pPr>
            <a:endParaRPr lang="en-US" dirty="0" smtClean="0"/>
          </a:p>
          <a:p>
            <a:pPr>
              <a:buNone/>
            </a:pPr>
            <a:r>
              <a:rPr lang="en-US" dirty="0" smtClean="0"/>
              <a:t>Priority </a:t>
            </a:r>
            <a:r>
              <a:rPr lang="en-US" dirty="0" smtClean="0"/>
              <a:t>scheduling is a non-preemptive algorithm and one of the most common scheduling algorithms in batch systems. </a:t>
            </a:r>
          </a:p>
          <a:p>
            <a:pPr>
              <a:buNone/>
            </a:pPr>
            <a:r>
              <a:rPr lang="en-US" dirty="0" smtClean="0"/>
              <a:t> </a:t>
            </a:r>
          </a:p>
          <a:p>
            <a:pPr>
              <a:buNone/>
            </a:pPr>
            <a:r>
              <a:rPr lang="en-US" dirty="0" smtClean="0"/>
              <a:t> </a:t>
            </a:r>
            <a:r>
              <a:rPr lang="en-US" dirty="0" smtClean="0"/>
              <a:t>Each process is assigned a priority. Process with highest priority is to be executed first and so on. </a:t>
            </a:r>
          </a:p>
          <a:p>
            <a:pPr>
              <a:buNone/>
            </a:pPr>
            <a:r>
              <a:rPr lang="en-US" dirty="0" smtClean="0"/>
              <a:t> </a:t>
            </a:r>
          </a:p>
          <a:p>
            <a:pPr>
              <a:buNone/>
            </a:pPr>
            <a:r>
              <a:rPr lang="en-US" dirty="0" smtClean="0"/>
              <a:t>Processes </a:t>
            </a:r>
            <a:r>
              <a:rPr lang="en-US" dirty="0" smtClean="0"/>
              <a:t>with same priority are executed on first come first served basis. </a:t>
            </a:r>
          </a:p>
          <a:p>
            <a:pPr>
              <a:buNone/>
            </a:pPr>
            <a:r>
              <a:rPr lang="en-US" dirty="0" smtClean="0"/>
              <a:t> </a:t>
            </a:r>
          </a:p>
          <a:p>
            <a:pPr>
              <a:buNone/>
            </a:pPr>
            <a:r>
              <a:rPr lang="en-US" dirty="0" smtClean="0"/>
              <a:t>Priority </a:t>
            </a:r>
            <a:r>
              <a:rPr lang="en-US" dirty="0" smtClean="0"/>
              <a:t>can be decided based on memory requirements, time requirements or any other resource requirement. </a:t>
            </a:r>
          </a:p>
          <a:p>
            <a:pPr>
              <a:buNone/>
            </a:pPr>
            <a:r>
              <a:rPr lang="en-US" dirty="0" smtClean="0"/>
              <a:t> </a:t>
            </a:r>
          </a:p>
          <a:p>
            <a:pPr>
              <a:buNone/>
            </a:pPr>
            <a:r>
              <a:rPr lang="en-US" dirty="0" smtClean="0"/>
              <a:t> </a:t>
            </a:r>
            <a:endParaRPr lang="en-US" dirty="0"/>
          </a:p>
        </p:txBody>
      </p:sp>
    </p:spTree>
    <p:extLst>
      <p:ext uri="{BB962C8B-B14F-4D97-AF65-F5344CB8AC3E}">
        <p14:creationId xmlns:p14="http://schemas.microsoft.com/office/powerpoint/2010/main" xmlns="" val="6844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pic>
        <p:nvPicPr>
          <p:cNvPr id="2050" name="Picture 2"/>
          <p:cNvPicPr>
            <a:picLocks noGrp="1" noChangeAspect="1" noChangeArrowheads="1"/>
          </p:cNvPicPr>
          <p:nvPr>
            <p:ph idx="1"/>
          </p:nvPr>
        </p:nvPicPr>
        <p:blipFill>
          <a:blip r:embed="rId3"/>
          <a:srcRect l="32407" t="18709" r="33334" b="43412"/>
          <a:stretch>
            <a:fillRect/>
          </a:stretch>
        </p:blipFill>
        <p:spPr bwMode="auto">
          <a:xfrm>
            <a:off x="1066800" y="1752600"/>
            <a:ext cx="6781800" cy="4215714"/>
          </a:xfrm>
          <a:prstGeom prst="rect">
            <a:avLst/>
          </a:prstGeom>
          <a:noFill/>
          <a:ln w="9525">
            <a:noFill/>
            <a:miter lim="800000"/>
            <a:headEnd/>
            <a:tailEnd/>
          </a:ln>
          <a:effectLst/>
        </p:spPr>
      </p:pic>
    </p:spTree>
    <p:extLst>
      <p:ext uri="{BB962C8B-B14F-4D97-AF65-F5344CB8AC3E}">
        <p14:creationId xmlns:p14="http://schemas.microsoft.com/office/powerpoint/2010/main" xmlns="" val="6844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Criteria</a:t>
            </a:r>
            <a:endParaRPr lang="en-GB" dirty="0"/>
          </a:p>
        </p:txBody>
      </p:sp>
      <p:sp>
        <p:nvSpPr>
          <p:cNvPr id="3" name="Content Placeholder 2"/>
          <p:cNvSpPr>
            <a:spLocks noGrp="1"/>
          </p:cNvSpPr>
          <p:nvPr>
            <p:ph idx="1"/>
          </p:nvPr>
        </p:nvSpPr>
        <p:spPr/>
        <p:txBody>
          <a:bodyPr/>
          <a:lstStyle/>
          <a:p>
            <a:r>
              <a:rPr lang="en-US" dirty="0" smtClean="0"/>
              <a:t>The goal of a scheduling algorithm is to identify the process whose selection will result in the best possible system performance .</a:t>
            </a:r>
          </a:p>
          <a:p>
            <a:endParaRPr lang="en-US" dirty="0"/>
          </a:p>
          <a:p>
            <a:r>
              <a:rPr lang="en-US" dirty="0" smtClean="0"/>
              <a:t>Best performance is the subjective evaluation that comprises a mix of a number of criteria of varying relative importance.</a:t>
            </a:r>
          </a:p>
          <a:p>
            <a:endParaRPr lang="en-US" dirty="0"/>
          </a:p>
          <a:p>
            <a:r>
              <a:rPr lang="en-US" dirty="0" smtClean="0"/>
              <a:t>The scheduling process determines the importance of each of the criteria.</a:t>
            </a:r>
            <a:endParaRPr lang="en-GB" dirty="0"/>
          </a:p>
        </p:txBody>
      </p:sp>
    </p:spTree>
    <p:extLst>
      <p:ext uri="{BB962C8B-B14F-4D97-AF65-F5344CB8AC3E}">
        <p14:creationId xmlns:p14="http://schemas.microsoft.com/office/powerpoint/2010/main" xmlns="" val="3805572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4" name="Content Placeholder 3"/>
          <p:cNvSpPr>
            <a:spLocks noGrp="1"/>
          </p:cNvSpPr>
          <p:nvPr>
            <p:ph idx="1"/>
          </p:nvPr>
        </p:nvSpPr>
        <p:spPr/>
        <p:txBody>
          <a:bodyPr/>
          <a:lstStyle/>
          <a:p>
            <a:r>
              <a:rPr lang="en-US" dirty="0" smtClean="0"/>
              <a:t>Wait time of each process is as follows</a:t>
            </a:r>
            <a:r>
              <a:rPr lang="en-US" dirty="0" smtClean="0"/>
              <a:t>:</a:t>
            </a:r>
          </a:p>
          <a:p>
            <a:pPr>
              <a:buNone/>
            </a:pPr>
            <a:r>
              <a:rPr lang="en-US" dirty="0" smtClean="0"/>
              <a:t> </a:t>
            </a:r>
            <a:endParaRPr lang="en-US" dirty="0" smtClean="0"/>
          </a:p>
          <a:p>
            <a:r>
              <a:rPr lang="en-US" i="1" dirty="0" smtClean="0"/>
              <a:t>Process Wait Time : Service Time - Arrival Time </a:t>
            </a:r>
          </a:p>
          <a:p>
            <a:endParaRPr lang="en-US" dirty="0" smtClean="0"/>
          </a:p>
          <a:p>
            <a:r>
              <a:rPr lang="en-US" dirty="0" smtClean="0"/>
              <a:t>P0 </a:t>
            </a:r>
            <a:r>
              <a:rPr lang="en-US" dirty="0" smtClean="0"/>
              <a:t>9 - 0 = 9 </a:t>
            </a:r>
          </a:p>
          <a:p>
            <a:r>
              <a:rPr lang="en-US" dirty="0" smtClean="0"/>
              <a:t>P1 6 - 1 = 5 </a:t>
            </a:r>
          </a:p>
          <a:p>
            <a:r>
              <a:rPr lang="en-US" dirty="0" smtClean="0"/>
              <a:t>P2 14 - 2 = 12 </a:t>
            </a:r>
          </a:p>
          <a:p>
            <a:r>
              <a:rPr lang="en-US" dirty="0" smtClean="0"/>
              <a:t>P3 0 - 0 = 0 </a:t>
            </a:r>
            <a:endParaRPr lang="en-US" dirty="0" smtClean="0"/>
          </a:p>
          <a:p>
            <a:endParaRPr lang="en-US" dirty="0" smtClean="0"/>
          </a:p>
          <a:p>
            <a:r>
              <a:rPr lang="en-US" i="1" dirty="0" smtClean="0"/>
              <a:t>Average Wait Time: (9+5+12+0) / 4 = 6.5 </a:t>
            </a:r>
            <a:endParaRPr lang="en-US" i="1" dirty="0"/>
          </a:p>
        </p:txBody>
      </p:sp>
    </p:spTree>
    <p:extLst>
      <p:ext uri="{BB962C8B-B14F-4D97-AF65-F5344CB8AC3E}">
        <p14:creationId xmlns:p14="http://schemas.microsoft.com/office/powerpoint/2010/main" xmlns="" val="6844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US" dirty="0"/>
          </a:p>
        </p:txBody>
      </p:sp>
      <p:sp>
        <p:nvSpPr>
          <p:cNvPr id="3" name="Content Placeholder 2"/>
          <p:cNvSpPr>
            <a:spLocks noGrp="1"/>
          </p:cNvSpPr>
          <p:nvPr>
            <p:ph idx="1"/>
          </p:nvPr>
        </p:nvSpPr>
        <p:spPr/>
        <p:txBody>
          <a:bodyPr>
            <a:normAutofit/>
          </a:bodyPr>
          <a:lstStyle/>
          <a:p>
            <a:r>
              <a:rPr lang="en-US" sz="1800" b="1" i="1" dirty="0" smtClean="0"/>
              <a:t>Shortest Remaining Time </a:t>
            </a:r>
            <a:endParaRPr lang="en-US" sz="1800" b="1" i="1" dirty="0" smtClean="0"/>
          </a:p>
          <a:p>
            <a:pPr>
              <a:buNone/>
            </a:pPr>
            <a:endParaRPr lang="en-US" sz="1800" dirty="0" smtClean="0"/>
          </a:p>
          <a:p>
            <a:r>
              <a:rPr lang="en-US" sz="1800" dirty="0" smtClean="0"/>
              <a:t>Shortest remaining time (SRT) is the preemptive version of the SJN algorithm. </a:t>
            </a:r>
          </a:p>
          <a:p>
            <a:pPr>
              <a:buNone/>
            </a:pPr>
            <a:r>
              <a:rPr lang="en-US" sz="1800" dirty="0" smtClean="0"/>
              <a:t> </a:t>
            </a:r>
          </a:p>
          <a:p>
            <a:r>
              <a:rPr lang="en-US" sz="1800" dirty="0" smtClean="0"/>
              <a:t>The </a:t>
            </a:r>
            <a:r>
              <a:rPr lang="en-US" sz="1800" dirty="0" smtClean="0"/>
              <a:t>processor is allocated to the job closest to completion but it can be preempted by a newer ready job with shorter time to completion. </a:t>
            </a:r>
          </a:p>
          <a:p>
            <a:endParaRPr lang="en-US" sz="1800" dirty="0" smtClean="0"/>
          </a:p>
          <a:p>
            <a:r>
              <a:rPr lang="en-US" sz="1800" dirty="0" smtClean="0"/>
              <a:t>Impossible </a:t>
            </a:r>
            <a:r>
              <a:rPr lang="en-US" sz="1800" dirty="0" smtClean="0"/>
              <a:t>to implement in interactive systems where required CPU time is not known. </a:t>
            </a:r>
          </a:p>
          <a:p>
            <a:endParaRPr lang="en-US" sz="1800" dirty="0" smtClean="0"/>
          </a:p>
          <a:p>
            <a:r>
              <a:rPr lang="en-US" sz="1800" dirty="0" smtClean="0"/>
              <a:t>It </a:t>
            </a:r>
            <a:r>
              <a:rPr lang="en-US" sz="1800" dirty="0" smtClean="0"/>
              <a:t>is often used in batch environments where short jobs need to be given preference.</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US" dirty="0"/>
          </a:p>
        </p:txBody>
      </p:sp>
      <p:sp>
        <p:nvSpPr>
          <p:cNvPr id="3" name="Content Placeholder 2"/>
          <p:cNvSpPr>
            <a:spLocks noGrp="1"/>
          </p:cNvSpPr>
          <p:nvPr>
            <p:ph idx="1"/>
          </p:nvPr>
        </p:nvSpPr>
        <p:spPr/>
        <p:txBody>
          <a:bodyPr>
            <a:normAutofit/>
          </a:bodyPr>
          <a:lstStyle/>
          <a:p>
            <a:r>
              <a:rPr lang="en-US" sz="1800" b="1" i="1" dirty="0" smtClean="0"/>
              <a:t>Round Robin Scheduling </a:t>
            </a:r>
          </a:p>
          <a:p>
            <a:endParaRPr lang="en-US" sz="1800" b="1" i="1" dirty="0" smtClean="0"/>
          </a:p>
          <a:p>
            <a:r>
              <a:rPr lang="en-US" sz="1800" dirty="0" smtClean="0"/>
              <a:t>Round </a:t>
            </a:r>
            <a:r>
              <a:rPr lang="en-US" sz="1800" dirty="0" smtClean="0"/>
              <a:t>Robin is a preemptive process scheduling algorithm. </a:t>
            </a:r>
            <a:endParaRPr lang="en-US" sz="1800" dirty="0" smtClean="0"/>
          </a:p>
          <a:p>
            <a:pPr>
              <a:buNone/>
            </a:pPr>
            <a:endParaRPr lang="en-US" sz="1800" dirty="0" smtClean="0"/>
          </a:p>
          <a:p>
            <a:r>
              <a:rPr lang="en-US" sz="1800" dirty="0" smtClean="0"/>
              <a:t>Each </a:t>
            </a:r>
            <a:r>
              <a:rPr lang="en-US" sz="1800" dirty="0" smtClean="0"/>
              <a:t>process is provided a fix time to execute; it is called a quantum. </a:t>
            </a:r>
          </a:p>
          <a:p>
            <a:endParaRPr lang="en-US" sz="1800" dirty="0" smtClean="0"/>
          </a:p>
          <a:p>
            <a:r>
              <a:rPr lang="en-US" sz="1800" dirty="0" smtClean="0"/>
              <a:t>Once </a:t>
            </a:r>
            <a:r>
              <a:rPr lang="en-US" sz="1800" dirty="0" smtClean="0"/>
              <a:t>a process is executed for a given time period, it is preempted and other process executes for a given time period. </a:t>
            </a:r>
            <a:endParaRPr lang="en-US" sz="1800" dirty="0" smtClean="0"/>
          </a:p>
          <a:p>
            <a:pPr>
              <a:buNone/>
            </a:pPr>
            <a:endParaRPr lang="en-US" sz="1800" dirty="0" smtClean="0"/>
          </a:p>
          <a:p>
            <a:r>
              <a:rPr lang="en-US" sz="1800" dirty="0" smtClean="0"/>
              <a:t> </a:t>
            </a:r>
            <a:r>
              <a:rPr lang="en-US" sz="1800" dirty="0" smtClean="0"/>
              <a:t> </a:t>
            </a:r>
            <a:r>
              <a:rPr lang="en-US" sz="1800" dirty="0" smtClean="0"/>
              <a:t>Context switching is used to save states of preempted processes.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US" dirty="0"/>
          </a:p>
        </p:txBody>
      </p:sp>
      <p:pic>
        <p:nvPicPr>
          <p:cNvPr id="3074" name="Picture 2"/>
          <p:cNvPicPr>
            <a:picLocks noGrp="1" noChangeAspect="1" noChangeArrowheads="1"/>
          </p:cNvPicPr>
          <p:nvPr>
            <p:ph idx="1"/>
          </p:nvPr>
        </p:nvPicPr>
        <p:blipFill>
          <a:blip r:embed="rId2"/>
          <a:srcRect l="36111" t="38472" r="37037" b="38472"/>
          <a:stretch>
            <a:fillRect/>
          </a:stretch>
        </p:blipFill>
        <p:spPr bwMode="auto">
          <a:xfrm>
            <a:off x="685800" y="1752600"/>
            <a:ext cx="6945086" cy="3352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US" dirty="0"/>
          </a:p>
        </p:txBody>
      </p:sp>
      <p:sp>
        <p:nvSpPr>
          <p:cNvPr id="4" name="Content Placeholder 3"/>
          <p:cNvSpPr>
            <a:spLocks noGrp="1"/>
          </p:cNvSpPr>
          <p:nvPr>
            <p:ph idx="1"/>
          </p:nvPr>
        </p:nvSpPr>
        <p:spPr/>
        <p:txBody>
          <a:bodyPr/>
          <a:lstStyle/>
          <a:p>
            <a:endParaRPr lang="en-US" dirty="0"/>
          </a:p>
        </p:txBody>
      </p:sp>
      <p:sp>
        <p:nvSpPr>
          <p:cNvPr id="5" name="Rectangle 4"/>
          <p:cNvSpPr/>
          <p:nvPr/>
        </p:nvSpPr>
        <p:spPr>
          <a:xfrm>
            <a:off x="914400" y="1828800"/>
            <a:ext cx="6477000" cy="2862322"/>
          </a:xfrm>
          <a:prstGeom prst="rect">
            <a:avLst/>
          </a:prstGeom>
        </p:spPr>
        <p:txBody>
          <a:bodyPr wrap="square">
            <a:spAutoFit/>
          </a:bodyPr>
          <a:lstStyle/>
          <a:p>
            <a:r>
              <a:rPr lang="en-US" dirty="0" smtClean="0"/>
              <a:t>Wait time of each process is as follows: </a:t>
            </a:r>
            <a:endParaRPr lang="en-US" dirty="0" smtClean="0"/>
          </a:p>
          <a:p>
            <a:endParaRPr lang="en-US" dirty="0" smtClean="0"/>
          </a:p>
          <a:p>
            <a:r>
              <a:rPr lang="en-US" i="1" dirty="0" smtClean="0"/>
              <a:t>Process Wait Time : Service Time - Arrival </a:t>
            </a:r>
            <a:r>
              <a:rPr lang="en-US" i="1" dirty="0" smtClean="0"/>
              <a:t>Time</a:t>
            </a:r>
          </a:p>
          <a:p>
            <a:r>
              <a:rPr lang="en-US" i="1" dirty="0" smtClean="0"/>
              <a:t> </a:t>
            </a:r>
            <a:endParaRPr lang="en-US" i="1" dirty="0" smtClean="0"/>
          </a:p>
          <a:p>
            <a:r>
              <a:rPr lang="en-US" dirty="0" smtClean="0"/>
              <a:t>P0 (0-0) + (12-3) = 9 </a:t>
            </a:r>
          </a:p>
          <a:p>
            <a:r>
              <a:rPr lang="en-US" dirty="0" smtClean="0"/>
              <a:t>P1 (3-1) = 2 </a:t>
            </a:r>
          </a:p>
          <a:p>
            <a:r>
              <a:rPr lang="en-US" dirty="0" smtClean="0"/>
              <a:t>P2 (6-2) + (14-9) + (20-17) = 12 </a:t>
            </a:r>
          </a:p>
          <a:p>
            <a:r>
              <a:rPr lang="en-US" dirty="0" smtClean="0"/>
              <a:t>P3 (9-3) + (17-12) = 11 </a:t>
            </a:r>
            <a:endParaRPr lang="en-US" dirty="0" smtClean="0"/>
          </a:p>
          <a:p>
            <a:endParaRPr lang="en-US" dirty="0" smtClean="0"/>
          </a:p>
          <a:p>
            <a:r>
              <a:rPr lang="en-US" i="1" dirty="0" smtClean="0"/>
              <a:t>Average Wait Time: (9+2+12+11) / 4 = 8.5 </a:t>
            </a:r>
            <a:endParaRPr lang="en-US"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US" dirty="0"/>
          </a:p>
        </p:txBody>
      </p:sp>
      <p:sp>
        <p:nvSpPr>
          <p:cNvPr id="4" name="Content Placeholder 3"/>
          <p:cNvSpPr>
            <a:spLocks noGrp="1"/>
          </p:cNvSpPr>
          <p:nvPr>
            <p:ph idx="1"/>
          </p:nvPr>
        </p:nvSpPr>
        <p:spPr/>
        <p:txBody>
          <a:bodyPr>
            <a:normAutofit fontScale="92500"/>
          </a:bodyPr>
          <a:lstStyle/>
          <a:p>
            <a:r>
              <a:rPr lang="en-US" b="1" i="1" dirty="0" smtClean="0"/>
              <a:t>Multiple-Level Queues Scheduling </a:t>
            </a:r>
            <a:endParaRPr lang="en-US" b="1" i="1" dirty="0" smtClean="0"/>
          </a:p>
          <a:p>
            <a:endParaRPr lang="en-US" b="1" i="1" dirty="0" smtClean="0"/>
          </a:p>
          <a:p>
            <a:r>
              <a:rPr lang="en-US" sz="1900" dirty="0" smtClean="0"/>
              <a:t>Multiple-level queues are not an independent scheduling algorithm. They make use of other existing algorithms to group and schedule jobs with common characteristics. </a:t>
            </a:r>
          </a:p>
          <a:p>
            <a:endParaRPr lang="en-US" sz="1900" dirty="0" smtClean="0"/>
          </a:p>
          <a:p>
            <a:r>
              <a:rPr lang="en-US" sz="1900" dirty="0" smtClean="0"/>
              <a:t>Multiple queues are maintained for processes with common characteristics.</a:t>
            </a:r>
          </a:p>
          <a:p>
            <a:endParaRPr lang="en-US" sz="1900" dirty="0" smtClean="0"/>
          </a:p>
          <a:p>
            <a:r>
              <a:rPr lang="en-US" sz="1900" dirty="0" smtClean="0"/>
              <a:t> Each queue can have its own scheduling algorithms. </a:t>
            </a:r>
          </a:p>
          <a:p>
            <a:r>
              <a:rPr lang="en-US" sz="1900" dirty="0" smtClean="0"/>
              <a:t>Priorities are assigned to each queue.</a:t>
            </a:r>
          </a:p>
          <a:p>
            <a:pPr>
              <a:buNone/>
            </a:pPr>
            <a:r>
              <a:rPr lang="en-US" sz="1900" dirty="0" smtClean="0"/>
              <a:t> </a:t>
            </a:r>
          </a:p>
          <a:p>
            <a:r>
              <a:rPr lang="en-US" sz="1900" dirty="0" smtClean="0"/>
              <a:t>For example, CPU-bound jobs can be scheduled in one queue and all I/O-bound jobs in another queue. The Process Scheduler then alternately selects jobs from each queue and assigns them to the CPU based on the algorithm assigned to the queue. </a:t>
            </a:r>
          </a:p>
          <a:p>
            <a:endParaRPr lang="en-US"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Criteria</a:t>
            </a:r>
            <a:endParaRPr lang="en-GB" dirty="0"/>
          </a:p>
        </p:txBody>
      </p:sp>
      <p:sp>
        <p:nvSpPr>
          <p:cNvPr id="3" name="Content Placeholder 2"/>
          <p:cNvSpPr>
            <a:spLocks noGrp="1"/>
          </p:cNvSpPr>
          <p:nvPr>
            <p:ph idx="1"/>
          </p:nvPr>
        </p:nvSpPr>
        <p:spPr/>
        <p:txBody>
          <a:bodyPr/>
          <a:lstStyle/>
          <a:p>
            <a:pPr>
              <a:buNone/>
            </a:pPr>
            <a:r>
              <a:rPr lang="en-US" b="1" dirty="0" smtClean="0"/>
              <a:t>Objectives of Process Scheduling Algorithm</a:t>
            </a:r>
            <a:endParaRPr lang="en-US" dirty="0" smtClean="0"/>
          </a:p>
          <a:p>
            <a:r>
              <a:rPr lang="en-US" sz="1800" dirty="0" smtClean="0"/>
              <a:t>Max CPU utilization [Keep CPU as busy as possible] </a:t>
            </a:r>
            <a:endParaRPr lang="en-US" sz="1800" dirty="0" smtClean="0"/>
          </a:p>
          <a:p>
            <a:endParaRPr lang="en-US" sz="1800" dirty="0" smtClean="0"/>
          </a:p>
          <a:p>
            <a:r>
              <a:rPr lang="en-US" sz="1800" dirty="0" smtClean="0"/>
              <a:t>Fair </a:t>
            </a:r>
            <a:r>
              <a:rPr lang="en-US" sz="1800" dirty="0" smtClean="0"/>
              <a:t>allocation of CPU. </a:t>
            </a:r>
            <a:endParaRPr lang="en-US" sz="1800" dirty="0" smtClean="0"/>
          </a:p>
          <a:p>
            <a:endParaRPr lang="en-US" sz="1800" dirty="0" smtClean="0"/>
          </a:p>
          <a:p>
            <a:r>
              <a:rPr lang="en-US" sz="1800" dirty="0" smtClean="0"/>
              <a:t>Max </a:t>
            </a:r>
            <a:r>
              <a:rPr lang="en-US" sz="1800" dirty="0" smtClean="0"/>
              <a:t>throughput [Number of processes that complete their execution per time unit] </a:t>
            </a:r>
            <a:endParaRPr lang="en-US" sz="1800" dirty="0" smtClean="0"/>
          </a:p>
          <a:p>
            <a:endParaRPr lang="en-US" sz="1800" dirty="0" smtClean="0"/>
          </a:p>
          <a:p>
            <a:r>
              <a:rPr lang="en-US" sz="1800" dirty="0" smtClean="0"/>
              <a:t>Min </a:t>
            </a:r>
            <a:r>
              <a:rPr lang="en-US" sz="1800" dirty="0" smtClean="0"/>
              <a:t>turnaround time [Time taken by a process to finish execution] </a:t>
            </a:r>
            <a:endParaRPr lang="en-US" sz="1800" dirty="0" smtClean="0"/>
          </a:p>
          <a:p>
            <a:endParaRPr lang="en-US" sz="1800" dirty="0" smtClean="0"/>
          </a:p>
          <a:p>
            <a:r>
              <a:rPr lang="en-US" sz="1800" dirty="0" smtClean="0"/>
              <a:t>Min </a:t>
            </a:r>
            <a:r>
              <a:rPr lang="en-US" sz="1800" dirty="0" smtClean="0"/>
              <a:t>waiting time [Time a process waits in ready queue] Min response time [Time when a process produces first response]</a:t>
            </a:r>
            <a:endParaRPr lang="en-GB" sz="1800" dirty="0"/>
          </a:p>
        </p:txBody>
      </p:sp>
    </p:spTree>
    <p:extLst>
      <p:ext uri="{BB962C8B-B14F-4D97-AF65-F5344CB8AC3E}">
        <p14:creationId xmlns:p14="http://schemas.microsoft.com/office/powerpoint/2010/main" xmlns="" val="380557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Criteria</a:t>
            </a:r>
            <a:endParaRPr lang="en-GB" dirty="0"/>
          </a:p>
        </p:txBody>
      </p:sp>
      <p:sp>
        <p:nvSpPr>
          <p:cNvPr id="3" name="Content Placeholder 2"/>
          <p:cNvSpPr>
            <a:spLocks noGrp="1"/>
          </p:cNvSpPr>
          <p:nvPr>
            <p:ph idx="1"/>
          </p:nvPr>
        </p:nvSpPr>
        <p:spPr/>
        <p:txBody>
          <a:bodyPr/>
          <a:lstStyle/>
          <a:p>
            <a:r>
              <a:rPr lang="en-US" dirty="0" smtClean="0"/>
              <a:t>Some commonly used scheduling criteria are:</a:t>
            </a:r>
          </a:p>
          <a:p>
            <a:endParaRPr lang="en-US" dirty="0"/>
          </a:p>
          <a:p>
            <a:pPr>
              <a:buFontTx/>
              <a:buChar char="-"/>
            </a:pPr>
            <a:r>
              <a:rPr lang="en-US" dirty="0" smtClean="0"/>
              <a:t>CPU Utilization</a:t>
            </a:r>
          </a:p>
          <a:p>
            <a:pPr>
              <a:buFontTx/>
              <a:buChar char="-"/>
            </a:pPr>
            <a:r>
              <a:rPr lang="en-US" dirty="0" smtClean="0"/>
              <a:t>Balanced Utilization</a:t>
            </a:r>
          </a:p>
          <a:p>
            <a:pPr>
              <a:buFontTx/>
              <a:buChar char="-"/>
            </a:pPr>
            <a:r>
              <a:rPr lang="en-US" dirty="0" smtClean="0"/>
              <a:t>Throughput</a:t>
            </a:r>
          </a:p>
          <a:p>
            <a:pPr>
              <a:buFontTx/>
              <a:buChar char="-"/>
            </a:pPr>
            <a:r>
              <a:rPr lang="en-US" dirty="0" smtClean="0"/>
              <a:t>Turnaround Time</a:t>
            </a:r>
          </a:p>
          <a:p>
            <a:pPr>
              <a:buFontTx/>
              <a:buChar char="-"/>
            </a:pPr>
            <a:r>
              <a:rPr lang="en-US" dirty="0" smtClean="0"/>
              <a:t>Wait Time</a:t>
            </a:r>
          </a:p>
          <a:p>
            <a:pPr>
              <a:buFontTx/>
              <a:buChar char="-"/>
            </a:pPr>
            <a:r>
              <a:rPr lang="en-US" dirty="0" smtClean="0"/>
              <a:t>Response Time</a:t>
            </a:r>
          </a:p>
          <a:p>
            <a:pPr>
              <a:buFontTx/>
              <a:buChar char="-"/>
            </a:pPr>
            <a:r>
              <a:rPr lang="en-US" dirty="0" smtClean="0"/>
              <a:t>Predictability</a:t>
            </a:r>
          </a:p>
          <a:p>
            <a:pPr>
              <a:buFontTx/>
              <a:buChar char="-"/>
            </a:pPr>
            <a:r>
              <a:rPr lang="en-US" dirty="0" smtClean="0"/>
              <a:t>Fairness</a:t>
            </a:r>
          </a:p>
          <a:p>
            <a:pPr>
              <a:buFontTx/>
              <a:buChar char="-"/>
            </a:pPr>
            <a:r>
              <a:rPr lang="en-US" dirty="0" smtClean="0"/>
              <a:t>Priorities.</a:t>
            </a:r>
          </a:p>
        </p:txBody>
      </p:sp>
    </p:spTree>
    <p:extLst>
      <p:ext uri="{BB962C8B-B14F-4D97-AF65-F5344CB8AC3E}">
        <p14:creationId xmlns:p14="http://schemas.microsoft.com/office/powerpoint/2010/main" xmlns="" val="38135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r>
              <a:rPr lang="en-US" sz="1800" dirty="0" smtClean="0"/>
              <a:t>In early days of computing , scheduling was mostly non-preemptive; a process retained control of the CPU until the process blocked or terminated.(adequately served the needs of batch jobs)</a:t>
            </a:r>
          </a:p>
          <a:p>
            <a:endParaRPr lang="en-US" dirty="0"/>
          </a:p>
          <a:p>
            <a:r>
              <a:rPr lang="en-US" sz="1900" dirty="0" smtClean="0"/>
              <a:t>On today’s interactive systems, Preemptive scheduling is used.</a:t>
            </a:r>
          </a:p>
          <a:p>
            <a:endParaRPr lang="en-US" sz="1900" dirty="0"/>
          </a:p>
          <a:p>
            <a:r>
              <a:rPr lang="en-US" sz="1900" dirty="0" smtClean="0"/>
              <a:t>Scheduler may preempt a process before it blocks or terminates, in order to allocate the CPU to another process.</a:t>
            </a:r>
          </a:p>
          <a:p>
            <a:endParaRPr lang="en-US" sz="1900" dirty="0"/>
          </a:p>
          <a:p>
            <a:r>
              <a:rPr lang="en-US" sz="1900" dirty="0" smtClean="0"/>
              <a:t>This is necessary on an interactive system, where lengthy execution without I/O by a process could monopolize the CPU, giving the process in the ready queue no opportunity to respond to their users </a:t>
            </a:r>
            <a:endParaRPr lang="en-GB" sz="1900" dirty="0"/>
          </a:p>
        </p:txBody>
      </p:sp>
    </p:spTree>
    <p:extLst>
      <p:ext uri="{BB962C8B-B14F-4D97-AF65-F5344CB8AC3E}">
        <p14:creationId xmlns:p14="http://schemas.microsoft.com/office/powerpoint/2010/main" xmlns="" val="44007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r>
              <a:rPr lang="en-GB" b="1" dirty="0" err="1"/>
              <a:t>Preemptive</a:t>
            </a:r>
            <a:r>
              <a:rPr lang="en-GB" b="1" dirty="0"/>
              <a:t> Scheduling</a:t>
            </a:r>
          </a:p>
          <a:p>
            <a:r>
              <a:rPr lang="en-GB" dirty="0"/>
              <a:t>CPU scheduling decisions take place under one of four conditions:</a:t>
            </a:r>
          </a:p>
          <a:p>
            <a:pPr lvl="1"/>
            <a:r>
              <a:rPr lang="en-GB" dirty="0"/>
              <a:t>When a process switches from the running state to the waiting state, such as for an I/O request or invocation of the wait( ) system call.</a:t>
            </a:r>
          </a:p>
          <a:p>
            <a:pPr lvl="1"/>
            <a:r>
              <a:rPr lang="en-GB" dirty="0"/>
              <a:t>When a process switches from the running state to the ready state, for example in response to an interrupt.</a:t>
            </a:r>
          </a:p>
          <a:p>
            <a:pPr lvl="1"/>
            <a:r>
              <a:rPr lang="en-GB" dirty="0"/>
              <a:t>When a process switches from the waiting state to the ready state, say at completion of I/O or a return from wait( ).</a:t>
            </a:r>
          </a:p>
          <a:p>
            <a:pPr lvl="1"/>
            <a:r>
              <a:rPr lang="en-GB" dirty="0"/>
              <a:t>When a process terminates.</a:t>
            </a:r>
          </a:p>
          <a:p>
            <a:r>
              <a:rPr lang="en-GB" dirty="0"/>
              <a:t>For conditions 1 and 4 there is no choice - A new process must be selected</a:t>
            </a:r>
            <a:r>
              <a:rPr lang="en-GB" dirty="0" smtClean="0"/>
              <a:t>.</a:t>
            </a:r>
            <a:endParaRPr lang="en-GB" dirty="0"/>
          </a:p>
        </p:txBody>
      </p:sp>
    </p:spTree>
    <p:extLst>
      <p:ext uri="{BB962C8B-B14F-4D97-AF65-F5344CB8AC3E}">
        <p14:creationId xmlns:p14="http://schemas.microsoft.com/office/powerpoint/2010/main" xmlns="" val="3973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lnSpcReduction="10000"/>
          </a:bodyPr>
          <a:lstStyle/>
          <a:p>
            <a:r>
              <a:rPr lang="en-GB" dirty="0" smtClean="0"/>
              <a:t>For </a:t>
            </a:r>
            <a:r>
              <a:rPr lang="en-GB" dirty="0"/>
              <a:t>conditions 2 and 3 there is a choice - To either continue running the current process, or select a different one.</a:t>
            </a:r>
          </a:p>
          <a:p>
            <a:r>
              <a:rPr lang="en-GB" dirty="0"/>
              <a:t>If scheduling takes place only under conditions 1 and 4, the system is said to be</a:t>
            </a:r>
            <a:r>
              <a:rPr lang="en-GB" b="1" i="1" dirty="0"/>
              <a:t> non-</a:t>
            </a:r>
            <a:r>
              <a:rPr lang="en-GB" b="1" i="1" dirty="0" err="1"/>
              <a:t>preemptive</a:t>
            </a:r>
            <a:r>
              <a:rPr lang="en-GB" dirty="0"/>
              <a:t>, or </a:t>
            </a:r>
            <a:r>
              <a:rPr lang="en-GB" b="1" i="1" dirty="0"/>
              <a:t>cooperative</a:t>
            </a:r>
            <a:r>
              <a:rPr lang="en-GB" dirty="0"/>
              <a:t>. Under these conditions, once a process starts running it keeps running, until it either voluntarily blocks or until it finishes. Otherwise the system is said to be </a:t>
            </a:r>
            <a:r>
              <a:rPr lang="en-GB" b="1" i="1" dirty="0" err="1"/>
              <a:t>preemptive</a:t>
            </a:r>
            <a:r>
              <a:rPr lang="en-GB" b="1" i="1" dirty="0"/>
              <a:t>.</a:t>
            </a:r>
            <a:endParaRPr lang="en-GB" dirty="0"/>
          </a:p>
          <a:p>
            <a:r>
              <a:rPr lang="en-GB" dirty="0"/>
              <a:t>Windows used non-</a:t>
            </a:r>
            <a:r>
              <a:rPr lang="en-GB" dirty="0" err="1"/>
              <a:t>preemptive</a:t>
            </a:r>
            <a:r>
              <a:rPr lang="en-GB" dirty="0"/>
              <a:t> scheduling up to Windows 3.x, and started using pre-emptive scheduling with Win95. Macs used non-</a:t>
            </a:r>
            <a:r>
              <a:rPr lang="en-GB" dirty="0" err="1"/>
              <a:t>preemptive</a:t>
            </a:r>
            <a:r>
              <a:rPr lang="en-GB" dirty="0"/>
              <a:t> prior to OSX, and pre-emptive since then. Note that pre-emptive scheduling is only possible on hardware that supports a timer interrupt</a:t>
            </a:r>
            <a:r>
              <a:rPr lang="en-GB" dirty="0" smtClean="0"/>
              <a:t>.</a:t>
            </a:r>
            <a:endParaRPr lang="en-GB" dirty="0"/>
          </a:p>
        </p:txBody>
      </p:sp>
    </p:spTree>
    <p:extLst>
      <p:ext uri="{BB962C8B-B14F-4D97-AF65-F5344CB8AC3E}">
        <p14:creationId xmlns:p14="http://schemas.microsoft.com/office/powerpoint/2010/main" xmlns="" val="1354305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Note that pre-emptive scheduling can cause problems when two processes share data, because one process may get interrupted in the middle of updating shared data structures.</a:t>
            </a:r>
          </a:p>
          <a:p>
            <a:r>
              <a:rPr lang="en-GB" dirty="0" smtClean="0"/>
              <a:t> </a:t>
            </a:r>
          </a:p>
          <a:p>
            <a:r>
              <a:rPr lang="en-GB" dirty="0" err="1" smtClean="0"/>
              <a:t>Preemption</a:t>
            </a:r>
            <a:r>
              <a:rPr lang="en-GB" dirty="0" smtClean="0"/>
              <a:t> can also be a problem if the kernel is busy implementing a system call ( e.g. updating critical kernel data structures ) when the </a:t>
            </a:r>
            <a:r>
              <a:rPr lang="en-GB" dirty="0" err="1" smtClean="0"/>
              <a:t>preemption</a:t>
            </a:r>
            <a:r>
              <a:rPr lang="en-GB" dirty="0" smtClean="0"/>
              <a:t> occurs. Most modern </a:t>
            </a:r>
            <a:r>
              <a:rPr lang="en-GB" dirty="0" err="1" smtClean="0"/>
              <a:t>UNIXes</a:t>
            </a:r>
            <a:r>
              <a:rPr lang="en-GB" dirty="0" smtClean="0"/>
              <a:t> deal with this problem by making the process wait until the system call has either completed or blocked before allowing the </a:t>
            </a:r>
            <a:r>
              <a:rPr lang="en-GB" dirty="0" err="1" smtClean="0"/>
              <a:t>preemption</a:t>
            </a:r>
            <a:r>
              <a:rPr lang="en-GB" dirty="0" smtClean="0"/>
              <a:t> Unfortunately this solution is problematic for real-time systems, as real-time response can no longer be guaranteed.</a:t>
            </a:r>
          </a:p>
          <a:p>
            <a:r>
              <a:rPr lang="en-GB" dirty="0" smtClean="0"/>
              <a:t>Some critical sections of code protect themselves from concurrency problems by disabling interrupts before entering the critical section and re-enabling interrupts on exiting the section. Needless to say, this should only be done in rare situations, and only on very short pieces of code that will finish quickly, ( usually just a few machine instructions. )</a:t>
            </a:r>
            <a:endParaRPr lang="en-GB" dirty="0"/>
          </a:p>
        </p:txBody>
      </p:sp>
    </p:spTree>
    <p:extLst>
      <p:ext uri="{BB962C8B-B14F-4D97-AF65-F5344CB8AC3E}">
        <p14:creationId xmlns:p14="http://schemas.microsoft.com/office/powerpoint/2010/main" xmlns="" val="30245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a:t>
            </a:r>
            <a:endParaRPr lang="en-GB" dirty="0"/>
          </a:p>
        </p:txBody>
      </p:sp>
      <p:sp>
        <p:nvSpPr>
          <p:cNvPr id="3" name="Content Placeholder 2"/>
          <p:cNvSpPr>
            <a:spLocks noGrp="1"/>
          </p:cNvSpPr>
          <p:nvPr>
            <p:ph idx="1"/>
          </p:nvPr>
        </p:nvSpPr>
        <p:spPr/>
        <p:txBody>
          <a:bodyPr>
            <a:normAutofit/>
          </a:bodyPr>
          <a:lstStyle/>
          <a:p>
            <a:r>
              <a:rPr lang="en-GB" dirty="0"/>
              <a:t>T</a:t>
            </a:r>
            <a:r>
              <a:rPr lang="en-GB" dirty="0" smtClean="0"/>
              <a:t>he </a:t>
            </a:r>
            <a:r>
              <a:rPr lang="en-GB" dirty="0"/>
              <a:t>duration for which a process gets control of the </a:t>
            </a:r>
            <a:r>
              <a:rPr lang="en-GB" dirty="0" smtClean="0"/>
              <a:t>CPU and I/O </a:t>
            </a:r>
            <a:r>
              <a:rPr lang="en-GB" dirty="0"/>
              <a:t>is the CPU </a:t>
            </a:r>
            <a:r>
              <a:rPr lang="en-GB" dirty="0" smtClean="0"/>
              <a:t>and I/O burst </a:t>
            </a:r>
            <a:r>
              <a:rPr lang="en-GB" dirty="0"/>
              <a:t>time, and the concept of gaining control of the </a:t>
            </a:r>
            <a:r>
              <a:rPr lang="en-GB" dirty="0" smtClean="0"/>
              <a:t>CPU and I/O </a:t>
            </a:r>
            <a:r>
              <a:rPr lang="en-GB" dirty="0"/>
              <a:t>is the CPU </a:t>
            </a:r>
            <a:r>
              <a:rPr lang="en-GB" dirty="0" smtClean="0"/>
              <a:t>burst and I/O burst.</a:t>
            </a:r>
            <a:endParaRPr lang="en-GB" dirty="0"/>
          </a:p>
        </p:txBody>
      </p:sp>
    </p:spTree>
    <p:extLst>
      <p:ext uri="{BB962C8B-B14F-4D97-AF65-F5344CB8AC3E}">
        <p14:creationId xmlns:p14="http://schemas.microsoft.com/office/powerpoint/2010/main" xmlns="" val="464925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148</TotalTime>
  <Words>1377</Words>
  <Application>Microsoft Office PowerPoint</Application>
  <PresentationFormat>On-screen Show (4:3)</PresentationFormat>
  <Paragraphs>197</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Scheduling Criteria</vt:lpstr>
      <vt:lpstr>Scheduling Criteria</vt:lpstr>
      <vt:lpstr>Scheduling Criteria</vt:lpstr>
      <vt:lpstr>Scheduling Criteria</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lpstr>Scheduling Algorithm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Scheduling Criteria</dc:title>
  <dc:creator>Anam</dc:creator>
  <cp:lastModifiedBy>Anum Akbar</cp:lastModifiedBy>
  <cp:revision>26</cp:revision>
  <dcterms:created xsi:type="dcterms:W3CDTF">2017-10-15T06:31:06Z</dcterms:created>
  <dcterms:modified xsi:type="dcterms:W3CDTF">2017-10-18T06:02:09Z</dcterms:modified>
</cp:coreProperties>
</file>