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1" r:id="rId4"/>
    <p:sldId id="258" r:id="rId5"/>
    <p:sldId id="259" r:id="rId6"/>
    <p:sldId id="262" r:id="rId7"/>
    <p:sldId id="263" r:id="rId8"/>
    <p:sldId id="260"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8" r:id="rId24"/>
    <p:sldId id="289" r:id="rId25"/>
    <p:sldId id="290" r:id="rId26"/>
    <p:sldId id="291" r:id="rId27"/>
    <p:sldId id="292" r:id="rId28"/>
    <p:sldId id="295" r:id="rId29"/>
    <p:sldId id="293" r:id="rId30"/>
    <p:sldId id="278" r:id="rId31"/>
    <p:sldId id="279" r:id="rId32"/>
    <p:sldId id="280" r:id="rId33"/>
    <p:sldId id="281" r:id="rId34"/>
    <p:sldId id="282" r:id="rId35"/>
    <p:sldId id="283" r:id="rId36"/>
    <p:sldId id="296" r:id="rId37"/>
    <p:sldId id="297" r:id="rId38"/>
    <p:sldId id="284" r:id="rId39"/>
    <p:sldId id="286" r:id="rId40"/>
    <p:sldId id="28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44" autoAdjust="0"/>
    <p:restoredTop sz="94660"/>
  </p:normalViewPr>
  <p:slideViewPr>
    <p:cSldViewPr snapToGrid="0">
      <p:cViewPr varScale="1">
        <p:scale>
          <a:sx n="66" d="100"/>
          <a:sy n="66" d="100"/>
        </p:scale>
        <p:origin x="-804"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E781A9-C464-4488-BC01-B300D4F9A0E0}"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76087710"/>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994831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1439664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1708179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E781A9-C464-4488-BC01-B300D4F9A0E0}" type="slidenum">
              <a:rPr lang="en-GB" smtClean="0"/>
              <a:pPr/>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4920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2547071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329397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401736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1922161536"/>
      </p:ext>
    </p:extLst>
  </p:cSld>
  <p:clrMapOvr>
    <a:masterClrMapping/>
  </p:clrMapOvr>
  <p:extLst>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A1CCB1-7ECC-4095-821B-9E39620DC7F1}" type="datetimeFigureOut">
              <a:rPr lang="en-GB" smtClean="0"/>
              <a:pPr/>
              <a:t>28/11/2017</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4106920514"/>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A1CCB1-7ECC-4095-821B-9E39620DC7F1}" type="datetimeFigureOut">
              <a:rPr lang="en-GB" smtClean="0"/>
              <a:pPr/>
              <a:t>28/11/2017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E781A9-C464-4488-BC01-B300D4F9A0E0}" type="slidenum">
              <a:rPr lang="en-GB" smtClean="0"/>
              <a:pPr/>
              <a:t>‹#›</a:t>
            </a:fld>
            <a:endParaRPr lang="en-GB"/>
          </a:p>
        </p:txBody>
      </p:sp>
    </p:spTree>
    <p:extLst>
      <p:ext uri="{BB962C8B-B14F-4D97-AF65-F5344CB8AC3E}">
        <p14:creationId xmlns:p14="http://schemas.microsoft.com/office/powerpoint/2010/main" xmlns="" val="1305141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A1CCB1-7ECC-4095-821B-9E39620DC7F1}" type="datetimeFigureOut">
              <a:rPr lang="en-GB" smtClean="0"/>
              <a:pPr/>
              <a:t>28/11/2017</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1E781A9-C464-4488-BC01-B300D4F9A0E0}" type="slidenum">
              <a:rPr lang="en-GB" smtClean="0"/>
              <a:pPr/>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0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Exbibyt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Memory Management</a:t>
            </a:r>
            <a:endParaRPr lang="en-GB" dirty="0"/>
          </a:p>
        </p:txBody>
      </p:sp>
      <p:sp>
        <p:nvSpPr>
          <p:cNvPr id="3" name="Subtitle 2"/>
          <p:cNvSpPr>
            <a:spLocks noGrp="1"/>
          </p:cNvSpPr>
          <p:nvPr>
            <p:ph type="subTitle" idx="1"/>
          </p:nvPr>
        </p:nvSpPr>
        <p:spPr/>
        <p:txBody>
          <a:bodyPr/>
          <a:lstStyle/>
          <a:p>
            <a:r>
              <a:rPr lang="en-GB" dirty="0" smtClean="0"/>
              <a:t>Course Instructor</a:t>
            </a:r>
          </a:p>
          <a:p>
            <a:r>
              <a:rPr lang="en-GB" dirty="0" err="1" smtClean="0"/>
              <a:t>Anam</a:t>
            </a:r>
            <a:r>
              <a:rPr lang="en-GB" dirty="0" smtClean="0"/>
              <a:t> Akbar</a:t>
            </a:r>
            <a:endParaRPr lang="en-GB" dirty="0"/>
          </a:p>
        </p:txBody>
      </p:sp>
    </p:spTree>
    <p:extLst>
      <p:ext uri="{BB962C8B-B14F-4D97-AF65-F5344CB8AC3E}">
        <p14:creationId xmlns:p14="http://schemas.microsoft.com/office/powerpoint/2010/main" xmlns="" val="636027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pPr marL="0" lvl="8" indent="0"/>
            <a:r>
              <a:rPr lang="en-GB" sz="2800" b="1" dirty="0" smtClean="0"/>
              <a:t>Static </a:t>
            </a:r>
            <a:r>
              <a:rPr lang="en-GB" sz="2800" b="1" dirty="0" err="1" smtClean="0"/>
              <a:t>vs</a:t>
            </a:r>
            <a:r>
              <a:rPr lang="en-GB" sz="2800" b="1" dirty="0" smtClean="0"/>
              <a:t> Dynamic Loading</a:t>
            </a:r>
          </a:p>
          <a:p>
            <a:pPr marL="0" lvl="8" indent="0"/>
            <a:endParaRPr lang="en-GB" sz="2200" dirty="0" smtClean="0"/>
          </a:p>
          <a:p>
            <a:pPr marL="0" lvl="8" indent="0"/>
            <a:r>
              <a:rPr lang="en-US" sz="2200" dirty="0" smtClean="0"/>
              <a:t>The choice between Static or Dynamic Loading is to be made at the time of computer program being developed. </a:t>
            </a:r>
          </a:p>
          <a:p>
            <a:pPr marL="0" lvl="8" indent="0"/>
            <a:endParaRPr lang="en-US" sz="2200" dirty="0" smtClean="0"/>
          </a:p>
          <a:p>
            <a:pPr marL="0" lvl="8" indent="0"/>
            <a:r>
              <a:rPr lang="en-US" sz="2200" dirty="0" smtClean="0"/>
              <a:t>If you have to load your program statically, then at the time of compilation, the complete programs will be compiled and linked without leaving any external program or module dependency. </a:t>
            </a:r>
          </a:p>
          <a:p>
            <a:pPr marL="0" lvl="8" indent="0"/>
            <a:endParaRPr lang="en-US" sz="2200" dirty="0" smtClean="0"/>
          </a:p>
          <a:p>
            <a:pPr marL="0" lvl="8" indent="0"/>
            <a:r>
              <a:rPr lang="en-US" sz="2200" dirty="0" smtClean="0"/>
              <a:t>The linker combines the object program with other necessary object modules into an absolute program, which also includes logical addresses. </a:t>
            </a:r>
          </a:p>
          <a:p>
            <a:pPr marL="0" lvl="8" indent="0"/>
            <a:endParaRPr lang="en-US" sz="2800" dirty="0" smtClean="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fontScale="92500" lnSpcReduction="10000"/>
          </a:bodyPr>
          <a:lstStyle/>
          <a:p>
            <a:pPr marL="0" lvl="8" indent="0"/>
            <a:r>
              <a:rPr lang="en-GB" sz="2800" b="1" dirty="0" smtClean="0"/>
              <a:t>Static </a:t>
            </a:r>
            <a:r>
              <a:rPr lang="en-GB" sz="2800" b="1" dirty="0" err="1" smtClean="0"/>
              <a:t>vs</a:t>
            </a:r>
            <a:r>
              <a:rPr lang="en-GB" sz="2800" b="1" dirty="0" smtClean="0"/>
              <a:t> Dynamic Loading</a:t>
            </a:r>
          </a:p>
          <a:p>
            <a:pPr marL="0" lvl="8" indent="0"/>
            <a:endParaRPr lang="en-GB" sz="2800" b="1" dirty="0" smtClean="0"/>
          </a:p>
          <a:p>
            <a:pPr marL="0" lvl="8" indent="0"/>
            <a:r>
              <a:rPr lang="en-US" sz="2400" dirty="0" smtClean="0"/>
              <a:t>If you are writing a Dynamically loaded program, then your compiler will compile the program and for all the modules which you want to include dynamically, only references will be provided and rest of the work will be done at the time of execution. </a:t>
            </a:r>
          </a:p>
          <a:p>
            <a:pPr marL="0" lvl="8" indent="0"/>
            <a:endParaRPr lang="en-US" sz="2400" dirty="0" smtClean="0"/>
          </a:p>
          <a:p>
            <a:pPr marL="0" lvl="8" indent="0"/>
            <a:r>
              <a:rPr lang="en-US" sz="2400" dirty="0" smtClean="0"/>
              <a:t>At the time of loading, with static loading, the absolute program (and data) is loaded into memory in order for execution to start.</a:t>
            </a:r>
          </a:p>
          <a:p>
            <a:pPr marL="0" lvl="8" indent="0"/>
            <a:endParaRPr lang="en-US" sz="2400" dirty="0" smtClean="0"/>
          </a:p>
          <a:p>
            <a:pPr marL="0" lvl="8" indent="0"/>
            <a:r>
              <a:rPr lang="en-US" sz="2400" dirty="0" smtClean="0"/>
              <a:t>If you are using dynamic loading, dynamic routines of the library are stored on a disk in </a:t>
            </a:r>
            <a:r>
              <a:rPr lang="en-US" sz="2400" dirty="0" err="1" smtClean="0"/>
              <a:t>relocatable</a:t>
            </a:r>
            <a:r>
              <a:rPr lang="en-US" sz="2400" dirty="0" smtClean="0"/>
              <a:t> form and are loaded into memory only when they are needed by the program.</a:t>
            </a:r>
            <a:endParaRPr lang="en-GB" sz="2400" dirty="0" smtClean="0"/>
          </a:p>
          <a:p>
            <a:pPr marL="0" lvl="8" indent="0"/>
            <a:endParaRPr lang="en-US" sz="2800" dirty="0" smtClean="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fontScale="92500" lnSpcReduction="10000"/>
          </a:bodyPr>
          <a:lstStyle/>
          <a:p>
            <a:pPr marL="0" lvl="8" indent="0"/>
            <a:r>
              <a:rPr lang="en-GB" sz="2800" b="1" dirty="0" smtClean="0"/>
              <a:t>Static </a:t>
            </a:r>
            <a:r>
              <a:rPr lang="en-GB" sz="2800" b="1" dirty="0" err="1" smtClean="0"/>
              <a:t>vs</a:t>
            </a:r>
            <a:r>
              <a:rPr lang="en-GB" sz="2800" b="1" dirty="0" smtClean="0"/>
              <a:t> Dynamic Linking </a:t>
            </a:r>
          </a:p>
          <a:p>
            <a:pPr marL="0" lvl="8" indent="0"/>
            <a:endParaRPr lang="en-US" sz="2800" dirty="0" smtClean="0"/>
          </a:p>
          <a:p>
            <a:pPr marL="0" lvl="8" indent="0"/>
            <a:r>
              <a:rPr lang="en-US" sz="2800" dirty="0" smtClean="0"/>
              <a:t>As explained above, when static linking is used, the linker combines all other modules needed by a program into a single executable program to avoid any runtime dependency. </a:t>
            </a:r>
          </a:p>
          <a:p>
            <a:pPr marL="0" lvl="8" indent="0"/>
            <a:endParaRPr lang="en-US" sz="2800" dirty="0" smtClean="0"/>
          </a:p>
          <a:p>
            <a:pPr marL="0" lvl="8" indent="0"/>
            <a:r>
              <a:rPr lang="en-US" sz="2800" dirty="0" smtClean="0"/>
              <a:t>When dynamic linking is used, it is not required to link the actual module or library with the program, rather a reference to the dynamic module is provided at the time of compilation and linking. Dynamic Link Libraries (DLL) in Windows and Shared Objects in Unix are good examples of dynamic libraries. </a:t>
            </a:r>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fontScale="92500"/>
          </a:bodyPr>
          <a:lstStyle/>
          <a:p>
            <a:pPr marL="0" lvl="8" indent="0"/>
            <a:r>
              <a:rPr lang="en-GB" sz="2800" b="1" dirty="0" smtClean="0"/>
              <a:t>Swapping </a:t>
            </a:r>
          </a:p>
          <a:p>
            <a:pPr marL="0" lvl="8" indent="0"/>
            <a:endParaRPr lang="en-GB" sz="2800" b="1" dirty="0" smtClean="0"/>
          </a:p>
          <a:p>
            <a:pPr marL="0" lvl="8" indent="0"/>
            <a:r>
              <a:rPr lang="en-US" sz="2800" dirty="0" smtClean="0"/>
              <a:t>Swapping is a mechanism in which a process can be swapped temporarily out of main memory (or move) to secondary storage (disk) and make that memory available to other processes. At some later time, the system swaps back the process from the secondary storage to main memory. </a:t>
            </a:r>
          </a:p>
          <a:p>
            <a:pPr marL="0" lvl="8" indent="0"/>
            <a:endParaRPr lang="en-US" sz="2800" dirty="0" smtClean="0"/>
          </a:p>
          <a:p>
            <a:pPr marL="0" lvl="8" indent="0"/>
            <a:r>
              <a:rPr lang="en-US" sz="2800" dirty="0" smtClean="0"/>
              <a:t>Though performance is usually affected by swapping process but it helps in running multiple and big processes in parallel and that's the reason Swapping is also known as a technique for memory compaction. </a:t>
            </a:r>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fontScale="70000" lnSpcReduction="20000"/>
          </a:bodyPr>
          <a:lstStyle/>
          <a:p>
            <a:pPr marL="0" lvl="8" indent="0"/>
            <a:r>
              <a:rPr lang="en-GB" sz="2800" b="1" dirty="0" smtClean="0"/>
              <a:t>Swapping </a:t>
            </a:r>
          </a:p>
          <a:p>
            <a:pPr marL="0" lvl="8" indent="0"/>
            <a:endParaRPr lang="en-GB" sz="2800" b="1" dirty="0" smtClean="0"/>
          </a:p>
          <a:p>
            <a:pPr marL="0" lvl="8" indent="0"/>
            <a:r>
              <a:rPr lang="en-US" sz="2800" dirty="0" smtClean="0"/>
              <a:t>The total time taken by swapping process includes the time it takes to move the entire process to a secondary disk and then to copy the process back to memory, as well as the time the process takes to regain main memory. </a:t>
            </a:r>
          </a:p>
          <a:p>
            <a:pPr marL="0" lvl="8" indent="0"/>
            <a:endParaRPr lang="en-US" sz="2800" dirty="0" smtClean="0"/>
          </a:p>
          <a:p>
            <a:pPr marL="0" lvl="8" indent="0"/>
            <a:r>
              <a:rPr lang="en-US" sz="2800" dirty="0" smtClean="0"/>
              <a:t>Let us assume that the user process is of size 2048KB and on a standard hard disk where swapping will take place has a data transfer rate around 1 MB per second. The actual transfer of the 1000K process to or from memory will take </a:t>
            </a:r>
          </a:p>
          <a:p>
            <a:pPr marL="0" lvl="8" indent="0"/>
            <a:endParaRPr lang="en-US" sz="2800" dirty="0" smtClean="0"/>
          </a:p>
          <a:p>
            <a:pPr marL="0" lvl="8" indent="0" algn="ctr"/>
            <a:r>
              <a:rPr lang="en-GB" sz="2800" dirty="0" smtClean="0"/>
              <a:t>2048KB / 1024KB per second </a:t>
            </a:r>
          </a:p>
          <a:p>
            <a:pPr marL="0" lvl="8" indent="0" algn="ctr"/>
            <a:r>
              <a:rPr lang="en-GB" sz="2800" dirty="0" smtClean="0"/>
              <a:t>= 2 seconds </a:t>
            </a:r>
          </a:p>
          <a:p>
            <a:pPr marL="0" lvl="8" indent="0" algn="ctr"/>
            <a:r>
              <a:rPr lang="en-GB" sz="2800" dirty="0" smtClean="0"/>
              <a:t>= 200 milliseconds</a:t>
            </a:r>
          </a:p>
          <a:p>
            <a:pPr marL="0" lvl="8" indent="0" algn="ctr">
              <a:buNone/>
            </a:pPr>
            <a:r>
              <a:rPr lang="en-US" sz="2800" dirty="0" smtClean="0"/>
              <a:t>Now considering in and out time, it will take complete 400 milliseconds plus other overhead where the process competes to regain main memory. </a:t>
            </a:r>
            <a:r>
              <a:rPr lang="en-GB" sz="2800" dirty="0" smtClean="0"/>
              <a:t> </a:t>
            </a:r>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pPr marL="0" lvl="8" indent="0"/>
            <a:endParaRPr lang="en-GB" sz="2800" dirty="0" smtClean="0"/>
          </a:p>
        </p:txBody>
      </p:sp>
      <p:pic>
        <p:nvPicPr>
          <p:cNvPr id="1026" name="Picture 2"/>
          <p:cNvPicPr>
            <a:picLocks noChangeAspect="1" noChangeArrowheads="1"/>
          </p:cNvPicPr>
          <p:nvPr/>
        </p:nvPicPr>
        <p:blipFill>
          <a:blip r:embed="rId2"/>
          <a:srcRect l="33020" t="28770" r="35076" b="12897"/>
          <a:stretch>
            <a:fillRect/>
          </a:stretch>
        </p:blipFill>
        <p:spPr bwMode="auto">
          <a:xfrm>
            <a:off x="3541487" y="2017485"/>
            <a:ext cx="5689600" cy="3947885"/>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pPr marL="0" lvl="8" indent="0"/>
            <a:r>
              <a:rPr lang="en-GB" sz="2800" b="1" dirty="0" smtClean="0"/>
              <a:t>Memory Allocation</a:t>
            </a:r>
          </a:p>
          <a:p>
            <a:pPr marL="0" lvl="8" indent="0"/>
            <a:endParaRPr lang="en-GB" sz="2800" b="1" dirty="0" smtClean="0"/>
          </a:p>
          <a:p>
            <a:pPr marL="0" lvl="8" indent="0">
              <a:buNone/>
            </a:pPr>
            <a:r>
              <a:rPr lang="en-US" sz="2800" dirty="0" smtClean="0"/>
              <a:t>Main memory usually has two partitions: </a:t>
            </a:r>
          </a:p>
          <a:p>
            <a:pPr marL="0" lvl="8" indent="0"/>
            <a:r>
              <a:rPr lang="en-US" sz="2800" dirty="0" smtClean="0"/>
              <a:t> Low Memory -- Operating system resides in this memory. </a:t>
            </a:r>
          </a:p>
          <a:p>
            <a:pPr marL="0" lvl="8" indent="0"/>
            <a:r>
              <a:rPr lang="en-US" sz="2800" dirty="0" smtClean="0"/>
              <a:t>High Memory -- User processes are held in high memory. </a:t>
            </a:r>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pic>
        <p:nvPicPr>
          <p:cNvPr id="2050" name="Picture 2"/>
          <p:cNvPicPr>
            <a:picLocks noGrp="1" noChangeAspect="1" noChangeArrowheads="1"/>
          </p:cNvPicPr>
          <p:nvPr>
            <p:ph idx="1"/>
          </p:nvPr>
        </p:nvPicPr>
        <p:blipFill>
          <a:blip r:embed="rId2"/>
          <a:srcRect l="15093" t="22297" r="15125" b="10593"/>
          <a:stretch>
            <a:fillRect/>
          </a:stretch>
        </p:blipFill>
        <p:spPr bwMode="auto">
          <a:xfrm>
            <a:off x="1596571" y="1901370"/>
            <a:ext cx="8940800" cy="4207287"/>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normAutofit/>
          </a:bodyPr>
          <a:lstStyle/>
          <a:p>
            <a:r>
              <a:rPr lang="en-US" sz="4000" b="1" baseline="-25000" dirty="0" smtClean="0"/>
              <a:t>Fragmentation </a:t>
            </a:r>
          </a:p>
          <a:p>
            <a:endParaRPr lang="en-US" sz="4000" baseline="-25000" dirty="0" smtClean="0"/>
          </a:p>
          <a:p>
            <a:r>
              <a:rPr lang="en-US" sz="4000" baseline="-25000" dirty="0" smtClean="0"/>
              <a:t>As processes are loaded and removed from memory, the free memory space is broken into little pieces. It happens after sometimes that processes cannot be allocated to memory blocks considering their small size and memory blocks remains unused. This problem is known as Fragmentation. </a:t>
            </a:r>
            <a:endParaRPr lang="en-US" sz="4000" baseline="-25000"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normAutofit/>
          </a:bodyPr>
          <a:lstStyle/>
          <a:p>
            <a:r>
              <a:rPr lang="en-US" sz="4000" b="1" baseline="-25000" dirty="0" smtClean="0"/>
              <a:t>Fragmentation</a:t>
            </a:r>
          </a:p>
          <a:p>
            <a:r>
              <a:rPr lang="en-US" sz="4000" b="1" baseline="-25000" dirty="0" smtClean="0"/>
              <a:t> </a:t>
            </a:r>
          </a:p>
          <a:p>
            <a:endParaRPr lang="en-US" sz="4000" baseline="-25000" dirty="0" smtClean="0"/>
          </a:p>
        </p:txBody>
      </p:sp>
      <p:pic>
        <p:nvPicPr>
          <p:cNvPr id="3075" name="Picture 3"/>
          <p:cNvPicPr>
            <a:picLocks noChangeAspect="1" noChangeArrowheads="1"/>
          </p:cNvPicPr>
          <p:nvPr/>
        </p:nvPicPr>
        <p:blipFill>
          <a:blip r:embed="rId2"/>
          <a:srcRect l="15976" t="29315" r="16088" b="18502"/>
          <a:stretch>
            <a:fillRect/>
          </a:stretch>
        </p:blipFill>
        <p:spPr bwMode="auto">
          <a:xfrm>
            <a:off x="1132115" y="2510972"/>
            <a:ext cx="8839200" cy="3657599"/>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lnSpcReduction="10000"/>
          </a:bodyPr>
          <a:lstStyle/>
          <a:p>
            <a:r>
              <a:rPr lang="en-US" dirty="0" smtClean="0"/>
              <a:t>Memory management is responsible for allocating memory to processes and for protecting the memory allocated to each process from undesired access by other processes.</a:t>
            </a:r>
          </a:p>
          <a:p>
            <a:r>
              <a:rPr lang="en-US" dirty="0" smtClean="0"/>
              <a:t>It is also responsible for protecting the memory allocated to the operating system from unauthorized access.</a:t>
            </a:r>
            <a:endParaRPr lang="en-GB" dirty="0" smtClean="0"/>
          </a:p>
          <a:p>
            <a:r>
              <a:rPr lang="en-GB" dirty="0" smtClean="0"/>
              <a:t>Memory </a:t>
            </a:r>
            <a:r>
              <a:rPr lang="en-GB" dirty="0"/>
              <a:t>management is the functionality of an operating system which handles or manages primary memory and moves processes back and forth between main memory and disk during execution. </a:t>
            </a:r>
            <a:endParaRPr lang="en-GB" dirty="0" smtClean="0"/>
          </a:p>
          <a:p>
            <a:endParaRPr lang="en-GB" dirty="0"/>
          </a:p>
          <a:p>
            <a:r>
              <a:rPr lang="en-GB" dirty="0" smtClean="0"/>
              <a:t>Memory </a:t>
            </a:r>
            <a:r>
              <a:rPr lang="en-GB" dirty="0"/>
              <a:t>management keeps track of each and every memory location, regardless of either it is allocated to some process or it is free. It checks how much memory is to be allocated to processes. It decides which process will get memory at what time. It tracks whenever some memory gets freed or unallocated and correspondingly it updates the status. </a:t>
            </a:r>
          </a:p>
        </p:txBody>
      </p:sp>
    </p:spTree>
    <p:extLst>
      <p:ext uri="{BB962C8B-B14F-4D97-AF65-F5344CB8AC3E}">
        <p14:creationId xmlns:p14="http://schemas.microsoft.com/office/powerpoint/2010/main" xmlns="" val="1220881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normAutofit/>
          </a:bodyPr>
          <a:lstStyle/>
          <a:p>
            <a:r>
              <a:rPr lang="en-US" sz="4000" b="1" baseline="-25000" dirty="0" smtClean="0"/>
              <a:t>Fragmentation</a:t>
            </a:r>
          </a:p>
          <a:p>
            <a:r>
              <a:rPr lang="en-US" sz="4000" b="1" baseline="-25000" dirty="0" smtClean="0"/>
              <a:t> </a:t>
            </a:r>
          </a:p>
          <a:p>
            <a:endParaRPr lang="en-US" sz="4000" baseline="-25000" dirty="0" smtClean="0"/>
          </a:p>
        </p:txBody>
      </p:sp>
      <p:pic>
        <p:nvPicPr>
          <p:cNvPr id="3075" name="Picture 3"/>
          <p:cNvPicPr>
            <a:picLocks noChangeAspect="1" noChangeArrowheads="1"/>
          </p:cNvPicPr>
          <p:nvPr/>
        </p:nvPicPr>
        <p:blipFill>
          <a:blip r:embed="rId2"/>
          <a:srcRect l="15976" t="29315" r="16088" b="18502"/>
          <a:stretch>
            <a:fillRect/>
          </a:stretch>
        </p:blipFill>
        <p:spPr bwMode="auto">
          <a:xfrm>
            <a:off x="1132115" y="2510972"/>
            <a:ext cx="8839200" cy="3657599"/>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pic>
        <p:nvPicPr>
          <p:cNvPr id="4098" name="Picture 2"/>
          <p:cNvPicPr>
            <a:picLocks noGrp="1" noChangeAspect="1" noChangeArrowheads="1"/>
          </p:cNvPicPr>
          <p:nvPr>
            <p:ph idx="1"/>
          </p:nvPr>
        </p:nvPicPr>
        <p:blipFill>
          <a:blip r:embed="rId2"/>
          <a:srcRect l="15296" t="15441" r="16342" b="22291"/>
          <a:stretch>
            <a:fillRect/>
          </a:stretch>
        </p:blipFill>
        <p:spPr bwMode="auto">
          <a:xfrm>
            <a:off x="1407885" y="1886857"/>
            <a:ext cx="9622972" cy="3410857"/>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endParaRPr lang="en-US" dirty="0" smtClean="0"/>
          </a:p>
          <a:p>
            <a:r>
              <a:rPr lang="en-US" dirty="0" smtClean="0"/>
              <a:t>External fragmentation can be reduced by compaction or shuffle memory contents to place all free memory together in one large block. To make compaction feasible, relocation should be dynamic. </a:t>
            </a:r>
          </a:p>
          <a:p>
            <a:r>
              <a:rPr lang="en-US" dirty="0" smtClean="0"/>
              <a:t>The internal fragmentation can be reduced by effectively assigning the smallest partition but large enough for the process. </a:t>
            </a:r>
            <a:endParaRPr lang="en-US"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b="1" i="1" dirty="0" smtClean="0"/>
              <a:t>Partition Selection Algorithm/ Placement policies</a:t>
            </a:r>
          </a:p>
          <a:p>
            <a:endParaRPr lang="en-US" b="1" i="1" dirty="0" smtClean="0"/>
          </a:p>
          <a:p>
            <a:r>
              <a:rPr lang="en-US" dirty="0" smtClean="0"/>
              <a:t>In situation where multiple memory holes are large enough to contain a process , the operating system must use an algorithm to select which hole the process will be loaded into. </a:t>
            </a:r>
          </a:p>
          <a:p>
            <a:endParaRPr lang="en-US" dirty="0" smtClean="0"/>
          </a:p>
          <a:p>
            <a:r>
              <a:rPr lang="en-US" dirty="0" smtClean="0"/>
              <a:t>-First Fit</a:t>
            </a:r>
          </a:p>
          <a:p>
            <a:r>
              <a:rPr lang="en-US" dirty="0" smtClean="0"/>
              <a:t>-Next Fit</a:t>
            </a:r>
          </a:p>
          <a:p>
            <a:r>
              <a:rPr lang="en-US" dirty="0" smtClean="0"/>
              <a:t>-Best Fit</a:t>
            </a:r>
          </a:p>
          <a:p>
            <a:r>
              <a:rPr lang="en-US" dirty="0" smtClean="0"/>
              <a:t>-Worst Fit.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85000" lnSpcReduction="10000"/>
          </a:bodyPr>
          <a:lstStyle/>
          <a:p>
            <a:r>
              <a:rPr lang="en-US" b="1" i="1" dirty="0" smtClean="0"/>
              <a:t>Partition Selection Algorithm/ Placement policies</a:t>
            </a:r>
          </a:p>
          <a:p>
            <a:r>
              <a:rPr lang="en-US" b="1" i="1" dirty="0" smtClean="0"/>
              <a:t>First Fit:</a:t>
            </a:r>
          </a:p>
          <a:p>
            <a:r>
              <a:rPr lang="en-US" b="1" i="1" dirty="0" smtClean="0"/>
              <a:t>-</a:t>
            </a:r>
            <a:r>
              <a:rPr lang="en-US" dirty="0" smtClean="0"/>
              <a:t>The Operating system looks  at all sections of free memory. </a:t>
            </a:r>
          </a:p>
          <a:p>
            <a:r>
              <a:rPr lang="en-US" dirty="0" smtClean="0"/>
              <a:t>- The process is allocated to the first hole found that is larger than the size of the process. </a:t>
            </a:r>
          </a:p>
          <a:p>
            <a:r>
              <a:rPr lang="en-US" dirty="0" smtClean="0"/>
              <a:t>-Unless the size of the process matches the size of the hole, the hole continues to exist, reduced  by the size of the process.</a:t>
            </a:r>
          </a:p>
          <a:p>
            <a:endParaRPr lang="en-US" b="1" i="1" dirty="0" smtClean="0"/>
          </a:p>
          <a:p>
            <a:r>
              <a:rPr lang="en-US" b="1" i="1" dirty="0" smtClean="0"/>
              <a:t>Next Fit:</a:t>
            </a:r>
          </a:p>
          <a:p>
            <a:r>
              <a:rPr lang="en-US" dirty="0" smtClean="0"/>
              <a:t>-It attempts to improve performance by distributing its searches more evenly over the entire memory space.</a:t>
            </a:r>
          </a:p>
          <a:p>
            <a:r>
              <a:rPr lang="en-US" dirty="0" smtClean="0"/>
              <a:t>-It does this by keeping track of which hole was last allocated.</a:t>
            </a:r>
          </a:p>
          <a:p>
            <a:r>
              <a:rPr lang="en-US" dirty="0" smtClean="0"/>
              <a:t>-The next search starts at the last hole allocated, not at the beginning of the memory.</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r>
              <a:rPr lang="en-US" b="1" i="1" dirty="0" smtClean="0"/>
              <a:t>Partition Selection Algorithm/ Placement policies</a:t>
            </a:r>
          </a:p>
          <a:p>
            <a:r>
              <a:rPr lang="en-US" b="1" i="1" dirty="0" smtClean="0"/>
              <a:t>Best Fit:</a:t>
            </a:r>
          </a:p>
          <a:p>
            <a:r>
              <a:rPr lang="en-US" dirty="0" smtClean="0"/>
              <a:t>- It searches the entire list of holes to find the smallest hole whose size is greater than or equal to size of process.</a:t>
            </a:r>
          </a:p>
          <a:p>
            <a:r>
              <a:rPr lang="en-US" b="1" i="1" dirty="0" smtClean="0"/>
              <a:t>Worst Fit:</a:t>
            </a:r>
          </a:p>
          <a:p>
            <a:r>
              <a:rPr lang="en-US" dirty="0" smtClean="0"/>
              <a:t>-It is the opposite of Best Fit.</a:t>
            </a:r>
          </a:p>
          <a:p>
            <a:r>
              <a:rPr lang="en-US" dirty="0" smtClean="0"/>
              <a:t>-It always picks the largest remaining hole.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fontScale="85000" lnSpcReduction="20000"/>
          </a:bodyPr>
          <a:lstStyle/>
          <a:p>
            <a:r>
              <a:rPr lang="en-US" b="1" i="1" dirty="0" smtClean="0"/>
              <a:t>Partition Selection Algorithm/ Placement policies</a:t>
            </a:r>
          </a:p>
          <a:p>
            <a:pPr>
              <a:buNone/>
            </a:pPr>
            <a:r>
              <a:rPr lang="en-US" b="1" i="1" dirty="0" smtClean="0"/>
              <a:t>	</a:t>
            </a:r>
          </a:p>
          <a:p>
            <a:r>
              <a:rPr lang="en-US" b="1" i="1" dirty="0" smtClean="0"/>
              <a:t>P1:20k			</a:t>
            </a:r>
          </a:p>
          <a:p>
            <a:r>
              <a:rPr lang="en-US" b="1" i="1" dirty="0" smtClean="0"/>
              <a:t>P2:10k</a:t>
            </a:r>
          </a:p>
          <a:p>
            <a:r>
              <a:rPr lang="en-US" b="1" i="1" dirty="0" smtClean="0"/>
              <a:t>P3:5k</a:t>
            </a:r>
          </a:p>
          <a:p>
            <a:r>
              <a:rPr lang="en-US" b="1" i="1" dirty="0" smtClean="0"/>
              <a:t>A:10k</a:t>
            </a:r>
          </a:p>
          <a:p>
            <a:r>
              <a:rPr lang="en-US" b="1" i="1" dirty="0" smtClean="0"/>
              <a:t>B:30k</a:t>
            </a:r>
          </a:p>
          <a:p>
            <a:r>
              <a:rPr lang="en-US" b="1" i="1" dirty="0" smtClean="0"/>
              <a:t>c:5k			first fit: p1</a:t>
            </a:r>
            <a:r>
              <a:rPr lang="en-US" b="1" i="1" dirty="0" smtClean="0">
                <a:sym typeface="Wingdings" pitchFamily="2" charset="2"/>
              </a:rPr>
              <a:t>B1, p2A, p3B2</a:t>
            </a:r>
            <a:endParaRPr lang="en-US" b="1" i="1" dirty="0" smtClean="0"/>
          </a:p>
          <a:p>
            <a:r>
              <a:rPr lang="en-US" b="1" i="1" dirty="0" smtClean="0"/>
              <a:t>D:20k			Next fit:p1</a:t>
            </a:r>
            <a:r>
              <a:rPr lang="en-US" b="1" i="1" dirty="0" smtClean="0">
                <a:sym typeface="Wingdings" pitchFamily="2" charset="2"/>
              </a:rPr>
              <a:t>B1,p2B2, p3 C</a:t>
            </a:r>
            <a:endParaRPr lang="en-US" b="1" i="1" dirty="0" smtClean="0"/>
          </a:p>
          <a:p>
            <a:r>
              <a:rPr lang="en-US" b="1" i="1" dirty="0" smtClean="0"/>
              <a:t>E:15k			Best fit: p1</a:t>
            </a:r>
            <a:r>
              <a:rPr lang="en-US" b="1" i="1" dirty="0" smtClean="0">
                <a:sym typeface="Wingdings" pitchFamily="2" charset="2"/>
              </a:rPr>
              <a:t>D, p2A, p3 C</a:t>
            </a:r>
            <a:endParaRPr lang="en-US" b="1" i="1" dirty="0" smtClean="0"/>
          </a:p>
          <a:p>
            <a:r>
              <a:rPr lang="en-US" b="1" i="1" dirty="0" smtClean="0"/>
              <a:t>F:20k			Worst fit: p1</a:t>
            </a:r>
            <a:r>
              <a:rPr lang="en-US" b="1" i="1" dirty="0" smtClean="0">
                <a:sym typeface="Wingdings" pitchFamily="2" charset="2"/>
              </a:rPr>
              <a:t> B, p2D, p3 E</a:t>
            </a:r>
            <a:endParaRPr lang="en-US" b="1" i="1" dirty="0" smtClean="0"/>
          </a:p>
          <a:p>
            <a:endParaRPr lang="en-US" b="1" i="1" dirty="0" smtClean="0"/>
          </a:p>
        </p:txBody>
      </p:sp>
      <p:graphicFrame>
        <p:nvGraphicFramePr>
          <p:cNvPr id="4" name="Table 3"/>
          <p:cNvGraphicFramePr>
            <a:graphicFrameLocks noGrp="1"/>
          </p:cNvGraphicFramePr>
          <p:nvPr/>
        </p:nvGraphicFramePr>
        <p:xfrm>
          <a:off x="3222172" y="2475894"/>
          <a:ext cx="8128000" cy="370840"/>
        </p:xfrm>
        <a:graphic>
          <a:graphicData uri="http://schemas.openxmlformats.org/drawingml/2006/table">
            <a:tbl>
              <a:tblPr firstRow="1" bandRow="1">
                <a:tableStyleId>{5C22544A-7EE6-4342-B048-85BDC9FD1C3A}</a:tableStyleId>
              </a:tblPr>
              <a:tblGrid>
                <a:gridCol w="928914"/>
                <a:gridCol w="321548"/>
                <a:gridCol w="1042181"/>
                <a:gridCol w="450556"/>
                <a:gridCol w="382955"/>
                <a:gridCol w="625231"/>
                <a:gridCol w="472272"/>
                <a:gridCol w="885371"/>
                <a:gridCol w="377371"/>
                <a:gridCol w="754743"/>
                <a:gridCol w="636396"/>
                <a:gridCol w="873090"/>
                <a:gridCol w="377372"/>
              </a:tblGrid>
              <a:tr h="370840">
                <a:tc>
                  <a:txBody>
                    <a:bodyPr/>
                    <a:lstStyle/>
                    <a:p>
                      <a:r>
                        <a:rPr lang="en-US" dirty="0" smtClean="0"/>
                        <a:t>A:10k</a:t>
                      </a:r>
                      <a:endParaRPr lang="en-US" dirty="0"/>
                    </a:p>
                  </a:txBody>
                  <a:tcPr/>
                </a:tc>
                <a:tc>
                  <a:txBody>
                    <a:bodyPr/>
                    <a:lstStyle/>
                    <a:p>
                      <a:r>
                        <a:rPr lang="en-US" dirty="0" smtClean="0"/>
                        <a:t>-</a:t>
                      </a:r>
                      <a:endParaRPr lang="en-US" dirty="0"/>
                    </a:p>
                  </a:txBody>
                  <a:tcPr/>
                </a:tc>
                <a:tc>
                  <a:txBody>
                    <a:bodyPr/>
                    <a:lstStyle/>
                    <a:p>
                      <a:r>
                        <a:rPr lang="en-US" dirty="0" smtClean="0"/>
                        <a:t>B:30k</a:t>
                      </a:r>
                      <a:endParaRPr lang="en-US" dirty="0"/>
                    </a:p>
                  </a:txBody>
                  <a:tcPr/>
                </a:tc>
                <a:tc>
                  <a:txBody>
                    <a:bodyPr/>
                    <a:lstStyle/>
                    <a:p>
                      <a:r>
                        <a:rPr lang="en-US" dirty="0" smtClean="0"/>
                        <a:t>B2</a:t>
                      </a:r>
                      <a:endParaRPr lang="en-US" dirty="0"/>
                    </a:p>
                  </a:txBody>
                  <a:tcPr/>
                </a:tc>
                <a:tc>
                  <a:txBody>
                    <a:bodyPr/>
                    <a:lstStyle/>
                    <a:p>
                      <a:r>
                        <a:rPr lang="en-US" dirty="0" smtClean="0"/>
                        <a:t>-</a:t>
                      </a:r>
                      <a:endParaRPr lang="en-US" dirty="0"/>
                    </a:p>
                  </a:txBody>
                  <a:tcPr/>
                </a:tc>
                <a:tc>
                  <a:txBody>
                    <a:bodyPr/>
                    <a:lstStyle/>
                    <a:p>
                      <a:r>
                        <a:rPr lang="en-US" dirty="0" smtClean="0"/>
                        <a:t>C:5k</a:t>
                      </a:r>
                      <a:endParaRPr lang="en-US" dirty="0"/>
                    </a:p>
                  </a:txBody>
                  <a:tcPr/>
                </a:tc>
                <a:tc>
                  <a:txBody>
                    <a:bodyPr/>
                    <a:lstStyle/>
                    <a:p>
                      <a:r>
                        <a:rPr lang="en-US" dirty="0" smtClean="0"/>
                        <a:t>-</a:t>
                      </a:r>
                      <a:endParaRPr lang="en-US" dirty="0"/>
                    </a:p>
                  </a:txBody>
                  <a:tcPr/>
                </a:tc>
                <a:tc>
                  <a:txBody>
                    <a:bodyPr/>
                    <a:lstStyle/>
                    <a:p>
                      <a:r>
                        <a:rPr lang="en-US" dirty="0" smtClean="0"/>
                        <a:t>D:20k</a:t>
                      </a:r>
                      <a:endParaRPr lang="en-US" dirty="0"/>
                    </a:p>
                  </a:txBody>
                  <a:tcPr/>
                </a:tc>
                <a:tc>
                  <a:txBody>
                    <a:bodyPr/>
                    <a:lstStyle/>
                    <a:p>
                      <a:r>
                        <a:rPr lang="en-US" dirty="0" smtClean="0"/>
                        <a:t>-</a:t>
                      </a:r>
                      <a:endParaRPr lang="en-US" dirty="0"/>
                    </a:p>
                  </a:txBody>
                  <a:tcPr/>
                </a:tc>
                <a:tc>
                  <a:txBody>
                    <a:bodyPr/>
                    <a:lstStyle/>
                    <a:p>
                      <a:r>
                        <a:rPr lang="en-US" dirty="0" smtClean="0"/>
                        <a:t>C:15k</a:t>
                      </a:r>
                      <a:endParaRPr lang="en-US" dirty="0"/>
                    </a:p>
                  </a:txBody>
                  <a:tcPr/>
                </a:tc>
                <a:tc>
                  <a:txBody>
                    <a:bodyPr/>
                    <a:lstStyle/>
                    <a:p>
                      <a:r>
                        <a:rPr lang="en-US" dirty="0" smtClean="0"/>
                        <a:t>-</a:t>
                      </a:r>
                      <a:endParaRPr lang="en-US" dirty="0"/>
                    </a:p>
                  </a:txBody>
                  <a:tcPr/>
                </a:tc>
                <a:tc>
                  <a:txBody>
                    <a:bodyPr/>
                    <a:lstStyle/>
                    <a:p>
                      <a:r>
                        <a:rPr lang="en-US" dirty="0" smtClean="0"/>
                        <a:t>F:20k</a:t>
                      </a:r>
                      <a:endParaRPr lang="en-US" dirty="0"/>
                    </a:p>
                  </a:txBody>
                  <a:tcPr/>
                </a:tc>
                <a:tc>
                  <a:txBody>
                    <a:bodyPr/>
                    <a:lstStyle/>
                    <a:p>
                      <a:endParaRPr lang="en-US" dirty="0"/>
                    </a:p>
                  </a:txBody>
                  <a:tcPr/>
                </a:tc>
              </a:tr>
            </a:tbl>
          </a:graphicData>
        </a:graphic>
      </p:graphicFrame>
      <p:sp>
        <p:nvSpPr>
          <p:cNvPr id="5" name="TextBox 4"/>
          <p:cNvSpPr txBox="1"/>
          <p:nvPr/>
        </p:nvSpPr>
        <p:spPr>
          <a:xfrm>
            <a:off x="5341257" y="3018971"/>
            <a:ext cx="609600" cy="646331"/>
          </a:xfrm>
          <a:prstGeom prst="rect">
            <a:avLst/>
          </a:prstGeom>
          <a:noFill/>
        </p:spPr>
        <p:txBody>
          <a:bodyPr wrap="square" rtlCol="0">
            <a:spAutoFit/>
          </a:bodyPr>
          <a:lstStyle/>
          <a:p>
            <a:r>
              <a:rPr lang="en-US" dirty="0" smtClean="0"/>
              <a:t>10khole</a:t>
            </a:r>
            <a:endParaRPr lang="en-US" dirty="0"/>
          </a:p>
        </p:txBody>
      </p:sp>
      <p:cxnSp>
        <p:nvCxnSpPr>
          <p:cNvPr id="7" name="Straight Arrow Connector 6"/>
          <p:cNvCxnSpPr>
            <a:endCxn id="5" idx="0"/>
          </p:cNvCxnSpPr>
          <p:nvPr/>
        </p:nvCxnSpPr>
        <p:spPr>
          <a:xfrm rot="16200000" flipH="1">
            <a:off x="5588000" y="2960914"/>
            <a:ext cx="101600"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r>
              <a:rPr lang="en-US" b="1" i="1" dirty="0" smtClean="0"/>
              <a:t>Partition Selection Algorithm/ Placement policies</a:t>
            </a:r>
          </a:p>
          <a:p>
            <a:r>
              <a:rPr lang="en-US" b="1" i="1" dirty="0" smtClean="0"/>
              <a:t>Buddy System</a:t>
            </a:r>
          </a:p>
          <a:p>
            <a:r>
              <a:rPr lang="en-US" dirty="0" smtClean="0"/>
              <a:t>-A buddy system offers a compromise between fixed-size and variable-size allocation.</a:t>
            </a:r>
          </a:p>
          <a:p>
            <a:pPr>
              <a:buNone/>
            </a:pPr>
            <a:r>
              <a:rPr lang="en-US" dirty="0" smtClean="0"/>
              <a:t> -Memory is allocated in units that are power of 2.</a:t>
            </a:r>
          </a:p>
          <a:p>
            <a:pPr>
              <a:buNone/>
            </a:pPr>
            <a:r>
              <a:rPr lang="en-US" dirty="0" smtClean="0"/>
              <a:t> -Initially there is a single allocation unit that comprises all of memory.</a:t>
            </a:r>
          </a:p>
          <a:p>
            <a:pPr>
              <a:buNone/>
            </a:pPr>
            <a:r>
              <a:rPr lang="en-US" dirty="0" smtClean="0"/>
              <a:t>	- When memory is allocated a unit memory whose size is the smallest power of 2 larger than the size of the process.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r>
              <a:rPr lang="en-US" b="1" i="1" dirty="0" smtClean="0"/>
              <a:t>Partition Selection Algorithm/ Placement policies</a:t>
            </a:r>
          </a:p>
          <a:p>
            <a:r>
              <a:rPr lang="en-US" b="1" i="1" dirty="0" smtClean="0"/>
              <a:t>Buddy System</a:t>
            </a:r>
          </a:p>
          <a:p>
            <a:r>
              <a:rPr lang="en-US" dirty="0" smtClean="0"/>
              <a:t>A:50</a:t>
            </a:r>
          </a:p>
          <a:p>
            <a:r>
              <a:rPr lang="en-US" dirty="0" smtClean="0"/>
              <a:t>B:150</a:t>
            </a:r>
          </a:p>
          <a:p>
            <a:r>
              <a:rPr lang="en-US" dirty="0" smtClean="0"/>
              <a:t>C:60</a:t>
            </a:r>
          </a:p>
          <a:p>
            <a:r>
              <a:rPr lang="en-US" dirty="0" smtClean="0"/>
              <a:t>D:60</a:t>
            </a:r>
          </a:p>
          <a:p>
            <a:r>
              <a:rPr lang="en-US" dirty="0" smtClean="0"/>
              <a:t>E:60</a:t>
            </a:r>
          </a:p>
          <a:p>
            <a:endParaRPr lang="en-US"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normAutofit/>
          </a:bodyPr>
          <a:lstStyle/>
          <a:p>
            <a:r>
              <a:rPr lang="en-US" b="1" i="1" dirty="0" smtClean="0"/>
              <a:t>Partition Selection Algorithm/ Placement policies</a:t>
            </a:r>
          </a:p>
          <a:p>
            <a:endParaRPr lang="en-US" dirty="0" smtClean="0"/>
          </a:p>
        </p:txBody>
      </p:sp>
      <p:graphicFrame>
        <p:nvGraphicFramePr>
          <p:cNvPr id="4" name="Table 3"/>
          <p:cNvGraphicFramePr>
            <a:graphicFrameLocks noGrp="1"/>
          </p:cNvGraphicFramePr>
          <p:nvPr/>
        </p:nvGraphicFramePr>
        <p:xfrm>
          <a:off x="943429" y="-248920"/>
          <a:ext cx="8795657" cy="6949440"/>
        </p:xfrm>
        <a:graphic>
          <a:graphicData uri="http://schemas.openxmlformats.org/drawingml/2006/table">
            <a:tbl>
              <a:tblPr firstRow="1" bandRow="1">
                <a:tableStyleId>{5C22544A-7EE6-4342-B048-85BDC9FD1C3A}</a:tableStyleId>
              </a:tblPr>
              <a:tblGrid>
                <a:gridCol w="691792"/>
                <a:gridCol w="691792"/>
                <a:gridCol w="691792"/>
                <a:gridCol w="691792"/>
                <a:gridCol w="2767174"/>
                <a:gridCol w="3261315"/>
              </a:tblGrid>
              <a:tr h="333829">
                <a:tc gridSpan="6">
                  <a:txBody>
                    <a:bodyPr/>
                    <a:lstStyle/>
                    <a:p>
                      <a:pPr algn="ctr"/>
                      <a:r>
                        <a:rPr lang="en-US" dirty="0" smtClean="0"/>
                        <a:t>1MB</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33829">
                <a:tc gridSpan="5">
                  <a:txBody>
                    <a:bodyPr/>
                    <a:lstStyle/>
                    <a:p>
                      <a:pPr algn="ctr"/>
                      <a:r>
                        <a:rPr lang="en-US" dirty="0" smtClean="0"/>
                        <a:t>512</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t>512</a:t>
                      </a:r>
                      <a:endParaRPr lang="en-US" dirty="0"/>
                    </a:p>
                  </a:txBody>
                  <a:tcPr/>
                </a:tc>
              </a:tr>
              <a:tr h="333829">
                <a:tc gridSpan="4">
                  <a:txBody>
                    <a:bodyPr/>
                    <a:lstStyle/>
                    <a:p>
                      <a:pPr algn="ctr"/>
                      <a:r>
                        <a:rPr lang="en-US" dirty="0" smtClean="0"/>
                        <a:t>256</a:t>
                      </a:r>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r>
                        <a:rPr lang="en-US" dirty="0" smtClean="0"/>
                        <a:t>256</a:t>
                      </a:r>
                      <a:endParaRPr lang="en-US" dirty="0"/>
                    </a:p>
                  </a:txBody>
                  <a:tcPr/>
                </a:tc>
                <a:tc>
                  <a:txBody>
                    <a:bodyPr/>
                    <a:lstStyle/>
                    <a:p>
                      <a:pPr algn="ctr"/>
                      <a:r>
                        <a:rPr lang="en-US" dirty="0" smtClean="0"/>
                        <a:t>512</a:t>
                      </a:r>
                      <a:endParaRPr lang="en-US" dirty="0"/>
                    </a:p>
                  </a:txBody>
                  <a:tcPr/>
                </a:tc>
              </a:tr>
              <a:tr h="333829">
                <a:tc gridSpan="2">
                  <a:txBody>
                    <a:bodyPr/>
                    <a:lstStyle/>
                    <a:p>
                      <a:pPr algn="ctr"/>
                      <a:r>
                        <a:rPr lang="en-US" dirty="0" smtClean="0"/>
                        <a:t>128</a:t>
                      </a:r>
                      <a:endParaRPr lang="en-US" dirty="0"/>
                    </a:p>
                  </a:txBody>
                  <a:tcPr/>
                </a:tc>
                <a:tc hMerge="1">
                  <a:txBody>
                    <a:bodyPr/>
                    <a:lstStyle/>
                    <a:p>
                      <a:endParaRPr lang="en-US"/>
                    </a:p>
                  </a:txBody>
                  <a:tcPr/>
                </a:tc>
                <a:tc gridSpan="2">
                  <a:txBody>
                    <a:bodyPr/>
                    <a:lstStyle/>
                    <a:p>
                      <a:pPr algn="ctr"/>
                      <a:r>
                        <a:rPr lang="en-US" dirty="0" smtClean="0"/>
                        <a:t>128</a:t>
                      </a:r>
                      <a:endParaRPr lang="en-US" dirty="0"/>
                    </a:p>
                  </a:txBody>
                  <a:tcPr/>
                </a:tc>
                <a:tc hMerge="1">
                  <a:txBody>
                    <a:bodyPr/>
                    <a:lstStyle/>
                    <a:p>
                      <a:endParaRPr lang="en-US"/>
                    </a:p>
                  </a:txBody>
                  <a:tcPr/>
                </a:tc>
                <a:tc>
                  <a:txBody>
                    <a:bodyPr/>
                    <a:lstStyle/>
                    <a:p>
                      <a:pPr algn="ctr"/>
                      <a:r>
                        <a:rPr lang="en-US" smtClean="0"/>
                        <a:t>256</a:t>
                      </a:r>
                      <a:endParaRPr lang="en-US" dirty="0"/>
                    </a:p>
                  </a:txBody>
                  <a:tcPr/>
                </a:tc>
                <a:tc>
                  <a:txBody>
                    <a:bodyPr/>
                    <a:lstStyle/>
                    <a:p>
                      <a:pPr algn="ctr"/>
                      <a:r>
                        <a:rPr lang="en-US" smtClean="0"/>
                        <a:t>512</a:t>
                      </a:r>
                      <a:endParaRPr lang="en-US" dirty="0"/>
                    </a:p>
                  </a:txBody>
                  <a:tcPr/>
                </a:tc>
              </a:tr>
              <a:tr h="333829">
                <a:tc>
                  <a:txBody>
                    <a:bodyPr/>
                    <a:lstStyle/>
                    <a:p>
                      <a:pPr algn="ctr"/>
                      <a:r>
                        <a:rPr lang="en-US" dirty="0" smtClean="0"/>
                        <a:t>64A</a:t>
                      </a:r>
                      <a:endParaRPr lang="en-US" dirty="0"/>
                    </a:p>
                  </a:txBody>
                  <a:tcPr/>
                </a:tc>
                <a:tc>
                  <a:txBody>
                    <a:bodyPr/>
                    <a:lstStyle/>
                    <a:p>
                      <a:pPr algn="ctr"/>
                      <a:r>
                        <a:rPr lang="en-US" dirty="0" smtClean="0"/>
                        <a:t>64</a:t>
                      </a:r>
                      <a:endParaRPr lang="en-US" dirty="0"/>
                    </a:p>
                  </a:txBody>
                  <a:tcPr/>
                </a:tc>
                <a:tc gridSpan="2">
                  <a:txBody>
                    <a:bodyPr/>
                    <a:lstStyle/>
                    <a:p>
                      <a:pPr algn="ctr"/>
                      <a:r>
                        <a:rPr lang="en-US" smtClean="0"/>
                        <a:t>128</a:t>
                      </a:r>
                      <a:endParaRPr lang="en-US" dirty="0"/>
                    </a:p>
                  </a:txBody>
                  <a:tcPr/>
                </a:tc>
                <a:tc hMerge="1">
                  <a:txBody>
                    <a:bodyPr/>
                    <a:lstStyle/>
                    <a:p>
                      <a:endParaRPr lang="en-US"/>
                    </a:p>
                  </a:txBody>
                  <a:tcPr/>
                </a:tc>
                <a:tc>
                  <a:txBody>
                    <a:bodyPr/>
                    <a:lstStyle/>
                    <a:p>
                      <a:pPr algn="ctr"/>
                      <a:r>
                        <a:rPr lang="en-US" smtClean="0"/>
                        <a:t>256</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dirty="0" smtClean="0"/>
                        <a:t>64</a:t>
                      </a:r>
                      <a:endParaRPr lang="en-US" dirty="0"/>
                    </a:p>
                  </a:txBody>
                  <a:tcPr/>
                </a:tc>
                <a:tc gridSpan="2">
                  <a:txBody>
                    <a:bodyPr/>
                    <a:lstStyle/>
                    <a:p>
                      <a:pPr algn="ctr"/>
                      <a:r>
                        <a:rPr lang="en-US" smtClean="0"/>
                        <a:t>128</a:t>
                      </a:r>
                      <a:endParaRPr lang="en-US" dirty="0"/>
                    </a:p>
                  </a:txBody>
                  <a:tcPr/>
                </a:tc>
                <a:tc hMerge="1">
                  <a:txBody>
                    <a:bodyPr/>
                    <a:lstStyle/>
                    <a:p>
                      <a:endParaRPr lang="en-US"/>
                    </a:p>
                  </a:txBody>
                  <a:tcPr/>
                </a:tc>
                <a:tc>
                  <a:txBody>
                    <a:bodyPr/>
                    <a:lstStyle/>
                    <a:p>
                      <a:pPr algn="ctr"/>
                      <a:r>
                        <a:rPr lang="en-US" dirty="0"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dirty="0" smtClean="0"/>
                        <a:t>C</a:t>
                      </a:r>
                      <a:endParaRPr lang="en-US" dirty="0"/>
                    </a:p>
                  </a:txBody>
                  <a:tcPr/>
                </a:tc>
                <a:tc gridSpan="2">
                  <a:txBody>
                    <a:bodyPr/>
                    <a:lstStyle/>
                    <a:p>
                      <a:pPr algn="ctr"/>
                      <a:r>
                        <a:rPr lang="en-US" dirty="0" smtClean="0"/>
                        <a:t>128</a:t>
                      </a:r>
                      <a:endParaRPr lang="en-US" dirty="0"/>
                    </a:p>
                  </a:txBody>
                  <a:tcPr/>
                </a:tc>
                <a:tc hMerge="1">
                  <a:txBody>
                    <a:bodyPr/>
                    <a:lstStyle/>
                    <a:p>
                      <a:endParaRPr lang="en-US"/>
                    </a:p>
                  </a:txBody>
                  <a:tcPr/>
                </a:tc>
                <a:tc>
                  <a:txBody>
                    <a:bodyPr/>
                    <a:lstStyle/>
                    <a:p>
                      <a:pPr algn="ctr"/>
                      <a:r>
                        <a:rPr lang="en-US" dirty="0"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64</a:t>
                      </a:r>
                      <a:endParaRPr lang="en-US" dirty="0"/>
                    </a:p>
                  </a:txBody>
                  <a:tcPr/>
                </a:tc>
                <a:tc>
                  <a:txBody>
                    <a:bodyPr/>
                    <a:lstStyle/>
                    <a:p>
                      <a:pPr algn="ctr"/>
                      <a:r>
                        <a:rPr lang="en-US"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smtClean="0"/>
                        <a:t>C</a:t>
                      </a:r>
                      <a:endParaRPr lang="en-US" dirty="0"/>
                    </a:p>
                  </a:txBody>
                  <a:tcPr/>
                </a:tc>
                <a:tc>
                  <a:txBody>
                    <a:bodyPr/>
                    <a:lstStyle/>
                    <a:p>
                      <a:pPr algn="ctr"/>
                      <a:r>
                        <a:rPr lang="en-US" dirty="0" smtClean="0"/>
                        <a:t>D</a:t>
                      </a:r>
                      <a:endParaRPr lang="en-US" dirty="0"/>
                    </a:p>
                  </a:txBody>
                  <a:tcPr/>
                </a:tc>
                <a:tc>
                  <a:txBody>
                    <a:bodyPr/>
                    <a:lstStyle/>
                    <a:p>
                      <a:pPr algn="ctr"/>
                      <a:r>
                        <a:rPr lang="en-US" dirty="0" smtClean="0"/>
                        <a:t>E</a:t>
                      </a:r>
                      <a:endParaRPr lang="en-US" dirty="0"/>
                    </a:p>
                  </a:txBody>
                  <a:tcPr/>
                </a:tc>
                <a:tc>
                  <a:txBody>
                    <a:bodyPr/>
                    <a:lstStyle/>
                    <a:p>
                      <a:pPr algn="ctr"/>
                      <a:r>
                        <a:rPr lang="en-US"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dirty="0" smtClean="0"/>
                        <a:t>C</a:t>
                      </a:r>
                      <a:endParaRPr lang="en-US" dirty="0"/>
                    </a:p>
                  </a:txBody>
                  <a:tcPr/>
                </a:tc>
                <a:tc>
                  <a:txBody>
                    <a:bodyPr/>
                    <a:lstStyle/>
                    <a:p>
                      <a:pPr algn="ctr"/>
                      <a:r>
                        <a:rPr lang="en-US" dirty="0" smtClean="0"/>
                        <a:t>64</a:t>
                      </a:r>
                      <a:endParaRPr lang="en-US" dirty="0"/>
                    </a:p>
                  </a:txBody>
                  <a:tcPr/>
                </a:tc>
                <a:tc>
                  <a:txBody>
                    <a:bodyPr/>
                    <a:lstStyle/>
                    <a:p>
                      <a:pPr algn="ctr"/>
                      <a:r>
                        <a:rPr lang="en-US" dirty="0" smtClean="0"/>
                        <a:t>E</a:t>
                      </a:r>
                      <a:endParaRPr lang="en-US" dirty="0"/>
                    </a:p>
                  </a:txBody>
                  <a:tcPr/>
                </a:tc>
                <a:tc>
                  <a:txBody>
                    <a:bodyPr/>
                    <a:lstStyle/>
                    <a:p>
                      <a:pPr algn="ctr"/>
                      <a:r>
                        <a:rPr lang="en-US"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smtClean="0"/>
                        <a:t>A</a:t>
                      </a:r>
                      <a:endParaRPr lang="en-US" dirty="0"/>
                    </a:p>
                  </a:txBody>
                  <a:tcPr/>
                </a:tc>
                <a:tc>
                  <a:txBody>
                    <a:bodyPr/>
                    <a:lstStyle/>
                    <a:p>
                      <a:pPr algn="ctr"/>
                      <a:r>
                        <a:rPr lang="en-US" dirty="0" smtClean="0"/>
                        <a:t>64</a:t>
                      </a:r>
                      <a:endParaRPr lang="en-US" dirty="0"/>
                    </a:p>
                  </a:txBody>
                  <a:tcPr/>
                </a:tc>
                <a:tc>
                  <a:txBody>
                    <a:bodyPr/>
                    <a:lstStyle/>
                    <a:p>
                      <a:pPr algn="ctr"/>
                      <a:r>
                        <a:rPr lang="en-US" dirty="0" smtClean="0"/>
                        <a:t>64</a:t>
                      </a:r>
                      <a:endParaRPr lang="en-US" dirty="0"/>
                    </a:p>
                  </a:txBody>
                  <a:tcPr/>
                </a:tc>
                <a:tc>
                  <a:txBody>
                    <a:bodyPr/>
                    <a:lstStyle/>
                    <a:p>
                      <a:pPr algn="ctr"/>
                      <a:r>
                        <a:rPr lang="en-US" dirty="0" smtClean="0"/>
                        <a:t>E</a:t>
                      </a:r>
                      <a:endParaRPr lang="en-US" dirty="0"/>
                    </a:p>
                  </a:txBody>
                  <a:tcPr/>
                </a:tc>
                <a:tc>
                  <a:txBody>
                    <a:bodyPr/>
                    <a:lstStyle/>
                    <a:p>
                      <a:pPr algn="ctr"/>
                      <a:r>
                        <a:rPr lang="en-US" smtClean="0"/>
                        <a:t>B</a:t>
                      </a:r>
                      <a:endParaRPr lang="en-US" dirty="0"/>
                    </a:p>
                  </a:txBody>
                  <a:tcPr/>
                </a:tc>
                <a:tc>
                  <a:txBody>
                    <a:bodyPr/>
                    <a:lstStyle/>
                    <a:p>
                      <a:pPr algn="ctr"/>
                      <a:r>
                        <a:rPr lang="en-US" smtClean="0"/>
                        <a:t>512</a:t>
                      </a:r>
                      <a:endParaRPr lang="en-US" dirty="0"/>
                    </a:p>
                  </a:txBody>
                  <a:tcPr/>
                </a:tc>
              </a:tr>
              <a:tr h="333829">
                <a:tc>
                  <a:txBody>
                    <a:bodyPr/>
                    <a:lstStyle/>
                    <a:p>
                      <a:pPr algn="ctr"/>
                      <a:r>
                        <a:rPr lang="en-US" dirty="0" smtClean="0"/>
                        <a:t>A</a:t>
                      </a:r>
                      <a:endParaRPr lang="en-US" dirty="0"/>
                    </a:p>
                  </a:txBody>
                  <a:tcPr/>
                </a:tc>
                <a:tc>
                  <a:txBody>
                    <a:bodyPr/>
                    <a:lstStyle/>
                    <a:p>
                      <a:pPr algn="ctr"/>
                      <a:r>
                        <a:rPr lang="en-US" smtClean="0"/>
                        <a:t>64</a:t>
                      </a:r>
                      <a:endParaRPr lang="en-US" dirty="0"/>
                    </a:p>
                  </a:txBody>
                  <a:tcPr/>
                </a:tc>
                <a:tc>
                  <a:txBody>
                    <a:bodyPr/>
                    <a:lstStyle/>
                    <a:p>
                      <a:pPr algn="ctr"/>
                      <a:r>
                        <a:rPr lang="en-US" dirty="0" smtClean="0"/>
                        <a:t>64</a:t>
                      </a:r>
                      <a:endParaRPr lang="en-US" dirty="0"/>
                    </a:p>
                  </a:txBody>
                  <a:tcPr/>
                </a:tc>
                <a:tc>
                  <a:txBody>
                    <a:bodyPr/>
                    <a:lstStyle/>
                    <a:p>
                      <a:pPr algn="ctr"/>
                      <a:r>
                        <a:rPr lang="en-US" dirty="0" smtClean="0"/>
                        <a:t>E</a:t>
                      </a:r>
                      <a:endParaRPr lang="en-US" dirty="0"/>
                    </a:p>
                  </a:txBody>
                  <a:tcPr/>
                </a:tc>
                <a:tc>
                  <a:txBody>
                    <a:bodyPr/>
                    <a:lstStyle/>
                    <a:p>
                      <a:pPr algn="ctr"/>
                      <a:r>
                        <a:rPr lang="en-US" smtClean="0"/>
                        <a:t>B</a:t>
                      </a:r>
                      <a:endParaRPr lang="en-US" dirty="0"/>
                    </a:p>
                  </a:txBody>
                  <a:tcPr/>
                </a:tc>
                <a:tc>
                  <a:txBody>
                    <a:bodyPr/>
                    <a:lstStyle/>
                    <a:p>
                      <a:pPr algn="ctr"/>
                      <a:r>
                        <a:rPr lang="en-US" smtClean="0"/>
                        <a:t>512</a:t>
                      </a:r>
                      <a:endParaRPr lang="en-US" dirty="0"/>
                    </a:p>
                  </a:txBody>
                  <a:tcPr/>
                </a:tc>
              </a:tr>
              <a:tr h="3338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64</a:t>
                      </a:r>
                    </a:p>
                  </a:txBody>
                  <a:tcPr/>
                </a:tc>
                <a:tc>
                  <a:txBody>
                    <a:bodyPr/>
                    <a:lstStyle/>
                    <a:p>
                      <a:pPr algn="ctr"/>
                      <a:r>
                        <a:rPr lang="en-US" dirty="0" smtClean="0"/>
                        <a:t>64</a:t>
                      </a:r>
                      <a:endParaRPr lang="en-US" dirty="0"/>
                    </a:p>
                  </a:txBody>
                  <a:tcPr/>
                </a:tc>
                <a:tc>
                  <a:txBody>
                    <a:bodyPr/>
                    <a:lstStyle/>
                    <a:p>
                      <a:pPr algn="ctr"/>
                      <a:r>
                        <a:rPr lang="en-US" dirty="0" smtClean="0"/>
                        <a:t>64</a:t>
                      </a:r>
                      <a:endParaRPr lang="en-US" dirty="0"/>
                    </a:p>
                  </a:txBody>
                  <a:tcPr/>
                </a:tc>
                <a:tc>
                  <a:txBody>
                    <a:bodyPr/>
                    <a:lstStyle/>
                    <a:p>
                      <a:pPr algn="ctr"/>
                      <a:r>
                        <a:rPr lang="en-US" dirty="0" smtClean="0"/>
                        <a:t>64</a:t>
                      </a:r>
                      <a:endParaRPr lang="en-US" dirty="0"/>
                    </a:p>
                  </a:txBody>
                  <a:tcPr/>
                </a:tc>
                <a:tc>
                  <a:txBody>
                    <a:bodyPr/>
                    <a:lstStyle/>
                    <a:p>
                      <a:pPr algn="ctr"/>
                      <a:r>
                        <a:rPr lang="en-US" dirty="0" smtClean="0"/>
                        <a:t>B</a:t>
                      </a:r>
                      <a:endParaRPr lang="en-US" dirty="0"/>
                    </a:p>
                  </a:txBody>
                  <a:tcPr/>
                </a:tc>
                <a:tc>
                  <a:txBody>
                    <a:bodyPr/>
                    <a:lstStyle/>
                    <a:p>
                      <a:pPr algn="ctr"/>
                      <a:r>
                        <a:rPr lang="en-US" dirty="0" smtClean="0"/>
                        <a:t>512</a:t>
                      </a:r>
                      <a:endParaRPr lang="en-US" dirty="0"/>
                    </a:p>
                  </a:txBody>
                  <a:tcPr/>
                </a:tc>
              </a:tr>
              <a:tr h="333829">
                <a:tc gridSpan="2">
                  <a:txBody>
                    <a:bodyPr/>
                    <a:lstStyle/>
                    <a:p>
                      <a:pPr algn="ctr"/>
                      <a:r>
                        <a:rPr lang="en-US" dirty="0" smtClean="0"/>
                        <a:t>F</a:t>
                      </a:r>
                      <a:endParaRPr lang="en-US" dirty="0"/>
                    </a:p>
                  </a:txBody>
                  <a:tcPr/>
                </a:tc>
                <a:tc hMerge="1">
                  <a:txBody>
                    <a:bodyPr/>
                    <a:lstStyle/>
                    <a:p>
                      <a:pPr algn="ctr"/>
                      <a:endParaRPr lang="en-US" dirty="0"/>
                    </a:p>
                  </a:txBody>
                  <a:tcPr/>
                </a:tc>
                <a:tc>
                  <a:txBody>
                    <a:bodyPr/>
                    <a:lstStyle/>
                    <a:p>
                      <a:pPr algn="ctr"/>
                      <a:r>
                        <a:rPr lang="en-US" dirty="0" smtClean="0"/>
                        <a:t>64</a:t>
                      </a:r>
                      <a:endParaRPr lang="en-US" dirty="0"/>
                    </a:p>
                  </a:txBody>
                  <a:tcPr/>
                </a:tc>
                <a:tc>
                  <a:txBody>
                    <a:bodyPr/>
                    <a:lstStyle/>
                    <a:p>
                      <a:pPr algn="ctr"/>
                      <a:r>
                        <a:rPr lang="en-US" dirty="0" smtClean="0"/>
                        <a:t>64</a:t>
                      </a:r>
                      <a:endParaRPr lang="en-US" dirty="0"/>
                    </a:p>
                  </a:txBody>
                  <a:tcPr/>
                </a:tc>
                <a:tc>
                  <a:txBody>
                    <a:bodyPr/>
                    <a:lstStyle/>
                    <a:p>
                      <a:pPr algn="ctr"/>
                      <a:r>
                        <a:rPr lang="en-US" smtClean="0"/>
                        <a:t>B</a:t>
                      </a:r>
                      <a:endParaRPr lang="en-US" dirty="0"/>
                    </a:p>
                  </a:txBody>
                  <a:tcPr/>
                </a:tc>
                <a:tc>
                  <a:txBody>
                    <a:bodyPr/>
                    <a:lstStyle/>
                    <a:p>
                      <a:pPr algn="ctr"/>
                      <a:r>
                        <a:rPr lang="en-US" dirty="0" smtClean="0"/>
                        <a:t>512</a:t>
                      </a:r>
                      <a:endParaRPr lang="en-US" dirty="0"/>
                    </a:p>
                  </a:txBody>
                  <a:tcPr/>
                </a:tc>
              </a:tr>
              <a:tr h="333829">
                <a:tc gridSpan="2">
                  <a:txBody>
                    <a:bodyPr/>
                    <a:lstStyle/>
                    <a:p>
                      <a:pPr algn="ctr"/>
                      <a:r>
                        <a:rPr lang="en-US" dirty="0" smtClean="0"/>
                        <a:t>F</a:t>
                      </a:r>
                      <a:endParaRPr lang="en-US" dirty="0"/>
                    </a:p>
                  </a:txBody>
                  <a:tcPr/>
                </a:tc>
                <a:tc hMerge="1">
                  <a:txBody>
                    <a:bodyPr/>
                    <a:lstStyle/>
                    <a:p>
                      <a:pPr algn="ctr"/>
                      <a:endParaRPr lang="en-US" dirty="0"/>
                    </a:p>
                  </a:txBody>
                  <a:tcPr/>
                </a:tc>
                <a:tc gridSpan="2">
                  <a:txBody>
                    <a:bodyPr/>
                    <a:lstStyle/>
                    <a:p>
                      <a:pPr algn="ctr"/>
                      <a:r>
                        <a:rPr lang="en-US" dirty="0" smtClean="0"/>
                        <a:t>G</a:t>
                      </a:r>
                      <a:endParaRPr lang="en-US" dirty="0"/>
                    </a:p>
                  </a:txBody>
                  <a:tcPr/>
                </a:tc>
                <a:tc hMerge="1">
                  <a:txBody>
                    <a:bodyPr/>
                    <a:lstStyle/>
                    <a:p>
                      <a:pPr algn="ctr"/>
                      <a:endParaRPr lang="en-US" dirty="0"/>
                    </a:p>
                  </a:txBody>
                  <a:tcPr/>
                </a:tc>
                <a:tc>
                  <a:txBody>
                    <a:bodyPr/>
                    <a:lstStyle/>
                    <a:p>
                      <a:pPr algn="ctr"/>
                      <a:r>
                        <a:rPr lang="en-US" dirty="0" smtClean="0"/>
                        <a:t>B</a:t>
                      </a:r>
                      <a:endParaRPr lang="en-US" dirty="0"/>
                    </a:p>
                  </a:txBody>
                  <a:tcPr/>
                </a:tc>
                <a:tc>
                  <a:txBody>
                    <a:bodyPr/>
                    <a:lstStyle/>
                    <a:p>
                      <a:pPr algn="ctr"/>
                      <a:r>
                        <a:rPr lang="en-US" smtClean="0"/>
                        <a:t>512</a:t>
                      </a:r>
                      <a:endParaRPr lang="en-US" dirty="0"/>
                    </a:p>
                  </a:txBody>
                  <a:tcPr/>
                </a:tc>
              </a:tr>
              <a:tr h="333829">
                <a:tc gridSpan="2">
                  <a:txBody>
                    <a:bodyPr/>
                    <a:lstStyle/>
                    <a:p>
                      <a:pPr algn="ctr"/>
                      <a:r>
                        <a:rPr lang="en-US" dirty="0" smtClean="0"/>
                        <a:t>128</a:t>
                      </a:r>
                      <a:endParaRPr lang="en-US" dirty="0"/>
                    </a:p>
                  </a:txBody>
                  <a:tcPr/>
                </a:tc>
                <a:tc hMerge="1">
                  <a:txBody>
                    <a:bodyPr/>
                    <a:lstStyle/>
                    <a:p>
                      <a:pPr algn="ctr"/>
                      <a:endParaRPr lang="en-US" dirty="0"/>
                    </a:p>
                  </a:txBody>
                  <a:tcPr/>
                </a:tc>
                <a:tc gridSpan="2">
                  <a:txBody>
                    <a:bodyPr/>
                    <a:lstStyle/>
                    <a:p>
                      <a:pPr algn="ctr"/>
                      <a:r>
                        <a:rPr lang="en-US" dirty="0" smtClean="0"/>
                        <a:t>G</a:t>
                      </a:r>
                      <a:endParaRPr lang="en-US" dirty="0"/>
                    </a:p>
                  </a:txBody>
                  <a:tcPr/>
                </a:tc>
                <a:tc hMerge="1">
                  <a:txBody>
                    <a:bodyPr/>
                    <a:lstStyle/>
                    <a:p>
                      <a:pPr algn="ctr"/>
                      <a:endParaRPr lang="en-US" dirty="0"/>
                    </a:p>
                  </a:txBody>
                  <a:tcPr/>
                </a:tc>
                <a:tc>
                  <a:txBody>
                    <a:bodyPr/>
                    <a:lstStyle/>
                    <a:p>
                      <a:pPr algn="ctr"/>
                      <a:r>
                        <a:rPr lang="en-US" dirty="0" smtClean="0"/>
                        <a:t>256</a:t>
                      </a:r>
                      <a:endParaRPr lang="en-US" dirty="0"/>
                    </a:p>
                  </a:txBody>
                  <a:tcPr/>
                </a:tc>
                <a:tc>
                  <a:txBody>
                    <a:bodyPr/>
                    <a:lstStyle/>
                    <a:p>
                      <a:pPr algn="ctr"/>
                      <a:r>
                        <a:rPr lang="en-US" smtClean="0"/>
                        <a:t>512</a:t>
                      </a:r>
                      <a:endParaRPr lang="en-US" dirty="0"/>
                    </a:p>
                  </a:txBody>
                  <a:tcPr/>
                </a:tc>
              </a:tr>
              <a:tr h="333829">
                <a:tc gridSpan="2">
                  <a:txBody>
                    <a:bodyPr/>
                    <a:lstStyle/>
                    <a:p>
                      <a:pPr algn="ctr"/>
                      <a:r>
                        <a:rPr lang="en-US" dirty="0" smtClean="0"/>
                        <a:t>128</a:t>
                      </a:r>
                      <a:endParaRPr lang="en-US" dirty="0"/>
                    </a:p>
                  </a:txBody>
                  <a:tcPr/>
                </a:tc>
                <a:tc hMerge="1">
                  <a:txBody>
                    <a:bodyPr/>
                    <a:lstStyle/>
                    <a:p>
                      <a:pPr algn="ctr"/>
                      <a:endParaRPr lang="en-US" dirty="0"/>
                    </a:p>
                  </a:txBody>
                  <a:tcPr/>
                </a:tc>
                <a:tc gridSpan="2">
                  <a:txBody>
                    <a:bodyPr/>
                    <a:lstStyle/>
                    <a:p>
                      <a:pPr algn="ctr"/>
                      <a:r>
                        <a:rPr lang="en-US" dirty="0" smtClean="0"/>
                        <a:t>128</a:t>
                      </a:r>
                      <a:endParaRPr lang="en-US" dirty="0"/>
                    </a:p>
                  </a:txBody>
                  <a:tcPr/>
                </a:tc>
                <a:tc hMerge="1">
                  <a:txBody>
                    <a:bodyPr/>
                    <a:lstStyle/>
                    <a:p>
                      <a:pPr algn="ctr"/>
                      <a:endParaRPr lang="en-US" dirty="0"/>
                    </a:p>
                  </a:txBody>
                  <a:tcPr/>
                </a:tc>
                <a:tc>
                  <a:txBody>
                    <a:bodyPr/>
                    <a:lstStyle/>
                    <a:p>
                      <a:pPr algn="ctr"/>
                      <a:r>
                        <a:rPr lang="en-US" dirty="0" smtClean="0"/>
                        <a:t>256</a:t>
                      </a:r>
                      <a:endParaRPr lang="en-US" dirty="0"/>
                    </a:p>
                  </a:txBody>
                  <a:tcPr/>
                </a:tc>
                <a:tc>
                  <a:txBody>
                    <a:bodyPr/>
                    <a:lstStyle/>
                    <a:p>
                      <a:pPr algn="ctr"/>
                      <a:r>
                        <a:rPr lang="en-US" smtClean="0"/>
                        <a:t>512</a:t>
                      </a:r>
                      <a:endParaRPr lang="en-US" dirty="0"/>
                    </a:p>
                  </a:txBody>
                  <a:tcPr/>
                </a:tc>
              </a:tr>
              <a:tr h="333829">
                <a:tc gridSpan="5">
                  <a:txBody>
                    <a:bodyPr/>
                    <a:lstStyle/>
                    <a:p>
                      <a:pPr algn="ctr"/>
                      <a:r>
                        <a:rPr lang="en-US" dirty="0" smtClean="0"/>
                        <a:t>512</a:t>
                      </a: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tc>
                  <a:txBody>
                    <a:bodyPr/>
                    <a:lstStyle/>
                    <a:p>
                      <a:pPr algn="ctr"/>
                      <a:r>
                        <a:rPr lang="en-US" smtClean="0"/>
                        <a:t>512</a:t>
                      </a:r>
                      <a:endParaRPr lang="en-US" dirty="0"/>
                    </a:p>
                  </a:txBody>
                  <a:tcPr/>
                </a:tc>
              </a:tr>
              <a:tr h="0">
                <a:tc gridSpan="6">
                  <a:txBody>
                    <a:bodyPr/>
                    <a:lstStyle/>
                    <a:p>
                      <a:pPr algn="ctr"/>
                      <a:r>
                        <a:rPr lang="en-US" dirty="0" smtClean="0"/>
                        <a:t>1MB</a:t>
                      </a: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pPr algn="ctr"/>
                      <a:endParaRPr lang="en-US" dirty="0"/>
                    </a:p>
                  </a:txBody>
                  <a:tcPr/>
                </a:tc>
              </a:tr>
            </a:tbl>
          </a:graphicData>
        </a:graphic>
      </p:graphicFrame>
      <p:sp>
        <p:nvSpPr>
          <p:cNvPr id="5" name="TextBox 4"/>
          <p:cNvSpPr txBox="1"/>
          <p:nvPr/>
        </p:nvSpPr>
        <p:spPr>
          <a:xfrm>
            <a:off x="0" y="3309257"/>
            <a:ext cx="899886" cy="369332"/>
          </a:xfrm>
          <a:prstGeom prst="rect">
            <a:avLst/>
          </a:prstGeom>
          <a:noFill/>
        </p:spPr>
        <p:txBody>
          <a:bodyPr wrap="square" rtlCol="0">
            <a:spAutoFit/>
          </a:bodyPr>
          <a:lstStyle/>
          <a:p>
            <a:r>
              <a:rPr lang="en-US" dirty="0" smtClean="0"/>
              <a:t>D Exit</a:t>
            </a:r>
            <a:endParaRPr lang="en-US" dirty="0"/>
          </a:p>
        </p:txBody>
      </p:sp>
      <p:sp>
        <p:nvSpPr>
          <p:cNvPr id="6" name="TextBox 5"/>
          <p:cNvSpPr txBox="1"/>
          <p:nvPr/>
        </p:nvSpPr>
        <p:spPr>
          <a:xfrm>
            <a:off x="0" y="3606799"/>
            <a:ext cx="899886" cy="369332"/>
          </a:xfrm>
          <a:prstGeom prst="rect">
            <a:avLst/>
          </a:prstGeom>
          <a:noFill/>
        </p:spPr>
        <p:txBody>
          <a:bodyPr wrap="square" rtlCol="0">
            <a:spAutoFit/>
          </a:bodyPr>
          <a:lstStyle/>
          <a:p>
            <a:r>
              <a:rPr lang="en-US" dirty="0" smtClean="0"/>
              <a:t>C Exit</a:t>
            </a:r>
            <a:endParaRPr lang="en-US" dirty="0"/>
          </a:p>
        </p:txBody>
      </p:sp>
      <p:sp>
        <p:nvSpPr>
          <p:cNvPr id="7" name="TextBox 6"/>
          <p:cNvSpPr txBox="1"/>
          <p:nvPr/>
        </p:nvSpPr>
        <p:spPr>
          <a:xfrm>
            <a:off x="0" y="3991428"/>
            <a:ext cx="899886" cy="369332"/>
          </a:xfrm>
          <a:prstGeom prst="rect">
            <a:avLst/>
          </a:prstGeom>
          <a:noFill/>
        </p:spPr>
        <p:txBody>
          <a:bodyPr wrap="square" rtlCol="0">
            <a:spAutoFit/>
          </a:bodyPr>
          <a:lstStyle/>
          <a:p>
            <a:r>
              <a:rPr lang="en-US" dirty="0" smtClean="0"/>
              <a:t>E Exit</a:t>
            </a:r>
            <a:endParaRPr lang="en-US" dirty="0"/>
          </a:p>
        </p:txBody>
      </p:sp>
      <p:sp>
        <p:nvSpPr>
          <p:cNvPr id="8" name="TextBox 7"/>
          <p:cNvSpPr txBox="1"/>
          <p:nvPr/>
        </p:nvSpPr>
        <p:spPr>
          <a:xfrm>
            <a:off x="0" y="4325256"/>
            <a:ext cx="899886" cy="369332"/>
          </a:xfrm>
          <a:prstGeom prst="rect">
            <a:avLst/>
          </a:prstGeom>
          <a:noFill/>
        </p:spPr>
        <p:txBody>
          <a:bodyPr wrap="square" rtlCol="0">
            <a:spAutoFit/>
          </a:bodyPr>
          <a:lstStyle/>
          <a:p>
            <a:r>
              <a:rPr lang="en-US" dirty="0" smtClean="0"/>
              <a:t>A Exit</a:t>
            </a:r>
            <a:endParaRPr lang="en-US" dirty="0"/>
          </a:p>
        </p:txBody>
      </p:sp>
      <p:sp>
        <p:nvSpPr>
          <p:cNvPr id="9" name="TextBox 8"/>
          <p:cNvSpPr txBox="1"/>
          <p:nvPr/>
        </p:nvSpPr>
        <p:spPr>
          <a:xfrm>
            <a:off x="0" y="4680856"/>
            <a:ext cx="899886" cy="369332"/>
          </a:xfrm>
          <a:prstGeom prst="rect">
            <a:avLst/>
          </a:prstGeom>
          <a:noFill/>
        </p:spPr>
        <p:txBody>
          <a:bodyPr wrap="square" rtlCol="0">
            <a:spAutoFit/>
          </a:bodyPr>
          <a:lstStyle/>
          <a:p>
            <a:r>
              <a:rPr lang="en-US" dirty="0" smtClean="0"/>
              <a:t>F 125 k</a:t>
            </a:r>
            <a:endParaRPr lang="en-US" dirty="0"/>
          </a:p>
        </p:txBody>
      </p:sp>
      <p:sp>
        <p:nvSpPr>
          <p:cNvPr id="10" name="TextBox 9"/>
          <p:cNvSpPr txBox="1"/>
          <p:nvPr/>
        </p:nvSpPr>
        <p:spPr>
          <a:xfrm>
            <a:off x="0" y="5196113"/>
            <a:ext cx="899886" cy="369332"/>
          </a:xfrm>
          <a:prstGeom prst="rect">
            <a:avLst/>
          </a:prstGeom>
          <a:noFill/>
        </p:spPr>
        <p:txBody>
          <a:bodyPr wrap="square" rtlCol="0">
            <a:spAutoFit/>
          </a:bodyPr>
          <a:lstStyle/>
          <a:p>
            <a:r>
              <a:rPr lang="en-US" dirty="0" smtClean="0"/>
              <a:t>G 120 k</a:t>
            </a:r>
            <a:endParaRPr lang="en-US" dirty="0"/>
          </a:p>
        </p:txBody>
      </p:sp>
      <p:sp>
        <p:nvSpPr>
          <p:cNvPr id="11" name="TextBox 10"/>
          <p:cNvSpPr txBox="1"/>
          <p:nvPr/>
        </p:nvSpPr>
        <p:spPr>
          <a:xfrm>
            <a:off x="0" y="5479143"/>
            <a:ext cx="899886" cy="369332"/>
          </a:xfrm>
          <a:prstGeom prst="rect">
            <a:avLst/>
          </a:prstGeom>
          <a:noFill/>
        </p:spPr>
        <p:txBody>
          <a:bodyPr wrap="square" rtlCol="0">
            <a:spAutoFit/>
          </a:bodyPr>
          <a:lstStyle/>
          <a:p>
            <a:r>
              <a:rPr lang="en-US" dirty="0" smtClean="0"/>
              <a:t>F ,</a:t>
            </a:r>
            <a:r>
              <a:rPr lang="en-US" dirty="0" err="1" smtClean="0"/>
              <a:t>BExit</a:t>
            </a:r>
            <a:endParaRPr lang="en-US" dirty="0"/>
          </a:p>
        </p:txBody>
      </p:sp>
      <p:sp>
        <p:nvSpPr>
          <p:cNvPr id="12" name="TextBox 11"/>
          <p:cNvSpPr txBox="1"/>
          <p:nvPr/>
        </p:nvSpPr>
        <p:spPr>
          <a:xfrm>
            <a:off x="0" y="5892801"/>
            <a:ext cx="899886" cy="369332"/>
          </a:xfrm>
          <a:prstGeom prst="rect">
            <a:avLst/>
          </a:prstGeom>
          <a:noFill/>
        </p:spPr>
        <p:txBody>
          <a:bodyPr wrap="square" rtlCol="0">
            <a:spAutoFit/>
          </a:bodyPr>
          <a:lstStyle/>
          <a:p>
            <a:r>
              <a:rPr lang="en-US" dirty="0" smtClean="0"/>
              <a:t>G Exit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lstStyle/>
          <a:p>
            <a:r>
              <a:rPr lang="en-GB" dirty="0"/>
              <a:t>The process address space is the set of logical addresses that a process references in its code. For example, when 32-bit addressing is in use, addresses can range from 0 to 0x7fffffff; that is, 2^31 possible numbers, for a total theoretical size of 2 gigabytes</a:t>
            </a:r>
            <a:r>
              <a:rPr lang="en-GB" dirty="0" smtClean="0"/>
              <a:t>.</a:t>
            </a:r>
          </a:p>
          <a:p>
            <a:r>
              <a:rPr lang="en-US" dirty="0"/>
              <a:t>For a 64-bit process, the virtual address space is the 8-terabyte range 0x000'00000000 through 0x7FF'FFFFFFFF</a:t>
            </a:r>
          </a:p>
          <a:p>
            <a:r>
              <a:rPr lang="en-GB" dirty="0"/>
              <a:t>In principle, a 64-bit microprocessor can address 16 </a:t>
            </a:r>
            <a:r>
              <a:rPr lang="en-GB" dirty="0" err="1">
                <a:hlinkClick r:id="rId2" tooltip="Exbibyte"/>
              </a:rPr>
              <a:t>EiBs</a:t>
            </a:r>
            <a:r>
              <a:rPr lang="en-GB" dirty="0"/>
              <a:t> (16 × 1024</a:t>
            </a:r>
            <a:r>
              <a:rPr lang="en-GB" baseline="30000" dirty="0"/>
              <a:t>6</a:t>
            </a:r>
            <a:r>
              <a:rPr lang="en-GB" dirty="0"/>
              <a:t> = 2</a:t>
            </a:r>
            <a:r>
              <a:rPr lang="en-GB" baseline="30000" dirty="0"/>
              <a:t>64</a:t>
            </a:r>
            <a:r>
              <a:rPr lang="en-GB" dirty="0"/>
              <a:t> = 18,446,744,073,709,551,616 bytes, or about 18.4 </a:t>
            </a:r>
            <a:r>
              <a:rPr lang="en-GB" dirty="0" err="1"/>
              <a:t>exabytes</a:t>
            </a:r>
            <a:r>
              <a:rPr lang="en-GB" dirty="0"/>
              <a:t>) of memory. However, not all instruction sets, and not all processors implementing those instruction sets, support a full 64-bit virtual or physical address space.</a:t>
            </a:r>
          </a:p>
        </p:txBody>
      </p:sp>
    </p:spTree>
    <p:extLst>
      <p:ext uri="{BB962C8B-B14F-4D97-AF65-F5344CB8AC3E}">
        <p14:creationId xmlns:p14="http://schemas.microsoft.com/office/powerpoint/2010/main" xmlns="" val="10609564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r>
              <a:rPr lang="en-US" b="1" dirty="0" smtClean="0"/>
              <a:t>Paging </a:t>
            </a:r>
          </a:p>
          <a:p>
            <a:endParaRPr lang="en-US" dirty="0" smtClean="0"/>
          </a:p>
          <a:p>
            <a:r>
              <a:rPr lang="en-US" sz="2400" dirty="0" smtClean="0"/>
              <a:t>A computer can address more memory than the amount physically installed on the system. This extra memory is actually called virtual memory and it is a section of a hard that's set up to emulate the computer's RAM. Paging technique plays an important role in implementing virtual memory. </a:t>
            </a:r>
          </a:p>
          <a:p>
            <a:r>
              <a:rPr lang="en-US" sz="2400" dirty="0" smtClean="0"/>
              <a:t>Paging is a memory management technique in which process address space is broken into blocks of the same size called pages (size is power of 2, between 512 bytes and 8192 bytes). The size of the process is measured in the number of pages. </a:t>
            </a:r>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r>
              <a:rPr lang="en-US" b="1" dirty="0" smtClean="0"/>
              <a:t>Paging </a:t>
            </a:r>
          </a:p>
          <a:p>
            <a:r>
              <a:rPr lang="en-US" dirty="0" smtClean="0"/>
              <a:t>Similarly, main memory is divided into small fixed-sized blocks of (physical) memory called frames and the size of a frame is kept the same as that of a page to have optimum utilization of the main memory and to avoid external fragmentation. </a:t>
            </a:r>
          </a:p>
          <a:p>
            <a:endParaRPr lang="en-US" dirty="0" smtClean="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r>
              <a:rPr lang="en-US" b="1" dirty="0" smtClean="0"/>
              <a:t>Paging </a:t>
            </a:r>
          </a:p>
          <a:p>
            <a:endParaRPr lang="en-US" dirty="0" smtClean="0"/>
          </a:p>
        </p:txBody>
      </p:sp>
      <p:pic>
        <p:nvPicPr>
          <p:cNvPr id="5123" name="Picture 3"/>
          <p:cNvPicPr>
            <a:picLocks noChangeAspect="1" noChangeArrowheads="1"/>
          </p:cNvPicPr>
          <p:nvPr/>
        </p:nvPicPr>
        <p:blipFill>
          <a:blip r:embed="rId2"/>
          <a:srcRect l="22670" t="11062" r="22446" b="12550"/>
          <a:stretch>
            <a:fillRect/>
          </a:stretch>
        </p:blipFill>
        <p:spPr bwMode="auto">
          <a:xfrm>
            <a:off x="2540000" y="1886857"/>
            <a:ext cx="7141029" cy="4281714"/>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pic>
        <p:nvPicPr>
          <p:cNvPr id="6146" name="Picture 2"/>
          <p:cNvPicPr>
            <a:picLocks noGrp="1" noChangeAspect="1" noChangeArrowheads="1"/>
          </p:cNvPicPr>
          <p:nvPr>
            <p:ph idx="1"/>
          </p:nvPr>
        </p:nvPicPr>
        <p:blipFill>
          <a:blip r:embed="rId2"/>
          <a:srcRect l="20773" t="39615" r="20602" b="22861"/>
          <a:stretch>
            <a:fillRect/>
          </a:stretch>
        </p:blipFill>
        <p:spPr bwMode="auto">
          <a:xfrm>
            <a:off x="1103085" y="2191657"/>
            <a:ext cx="9357249" cy="3367313"/>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endParaRPr lang="en-US" dirty="0"/>
          </a:p>
        </p:txBody>
      </p:sp>
      <p:pic>
        <p:nvPicPr>
          <p:cNvPr id="7171" name="Picture 3"/>
          <p:cNvPicPr>
            <a:picLocks noChangeAspect="1" noChangeArrowheads="1"/>
          </p:cNvPicPr>
          <p:nvPr/>
        </p:nvPicPr>
        <p:blipFill>
          <a:blip r:embed="rId2"/>
          <a:srcRect l="16646" t="12450" r="18431" b="16121"/>
          <a:stretch>
            <a:fillRect/>
          </a:stretch>
        </p:blipFill>
        <p:spPr bwMode="auto">
          <a:xfrm>
            <a:off x="1756230" y="1872343"/>
            <a:ext cx="8447314" cy="3875314"/>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r>
              <a:rPr lang="en-US" dirty="0" smtClean="0"/>
              <a:t>When the system allocates a frame to any page, it translates this logical address into a physical address and create entry into the page table to be used throughout execution of the program. </a:t>
            </a:r>
          </a:p>
          <a:p>
            <a:r>
              <a:rPr lang="en-US" dirty="0" smtClean="0"/>
              <a:t>When a process is to be executed, its corresponding pages are loaded into any available memory frames. Suppose you have a program of 8Kb but your memory can accommodate only 5Kb at a given point in time, then the paging concept will come into picture. When a computer runs out of RAM, the operating system (OS) will move idle or unwanted pages of memory to secondary memory to free up RAM for other processes and brings them back when needed by the program. </a:t>
            </a:r>
          </a:p>
          <a:p>
            <a:r>
              <a:rPr lang="en-US" dirty="0" smtClean="0"/>
              <a:t>This process continues during the whole execution of the program where the OS keeps removing idle pages from the main memory and write them onto the secondary memory and bring them back when required by the program. </a:t>
            </a:r>
            <a:endParaRPr lang="en-US"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b="1" i="1" dirty="0" smtClean="0"/>
              <a:t>Paging</a:t>
            </a:r>
            <a:endParaRPr lang="en-US" b="1" i="1" dirty="0"/>
          </a:p>
        </p:txBody>
      </p:sp>
      <p:graphicFrame>
        <p:nvGraphicFramePr>
          <p:cNvPr id="4" name="Table 3"/>
          <p:cNvGraphicFramePr>
            <a:graphicFrameLocks noGrp="1"/>
          </p:cNvGraphicFramePr>
          <p:nvPr/>
        </p:nvGraphicFramePr>
        <p:xfrm>
          <a:off x="8868228" y="1735668"/>
          <a:ext cx="2656116" cy="4418388"/>
        </p:xfrm>
        <a:graphic>
          <a:graphicData uri="http://schemas.openxmlformats.org/drawingml/2006/table">
            <a:tbl>
              <a:tblPr firstRow="1" bandRow="1">
                <a:tableStyleId>{5C22544A-7EE6-4342-B048-85BDC9FD1C3A}</a:tableStyleId>
              </a:tblPr>
              <a:tblGrid>
                <a:gridCol w="1328058"/>
                <a:gridCol w="1328058"/>
              </a:tblGrid>
              <a:tr h="490932">
                <a:tc>
                  <a:txBody>
                    <a:bodyPr/>
                    <a:lstStyle/>
                    <a:p>
                      <a:r>
                        <a:rPr lang="en-US" dirty="0" smtClean="0"/>
                        <a:t>Page No</a:t>
                      </a:r>
                      <a:endParaRPr lang="en-US" dirty="0"/>
                    </a:p>
                  </a:txBody>
                  <a:tcPr/>
                </a:tc>
                <a:tc>
                  <a:txBody>
                    <a:bodyPr/>
                    <a:lstStyle/>
                    <a:p>
                      <a:r>
                        <a:rPr lang="en-US" dirty="0" smtClean="0"/>
                        <a:t>Address</a:t>
                      </a:r>
                      <a:endParaRPr lang="en-US" dirty="0"/>
                    </a:p>
                  </a:txBody>
                  <a:tcPr/>
                </a:tc>
              </a:tr>
              <a:tr h="490932">
                <a:tc>
                  <a:txBody>
                    <a:bodyPr/>
                    <a:lstStyle/>
                    <a:p>
                      <a:r>
                        <a:rPr lang="en-US" dirty="0" smtClean="0"/>
                        <a:t>0000</a:t>
                      </a:r>
                      <a:endParaRPr lang="en-US" dirty="0"/>
                    </a:p>
                  </a:txBody>
                  <a:tcPr/>
                </a:tc>
                <a:tc>
                  <a:txBody>
                    <a:bodyPr/>
                    <a:lstStyle/>
                    <a:p>
                      <a:r>
                        <a:rPr lang="en-US" dirty="0" smtClean="0"/>
                        <a:t>0000</a:t>
                      </a:r>
                      <a:endParaRPr lang="en-US" dirty="0"/>
                    </a:p>
                  </a:txBody>
                  <a:tcPr/>
                </a:tc>
              </a:tr>
              <a:tr h="490932">
                <a:tc>
                  <a:txBody>
                    <a:bodyPr/>
                    <a:lstStyle/>
                    <a:p>
                      <a:r>
                        <a:rPr lang="en-US" dirty="0" smtClean="0"/>
                        <a:t>0001</a:t>
                      </a:r>
                      <a:endParaRPr lang="en-US" dirty="0"/>
                    </a:p>
                  </a:txBody>
                  <a:tcPr/>
                </a:tc>
                <a:tc>
                  <a:txBody>
                    <a:bodyPr/>
                    <a:lstStyle/>
                    <a:p>
                      <a:r>
                        <a:rPr lang="en-US" dirty="0" smtClean="0"/>
                        <a:t>1024</a:t>
                      </a:r>
                      <a:endParaRPr lang="en-US" dirty="0"/>
                    </a:p>
                  </a:txBody>
                  <a:tcPr/>
                </a:tc>
              </a:tr>
              <a:tr h="490932">
                <a:tc>
                  <a:txBody>
                    <a:bodyPr/>
                    <a:lstStyle/>
                    <a:p>
                      <a:r>
                        <a:rPr lang="en-US" dirty="0" smtClean="0"/>
                        <a:t>0010</a:t>
                      </a:r>
                      <a:endParaRPr lang="en-US" dirty="0"/>
                    </a:p>
                  </a:txBody>
                  <a:tcPr/>
                </a:tc>
                <a:tc>
                  <a:txBody>
                    <a:bodyPr/>
                    <a:lstStyle/>
                    <a:p>
                      <a:r>
                        <a:rPr lang="en-US" dirty="0" smtClean="0"/>
                        <a:t>2048</a:t>
                      </a:r>
                      <a:endParaRPr lang="en-US" dirty="0"/>
                    </a:p>
                  </a:txBody>
                  <a:tcPr/>
                </a:tc>
              </a:tr>
              <a:tr h="490932">
                <a:tc>
                  <a:txBody>
                    <a:bodyPr/>
                    <a:lstStyle/>
                    <a:p>
                      <a:r>
                        <a:rPr lang="en-US" dirty="0" smtClean="0"/>
                        <a:t>0011</a:t>
                      </a:r>
                      <a:endParaRPr lang="en-US" dirty="0"/>
                    </a:p>
                  </a:txBody>
                  <a:tcPr/>
                </a:tc>
                <a:tc>
                  <a:txBody>
                    <a:bodyPr/>
                    <a:lstStyle/>
                    <a:p>
                      <a:r>
                        <a:rPr lang="en-US" dirty="0" smtClean="0"/>
                        <a:t>3072</a:t>
                      </a:r>
                      <a:endParaRPr lang="en-US" dirty="0"/>
                    </a:p>
                  </a:txBody>
                  <a:tcPr/>
                </a:tc>
              </a:tr>
              <a:tr h="490932">
                <a:tc>
                  <a:txBody>
                    <a:bodyPr/>
                    <a:lstStyle/>
                    <a:p>
                      <a:r>
                        <a:rPr lang="en-US" dirty="0" smtClean="0"/>
                        <a:t>0100</a:t>
                      </a:r>
                      <a:endParaRPr lang="en-US" dirty="0"/>
                    </a:p>
                  </a:txBody>
                  <a:tcPr/>
                </a:tc>
                <a:tc>
                  <a:txBody>
                    <a:bodyPr/>
                    <a:lstStyle/>
                    <a:p>
                      <a:r>
                        <a:rPr lang="en-US" dirty="0" smtClean="0"/>
                        <a:t>4096</a:t>
                      </a:r>
                      <a:endParaRPr lang="en-US" dirty="0"/>
                    </a:p>
                  </a:txBody>
                  <a:tcPr/>
                </a:tc>
              </a:tr>
              <a:tr h="490932">
                <a:tc>
                  <a:txBody>
                    <a:bodyPr/>
                    <a:lstStyle/>
                    <a:p>
                      <a:r>
                        <a:rPr lang="en-US" dirty="0" smtClean="0"/>
                        <a:t>0101</a:t>
                      </a:r>
                      <a:endParaRPr lang="en-US" dirty="0"/>
                    </a:p>
                  </a:txBody>
                  <a:tcPr/>
                </a:tc>
                <a:tc>
                  <a:txBody>
                    <a:bodyPr/>
                    <a:lstStyle/>
                    <a:p>
                      <a:r>
                        <a:rPr lang="en-US" dirty="0" smtClean="0"/>
                        <a:t>5120</a:t>
                      </a:r>
                      <a:endParaRPr lang="en-US" dirty="0"/>
                    </a:p>
                  </a:txBody>
                  <a:tcPr/>
                </a:tc>
              </a:tr>
              <a:tr h="490932">
                <a:tc>
                  <a:txBody>
                    <a:bodyPr/>
                    <a:lstStyle/>
                    <a:p>
                      <a:r>
                        <a:rPr lang="en-US" dirty="0" smtClean="0"/>
                        <a:t>0110</a:t>
                      </a:r>
                      <a:endParaRPr lang="en-US" dirty="0"/>
                    </a:p>
                  </a:txBody>
                  <a:tcPr/>
                </a:tc>
                <a:tc>
                  <a:txBody>
                    <a:bodyPr/>
                    <a:lstStyle/>
                    <a:p>
                      <a:r>
                        <a:rPr lang="en-US" dirty="0" smtClean="0"/>
                        <a:t>6144</a:t>
                      </a:r>
                      <a:endParaRPr lang="en-US" dirty="0"/>
                    </a:p>
                  </a:txBody>
                  <a:tcPr/>
                </a:tc>
              </a:tr>
              <a:tr h="490932">
                <a:tc>
                  <a:txBody>
                    <a:bodyPr/>
                    <a:lstStyle/>
                    <a:p>
                      <a:r>
                        <a:rPr lang="en-US" dirty="0" smtClean="0"/>
                        <a:t>0111</a:t>
                      </a:r>
                      <a:endParaRPr lang="en-US" dirty="0"/>
                    </a:p>
                  </a:txBody>
                  <a:tcPr/>
                </a:tc>
                <a:tc>
                  <a:txBody>
                    <a:bodyPr/>
                    <a:lstStyle/>
                    <a:p>
                      <a:r>
                        <a:rPr lang="en-US" dirty="0" smtClean="0"/>
                        <a:t>7168</a:t>
                      </a:r>
                      <a:endParaRPr lang="en-US" dirty="0"/>
                    </a:p>
                  </a:txBody>
                  <a:tcPr/>
                </a:tc>
              </a:tr>
            </a:tbl>
          </a:graphicData>
        </a:graphic>
      </p:graphicFrame>
      <p:sp>
        <p:nvSpPr>
          <p:cNvPr id="5" name="TextBox 4"/>
          <p:cNvSpPr txBox="1"/>
          <p:nvPr/>
        </p:nvSpPr>
        <p:spPr>
          <a:xfrm>
            <a:off x="1567543" y="3207657"/>
            <a:ext cx="3236686" cy="646331"/>
          </a:xfrm>
          <a:prstGeom prst="rect">
            <a:avLst/>
          </a:prstGeom>
          <a:noFill/>
        </p:spPr>
        <p:txBody>
          <a:bodyPr wrap="square" rtlCol="0">
            <a:spAutoFit/>
          </a:bodyPr>
          <a:lstStyle/>
          <a:p>
            <a:r>
              <a:rPr lang="en-US" dirty="0" smtClean="0"/>
              <a:t>Process A page: 0010, 0110</a:t>
            </a:r>
          </a:p>
          <a:p>
            <a:r>
              <a:rPr lang="en-US" dirty="0" smtClean="0"/>
              <a:t>Process B page:0011,0101</a:t>
            </a:r>
            <a:endParaRPr lang="en-US" dirty="0"/>
          </a:p>
        </p:txBody>
      </p:sp>
      <p:sp>
        <p:nvSpPr>
          <p:cNvPr id="6" name="TextBox 5"/>
          <p:cNvSpPr txBox="1"/>
          <p:nvPr/>
        </p:nvSpPr>
        <p:spPr>
          <a:xfrm>
            <a:off x="1465943" y="4644571"/>
            <a:ext cx="3178628" cy="369332"/>
          </a:xfrm>
          <a:prstGeom prst="rect">
            <a:avLst/>
          </a:prstGeom>
          <a:noFill/>
        </p:spPr>
        <p:txBody>
          <a:bodyPr wrap="square" rtlCol="0">
            <a:spAutoFit/>
          </a:bodyPr>
          <a:lstStyle/>
          <a:p>
            <a:r>
              <a:rPr lang="en-US" dirty="0" smtClean="0"/>
              <a:t>0010 0000111100</a:t>
            </a:r>
            <a:endParaRPr lang="en-US" dirty="0"/>
          </a:p>
        </p:txBody>
      </p:sp>
      <p:cxnSp>
        <p:nvCxnSpPr>
          <p:cNvPr id="8" name="Straight Connector 7"/>
          <p:cNvCxnSpPr/>
          <p:nvPr/>
        </p:nvCxnSpPr>
        <p:spPr>
          <a:xfrm rot="10800000" flipV="1">
            <a:off x="1494971" y="4920343"/>
            <a:ext cx="493486" cy="29028"/>
          </a:xfrm>
          <a:prstGeom prst="line">
            <a:avLst/>
          </a:prstGeom>
        </p:spPr>
        <p:style>
          <a:lnRef idx="3">
            <a:schemeClr val="accent3"/>
          </a:lnRef>
          <a:fillRef idx="0">
            <a:schemeClr val="accent3"/>
          </a:fillRef>
          <a:effectRef idx="2">
            <a:schemeClr val="accent3"/>
          </a:effectRef>
          <a:fontRef idx="minor">
            <a:schemeClr val="tx1"/>
          </a:fontRef>
        </p:style>
      </p:cxnSp>
      <p:sp>
        <p:nvSpPr>
          <p:cNvPr id="16" name="TextBox 15"/>
          <p:cNvSpPr txBox="1"/>
          <p:nvPr/>
        </p:nvSpPr>
        <p:spPr>
          <a:xfrm>
            <a:off x="696686" y="4891314"/>
            <a:ext cx="754743" cy="369332"/>
          </a:xfrm>
          <a:prstGeom prst="rect">
            <a:avLst/>
          </a:prstGeom>
          <a:noFill/>
        </p:spPr>
        <p:txBody>
          <a:bodyPr wrap="square" rtlCol="0">
            <a:spAutoFit/>
          </a:bodyPr>
          <a:lstStyle/>
          <a:p>
            <a:r>
              <a:rPr lang="en-US" dirty="0" smtClean="0"/>
              <a:t>2048</a:t>
            </a:r>
            <a:endParaRPr lang="en-US" dirty="0"/>
          </a:p>
        </p:txBody>
      </p:sp>
      <p:cxnSp>
        <p:nvCxnSpPr>
          <p:cNvPr id="17" name="Straight Connector 16"/>
          <p:cNvCxnSpPr/>
          <p:nvPr/>
        </p:nvCxnSpPr>
        <p:spPr>
          <a:xfrm rot="10800000" flipV="1">
            <a:off x="1030514" y="4753429"/>
            <a:ext cx="544286" cy="283028"/>
          </a:xfrm>
          <a:prstGeom prst="line">
            <a:avLst/>
          </a:prstGeom>
        </p:spPr>
        <p:style>
          <a:lnRef idx="3">
            <a:schemeClr val="accent3"/>
          </a:lnRef>
          <a:fillRef idx="0">
            <a:schemeClr val="accent3"/>
          </a:fillRef>
          <a:effectRef idx="2">
            <a:schemeClr val="accent3"/>
          </a:effectRef>
          <a:fontRef idx="minor">
            <a:schemeClr val="tx1"/>
          </a:fontRef>
        </p:style>
      </p:cxnSp>
      <p:cxnSp>
        <p:nvCxnSpPr>
          <p:cNvPr id="20" name="Straight Connector 19"/>
          <p:cNvCxnSpPr/>
          <p:nvPr/>
        </p:nvCxnSpPr>
        <p:spPr>
          <a:xfrm flipV="1">
            <a:off x="2119086" y="4905829"/>
            <a:ext cx="1132114" cy="29028"/>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2989943" y="4992914"/>
            <a:ext cx="508000" cy="217715"/>
          </a:xfrm>
          <a:prstGeom prst="line">
            <a:avLst/>
          </a:prstGeom>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3614057" y="5123542"/>
            <a:ext cx="885372" cy="369332"/>
          </a:xfrm>
          <a:prstGeom prst="rect">
            <a:avLst/>
          </a:prstGeom>
          <a:noFill/>
        </p:spPr>
        <p:txBody>
          <a:bodyPr wrap="square" rtlCol="0">
            <a:spAutoFit/>
          </a:bodyPr>
          <a:lstStyle/>
          <a:p>
            <a:r>
              <a:rPr lang="en-US" dirty="0" smtClean="0"/>
              <a:t>120</a:t>
            </a:r>
            <a:endParaRPr lang="en-US" dirty="0"/>
          </a:p>
        </p:txBody>
      </p:sp>
      <p:sp>
        <p:nvSpPr>
          <p:cNvPr id="24" name="TextBox 23"/>
          <p:cNvSpPr txBox="1"/>
          <p:nvPr/>
        </p:nvSpPr>
        <p:spPr>
          <a:xfrm>
            <a:off x="1349829" y="5776686"/>
            <a:ext cx="2554514" cy="369332"/>
          </a:xfrm>
          <a:prstGeom prst="rect">
            <a:avLst/>
          </a:prstGeom>
          <a:noFill/>
        </p:spPr>
        <p:txBody>
          <a:bodyPr wrap="square" rtlCol="0">
            <a:spAutoFit/>
          </a:bodyPr>
          <a:lstStyle/>
          <a:p>
            <a:r>
              <a:rPr lang="en-US" dirty="0" smtClean="0"/>
              <a:t>2048+120=2168</a:t>
            </a:r>
            <a:endParaRPr lang="en-US" dirty="0"/>
          </a:p>
        </p:txBody>
      </p:sp>
      <p:sp>
        <p:nvSpPr>
          <p:cNvPr id="25" name="TextBox 24"/>
          <p:cNvSpPr txBox="1"/>
          <p:nvPr/>
        </p:nvSpPr>
        <p:spPr>
          <a:xfrm>
            <a:off x="5518759" y="2338942"/>
            <a:ext cx="2322285" cy="2031325"/>
          </a:xfrm>
          <a:prstGeom prst="rect">
            <a:avLst/>
          </a:prstGeom>
          <a:noFill/>
        </p:spPr>
        <p:txBody>
          <a:bodyPr wrap="square" rtlCol="0">
            <a:spAutoFit/>
          </a:bodyPr>
          <a:lstStyle/>
          <a:p>
            <a:r>
              <a:rPr lang="en-US" dirty="0" smtClean="0"/>
              <a:t>Page table:4 bit</a:t>
            </a:r>
          </a:p>
          <a:p>
            <a:r>
              <a:rPr lang="en-US" dirty="0" smtClean="0"/>
              <a:t>Offset:10bit</a:t>
            </a:r>
          </a:p>
          <a:p>
            <a:r>
              <a:rPr lang="en-US" dirty="0" smtClean="0"/>
              <a:t>Size:?</a:t>
            </a:r>
          </a:p>
          <a:p>
            <a:r>
              <a:rPr lang="en-US" dirty="0" smtClean="0"/>
              <a:t>Page size=1024=1KB</a:t>
            </a:r>
          </a:p>
          <a:p>
            <a:r>
              <a:rPr lang="en-US" dirty="0" smtClean="0"/>
              <a:t>No.of.pages:16</a:t>
            </a:r>
          </a:p>
          <a:p>
            <a:r>
              <a:rPr lang="en-US" dirty="0" smtClean="0"/>
              <a:t>Memory size:16 X1 KB</a:t>
            </a:r>
          </a:p>
          <a:p>
            <a:r>
              <a:rPr lang="en-US" dirty="0" smtClean="0"/>
              <a:t>=16KB</a:t>
            </a:r>
            <a:endParaRPr lang="en-US" dirty="0"/>
          </a:p>
        </p:txBody>
      </p:sp>
      <p:cxnSp>
        <p:nvCxnSpPr>
          <p:cNvPr id="26" name="Straight Connector 25"/>
          <p:cNvCxnSpPr/>
          <p:nvPr/>
        </p:nvCxnSpPr>
        <p:spPr>
          <a:xfrm rot="5400000" flipH="1" flipV="1">
            <a:off x="2338465" y="4392120"/>
            <a:ext cx="509667" cy="299803"/>
          </a:xfrm>
          <a:prstGeom prst="line">
            <a:avLst/>
          </a:prstGeom>
        </p:spPr>
        <p:style>
          <a:lnRef idx="3">
            <a:schemeClr val="accent3"/>
          </a:lnRef>
          <a:fillRef idx="0">
            <a:schemeClr val="accent3"/>
          </a:fillRef>
          <a:effectRef idx="2">
            <a:schemeClr val="accent3"/>
          </a:effectRef>
          <a:fontRef idx="minor">
            <a:schemeClr val="tx1"/>
          </a:fontRef>
        </p:style>
      </p:cxnSp>
      <p:cxnSp>
        <p:nvCxnSpPr>
          <p:cNvPr id="27" name="Straight Connector 26"/>
          <p:cNvCxnSpPr/>
          <p:nvPr/>
        </p:nvCxnSpPr>
        <p:spPr>
          <a:xfrm>
            <a:off x="1031228" y="4503235"/>
            <a:ext cx="508000" cy="217715"/>
          </a:xfrm>
          <a:prstGeom prst="line">
            <a:avLst/>
          </a:prstGeom>
        </p:spPr>
        <p:style>
          <a:lnRef idx="3">
            <a:schemeClr val="accent3"/>
          </a:lnRef>
          <a:fillRef idx="0">
            <a:schemeClr val="accent3"/>
          </a:fillRef>
          <a:effectRef idx="2">
            <a:schemeClr val="accent3"/>
          </a:effectRef>
          <a:fontRef idx="minor">
            <a:schemeClr val="tx1"/>
          </a:fontRef>
        </p:style>
      </p:cxnSp>
      <p:sp>
        <p:nvSpPr>
          <p:cNvPr id="28" name="TextBox 27"/>
          <p:cNvSpPr txBox="1"/>
          <p:nvPr/>
        </p:nvSpPr>
        <p:spPr>
          <a:xfrm>
            <a:off x="224853" y="4122295"/>
            <a:ext cx="2068643" cy="369332"/>
          </a:xfrm>
          <a:prstGeom prst="rect">
            <a:avLst/>
          </a:prstGeom>
          <a:noFill/>
        </p:spPr>
        <p:txBody>
          <a:bodyPr wrap="square" rtlCol="0">
            <a:spAutoFit/>
          </a:bodyPr>
          <a:lstStyle/>
          <a:p>
            <a:r>
              <a:rPr lang="en-US" dirty="0" smtClean="0"/>
              <a:t>Page table entry</a:t>
            </a:r>
            <a:endParaRPr lang="en-US" dirty="0"/>
          </a:p>
        </p:txBody>
      </p:sp>
      <p:sp>
        <p:nvSpPr>
          <p:cNvPr id="29" name="TextBox 28"/>
          <p:cNvSpPr txBox="1"/>
          <p:nvPr/>
        </p:nvSpPr>
        <p:spPr>
          <a:xfrm>
            <a:off x="2535836" y="3914932"/>
            <a:ext cx="2485869" cy="369332"/>
          </a:xfrm>
          <a:prstGeom prst="rect">
            <a:avLst/>
          </a:prstGeom>
          <a:noFill/>
        </p:spPr>
        <p:txBody>
          <a:bodyPr wrap="square" rtlCol="0">
            <a:spAutoFit/>
          </a:bodyPr>
          <a:lstStyle/>
          <a:p>
            <a:r>
              <a:rPr lang="en-US" dirty="0" smtClean="0"/>
              <a:t>Offset/displacement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US" dirty="0"/>
          </a:p>
        </p:txBody>
      </p:sp>
      <p:sp>
        <p:nvSpPr>
          <p:cNvPr id="3" name="Content Placeholder 2"/>
          <p:cNvSpPr>
            <a:spLocks noGrp="1"/>
          </p:cNvSpPr>
          <p:nvPr>
            <p:ph idx="1"/>
          </p:nvPr>
        </p:nvSpPr>
        <p:spPr/>
        <p:txBody>
          <a:bodyPr/>
          <a:lstStyle/>
          <a:p>
            <a:r>
              <a:rPr lang="en-US" b="1" i="1" dirty="0" smtClean="0"/>
              <a:t>Paging</a:t>
            </a:r>
            <a:endParaRPr lang="en-US" b="1" i="1" dirty="0"/>
          </a:p>
        </p:txBody>
      </p:sp>
      <p:sp>
        <p:nvSpPr>
          <p:cNvPr id="25" name="TextBox 24"/>
          <p:cNvSpPr txBox="1"/>
          <p:nvPr/>
        </p:nvSpPr>
        <p:spPr>
          <a:xfrm>
            <a:off x="4876801" y="2338942"/>
            <a:ext cx="2964244" cy="1477328"/>
          </a:xfrm>
          <a:prstGeom prst="rect">
            <a:avLst/>
          </a:prstGeom>
          <a:noFill/>
        </p:spPr>
        <p:txBody>
          <a:bodyPr wrap="square" rtlCol="0">
            <a:spAutoFit/>
          </a:bodyPr>
          <a:lstStyle/>
          <a:p>
            <a:r>
              <a:rPr lang="en-US" dirty="0" smtClean="0"/>
              <a:t>Memory size=2^24</a:t>
            </a:r>
          </a:p>
          <a:p>
            <a:r>
              <a:rPr lang="en-US" dirty="0" smtClean="0"/>
              <a:t>Page:64 KB=2^16</a:t>
            </a:r>
          </a:p>
          <a:p>
            <a:r>
              <a:rPr lang="en-US" dirty="0" err="1" smtClean="0"/>
              <a:t>No.of</a:t>
            </a:r>
            <a:r>
              <a:rPr lang="en-US" dirty="0" smtClean="0"/>
              <a:t> pages=?</a:t>
            </a:r>
          </a:p>
          <a:p>
            <a:r>
              <a:rPr lang="en-US" dirty="0" smtClean="0"/>
              <a:t>2^24/2^16= </a:t>
            </a:r>
            <a:r>
              <a:rPr lang="en-US" dirty="0" err="1" smtClean="0"/>
              <a:t>no.of</a:t>
            </a:r>
            <a:r>
              <a:rPr lang="en-US" dirty="0" smtClean="0"/>
              <a:t> pages</a:t>
            </a:r>
          </a:p>
          <a:p>
            <a:endParaRPr lang="en-US" dirty="0"/>
          </a:p>
        </p:txBody>
      </p:sp>
      <p:sp>
        <p:nvSpPr>
          <p:cNvPr id="19" name="Rectangle 18"/>
          <p:cNvSpPr/>
          <p:nvPr/>
        </p:nvSpPr>
        <p:spPr>
          <a:xfrm>
            <a:off x="4891518" y="3447534"/>
            <a:ext cx="2215350" cy="369332"/>
          </a:xfrm>
          <a:prstGeom prst="rect">
            <a:avLst/>
          </a:prstGeom>
        </p:spPr>
        <p:txBody>
          <a:bodyPr wrap="none">
            <a:spAutoFit/>
          </a:bodyPr>
          <a:lstStyle/>
          <a:p>
            <a:r>
              <a:rPr lang="en-US" dirty="0" smtClean="0"/>
              <a:t>2^24-16= </a:t>
            </a:r>
            <a:r>
              <a:rPr lang="en-US" dirty="0" err="1" smtClean="0"/>
              <a:t>no.of</a:t>
            </a:r>
            <a:r>
              <a:rPr lang="en-US" dirty="0" smtClean="0"/>
              <a:t> pages</a:t>
            </a:r>
            <a:endParaRPr lang="en-US" dirty="0"/>
          </a:p>
        </p:txBody>
      </p:sp>
      <p:sp>
        <p:nvSpPr>
          <p:cNvPr id="22" name="Rectangle 21"/>
          <p:cNvSpPr/>
          <p:nvPr/>
        </p:nvSpPr>
        <p:spPr>
          <a:xfrm>
            <a:off x="4935060" y="3752334"/>
            <a:ext cx="1793761" cy="646331"/>
          </a:xfrm>
          <a:prstGeom prst="rect">
            <a:avLst/>
          </a:prstGeom>
        </p:spPr>
        <p:txBody>
          <a:bodyPr wrap="none">
            <a:spAutoFit/>
          </a:bodyPr>
          <a:lstStyle/>
          <a:p>
            <a:r>
              <a:rPr lang="en-US" dirty="0" smtClean="0"/>
              <a:t>2^8= </a:t>
            </a:r>
            <a:r>
              <a:rPr lang="en-US" dirty="0" err="1" smtClean="0"/>
              <a:t>no.of</a:t>
            </a:r>
            <a:r>
              <a:rPr lang="en-US" dirty="0" smtClean="0"/>
              <a:t> pages</a:t>
            </a:r>
          </a:p>
          <a:p>
            <a:r>
              <a:rPr lang="en-US" dirty="0" smtClean="0"/>
              <a:t>=256</a:t>
            </a:r>
            <a:endParaRPr lang="en-US" dirty="0"/>
          </a:p>
        </p:txBody>
      </p:sp>
      <p:graphicFrame>
        <p:nvGraphicFramePr>
          <p:cNvPr id="30" name="Table 29"/>
          <p:cNvGraphicFramePr>
            <a:graphicFrameLocks noGrp="1"/>
          </p:cNvGraphicFramePr>
          <p:nvPr/>
        </p:nvGraphicFramePr>
        <p:xfrm>
          <a:off x="1001488" y="5073952"/>
          <a:ext cx="10943769" cy="783288"/>
        </p:xfrm>
        <a:graphic>
          <a:graphicData uri="http://schemas.openxmlformats.org/drawingml/2006/table">
            <a:tbl>
              <a:tblPr firstRow="1" bandRow="1">
                <a:tableStyleId>{5C22544A-7EE6-4342-B048-85BDC9FD1C3A}</a:tableStyleId>
              </a:tblPr>
              <a:tblGrid>
                <a:gridCol w="714103"/>
                <a:gridCol w="714102"/>
                <a:gridCol w="714103"/>
                <a:gridCol w="714103"/>
                <a:gridCol w="714102"/>
                <a:gridCol w="714103"/>
                <a:gridCol w="714103"/>
                <a:gridCol w="714102"/>
                <a:gridCol w="714103"/>
                <a:gridCol w="714103"/>
                <a:gridCol w="714102"/>
                <a:gridCol w="714103"/>
                <a:gridCol w="714103"/>
                <a:gridCol w="746034"/>
                <a:gridCol w="914400"/>
              </a:tblGrid>
              <a:tr h="412448">
                <a:tc>
                  <a:txBody>
                    <a:bodyPr/>
                    <a:lstStyle/>
                    <a:p>
                      <a:r>
                        <a:rPr lang="en-US" dirty="0" smtClean="0"/>
                        <a:t>2^10 </a:t>
                      </a:r>
                      <a:endParaRPr lang="en-US" dirty="0"/>
                    </a:p>
                  </a:txBody>
                  <a:tcPr/>
                </a:tc>
                <a:tc>
                  <a:txBody>
                    <a:bodyPr/>
                    <a:lstStyle/>
                    <a:p>
                      <a:r>
                        <a:rPr lang="en-US" dirty="0" smtClean="0"/>
                        <a:t>2^11</a:t>
                      </a:r>
                      <a:endParaRPr lang="en-US" dirty="0"/>
                    </a:p>
                  </a:txBody>
                  <a:tcPr/>
                </a:tc>
                <a:tc>
                  <a:txBody>
                    <a:bodyPr/>
                    <a:lstStyle/>
                    <a:p>
                      <a:r>
                        <a:rPr lang="en-US" dirty="0" smtClean="0"/>
                        <a:t>2^12</a:t>
                      </a:r>
                      <a:endParaRPr lang="en-US" dirty="0"/>
                    </a:p>
                  </a:txBody>
                  <a:tcPr/>
                </a:tc>
                <a:tc>
                  <a:txBody>
                    <a:bodyPr/>
                    <a:lstStyle/>
                    <a:p>
                      <a:r>
                        <a:rPr lang="en-US" dirty="0" smtClean="0"/>
                        <a:t>2^13</a:t>
                      </a:r>
                      <a:endParaRPr lang="en-US" dirty="0"/>
                    </a:p>
                  </a:txBody>
                  <a:tcPr/>
                </a:tc>
                <a:tc>
                  <a:txBody>
                    <a:bodyPr/>
                    <a:lstStyle/>
                    <a:p>
                      <a:r>
                        <a:rPr lang="en-US" dirty="0" smtClean="0"/>
                        <a:t>2^14</a:t>
                      </a:r>
                      <a:endParaRPr lang="en-US" dirty="0"/>
                    </a:p>
                  </a:txBody>
                  <a:tcPr/>
                </a:tc>
                <a:tc>
                  <a:txBody>
                    <a:bodyPr/>
                    <a:lstStyle/>
                    <a:p>
                      <a:r>
                        <a:rPr lang="en-US" dirty="0" smtClean="0"/>
                        <a:t>2^15</a:t>
                      </a:r>
                      <a:endParaRPr lang="en-US" dirty="0"/>
                    </a:p>
                  </a:txBody>
                  <a:tcPr/>
                </a:tc>
                <a:tc>
                  <a:txBody>
                    <a:bodyPr/>
                    <a:lstStyle/>
                    <a:p>
                      <a:r>
                        <a:rPr lang="en-US" dirty="0" smtClean="0"/>
                        <a:t>2^16</a:t>
                      </a:r>
                      <a:endParaRPr lang="en-US" dirty="0"/>
                    </a:p>
                  </a:txBody>
                  <a:tcPr/>
                </a:tc>
                <a:tc>
                  <a:txBody>
                    <a:bodyPr/>
                    <a:lstStyle/>
                    <a:p>
                      <a:r>
                        <a:rPr lang="en-US" dirty="0" smtClean="0"/>
                        <a:t>2^17</a:t>
                      </a:r>
                      <a:endParaRPr lang="en-US" dirty="0"/>
                    </a:p>
                  </a:txBody>
                  <a:tcPr/>
                </a:tc>
                <a:tc>
                  <a:txBody>
                    <a:bodyPr/>
                    <a:lstStyle/>
                    <a:p>
                      <a:r>
                        <a:rPr lang="en-US" dirty="0" smtClean="0"/>
                        <a:t>2^18</a:t>
                      </a:r>
                      <a:endParaRPr lang="en-US" dirty="0"/>
                    </a:p>
                  </a:txBody>
                  <a:tcPr/>
                </a:tc>
                <a:tc>
                  <a:txBody>
                    <a:bodyPr/>
                    <a:lstStyle/>
                    <a:p>
                      <a:r>
                        <a:rPr lang="en-US" dirty="0" smtClean="0"/>
                        <a:t>2^19</a:t>
                      </a:r>
                      <a:endParaRPr lang="en-US" dirty="0"/>
                    </a:p>
                  </a:txBody>
                  <a:tcPr/>
                </a:tc>
                <a:tc>
                  <a:txBody>
                    <a:bodyPr/>
                    <a:lstStyle/>
                    <a:p>
                      <a:r>
                        <a:rPr lang="en-US" dirty="0" smtClean="0"/>
                        <a:t>2^20</a:t>
                      </a:r>
                      <a:endParaRPr lang="en-US" dirty="0"/>
                    </a:p>
                  </a:txBody>
                  <a:tcPr/>
                </a:tc>
                <a:tc>
                  <a:txBody>
                    <a:bodyPr/>
                    <a:lstStyle/>
                    <a:p>
                      <a:r>
                        <a:rPr lang="en-US" dirty="0" smtClean="0"/>
                        <a:t>2^21</a:t>
                      </a:r>
                      <a:endParaRPr lang="en-US" dirty="0"/>
                    </a:p>
                  </a:txBody>
                  <a:tcPr/>
                </a:tc>
                <a:tc>
                  <a:txBody>
                    <a:bodyPr/>
                    <a:lstStyle/>
                    <a:p>
                      <a:r>
                        <a:rPr lang="en-US" dirty="0" smtClean="0"/>
                        <a:t>2^22</a:t>
                      </a:r>
                      <a:endParaRPr lang="en-US" dirty="0"/>
                    </a:p>
                  </a:txBody>
                  <a:tcPr/>
                </a:tc>
                <a:tc>
                  <a:txBody>
                    <a:bodyPr/>
                    <a:lstStyle/>
                    <a:p>
                      <a:r>
                        <a:rPr lang="en-US" dirty="0" smtClean="0"/>
                        <a:t>2^23</a:t>
                      </a:r>
                      <a:endParaRPr lang="en-US" dirty="0"/>
                    </a:p>
                  </a:txBody>
                  <a:tcPr/>
                </a:tc>
                <a:tc>
                  <a:txBody>
                    <a:bodyPr/>
                    <a:lstStyle/>
                    <a:p>
                      <a:r>
                        <a:rPr lang="en-US" dirty="0" smtClean="0"/>
                        <a:t>2^24</a:t>
                      </a:r>
                      <a:endParaRPr lang="en-US" dirty="0"/>
                    </a:p>
                  </a:txBody>
                  <a:tcPr/>
                </a:tc>
              </a:tr>
              <a:tr h="370840">
                <a:tc>
                  <a:txBody>
                    <a:bodyPr/>
                    <a:lstStyle/>
                    <a:p>
                      <a:r>
                        <a:rPr lang="en-US" dirty="0" smtClean="0"/>
                        <a:t>1k</a:t>
                      </a:r>
                      <a:endParaRPr lang="en-US" dirty="0"/>
                    </a:p>
                  </a:txBody>
                  <a:tcPr/>
                </a:tc>
                <a:tc>
                  <a:txBody>
                    <a:bodyPr/>
                    <a:lstStyle/>
                    <a:p>
                      <a:r>
                        <a:rPr lang="en-US" dirty="0" smtClean="0"/>
                        <a:t>2k</a:t>
                      </a:r>
                      <a:endParaRPr lang="en-US" dirty="0"/>
                    </a:p>
                  </a:txBody>
                  <a:tcPr/>
                </a:tc>
                <a:tc>
                  <a:txBody>
                    <a:bodyPr/>
                    <a:lstStyle/>
                    <a:p>
                      <a:r>
                        <a:rPr lang="en-US" dirty="0" smtClean="0"/>
                        <a:t>4K</a:t>
                      </a:r>
                      <a:endParaRPr lang="en-US" dirty="0"/>
                    </a:p>
                  </a:txBody>
                  <a:tcPr/>
                </a:tc>
                <a:tc>
                  <a:txBody>
                    <a:bodyPr/>
                    <a:lstStyle/>
                    <a:p>
                      <a:r>
                        <a:rPr lang="en-US" dirty="0" smtClean="0"/>
                        <a:t>8K</a:t>
                      </a:r>
                      <a:endParaRPr lang="en-US" dirty="0"/>
                    </a:p>
                  </a:txBody>
                  <a:tcPr/>
                </a:tc>
                <a:tc>
                  <a:txBody>
                    <a:bodyPr/>
                    <a:lstStyle/>
                    <a:p>
                      <a:r>
                        <a:rPr lang="en-US" dirty="0" smtClean="0"/>
                        <a:t>16k</a:t>
                      </a:r>
                      <a:endParaRPr lang="en-US" dirty="0"/>
                    </a:p>
                  </a:txBody>
                  <a:tcPr/>
                </a:tc>
                <a:tc>
                  <a:txBody>
                    <a:bodyPr/>
                    <a:lstStyle/>
                    <a:p>
                      <a:r>
                        <a:rPr lang="en-US" dirty="0" smtClean="0"/>
                        <a:t>32k</a:t>
                      </a:r>
                      <a:endParaRPr lang="en-US" dirty="0"/>
                    </a:p>
                  </a:txBody>
                  <a:tcPr/>
                </a:tc>
                <a:tc>
                  <a:txBody>
                    <a:bodyPr/>
                    <a:lstStyle/>
                    <a:p>
                      <a:r>
                        <a:rPr lang="en-US" dirty="0" smtClean="0"/>
                        <a:t>64k</a:t>
                      </a:r>
                      <a:endParaRPr lang="en-US" dirty="0"/>
                    </a:p>
                  </a:txBody>
                  <a:tcPr/>
                </a:tc>
                <a:tc>
                  <a:txBody>
                    <a:bodyPr/>
                    <a:lstStyle/>
                    <a:p>
                      <a:r>
                        <a:rPr lang="en-US" dirty="0" smtClean="0"/>
                        <a:t>128k</a:t>
                      </a:r>
                      <a:endParaRPr lang="en-US" dirty="0"/>
                    </a:p>
                  </a:txBody>
                  <a:tcPr/>
                </a:tc>
                <a:tc>
                  <a:txBody>
                    <a:bodyPr/>
                    <a:lstStyle/>
                    <a:p>
                      <a:r>
                        <a:rPr lang="en-US" dirty="0" smtClean="0"/>
                        <a:t>256k</a:t>
                      </a:r>
                      <a:endParaRPr lang="en-US" dirty="0"/>
                    </a:p>
                  </a:txBody>
                  <a:tcPr/>
                </a:tc>
                <a:tc>
                  <a:txBody>
                    <a:bodyPr/>
                    <a:lstStyle/>
                    <a:p>
                      <a:r>
                        <a:rPr lang="en-US" dirty="0" smtClean="0"/>
                        <a:t>512k</a:t>
                      </a:r>
                      <a:endParaRPr lang="en-US" dirty="0"/>
                    </a:p>
                  </a:txBody>
                  <a:tcPr/>
                </a:tc>
                <a:tc>
                  <a:txBody>
                    <a:bodyPr/>
                    <a:lstStyle/>
                    <a:p>
                      <a:r>
                        <a:rPr lang="en-US" dirty="0" smtClean="0"/>
                        <a:t>1MB</a:t>
                      </a:r>
                      <a:endParaRPr lang="en-US" dirty="0"/>
                    </a:p>
                  </a:txBody>
                  <a:tcPr/>
                </a:tc>
                <a:tc>
                  <a:txBody>
                    <a:bodyPr/>
                    <a:lstStyle/>
                    <a:p>
                      <a:r>
                        <a:rPr lang="en-US" dirty="0" smtClean="0"/>
                        <a:t>2MB</a:t>
                      </a:r>
                      <a:endParaRPr lang="en-US" dirty="0"/>
                    </a:p>
                  </a:txBody>
                  <a:tcPr/>
                </a:tc>
                <a:tc>
                  <a:txBody>
                    <a:bodyPr/>
                    <a:lstStyle/>
                    <a:p>
                      <a:r>
                        <a:rPr lang="en-US" dirty="0" smtClean="0"/>
                        <a:t>4MB</a:t>
                      </a:r>
                      <a:endParaRPr lang="en-US" dirty="0"/>
                    </a:p>
                  </a:txBody>
                  <a:tcPr/>
                </a:tc>
                <a:tc>
                  <a:txBody>
                    <a:bodyPr/>
                    <a:lstStyle/>
                    <a:p>
                      <a:r>
                        <a:rPr lang="en-US" dirty="0" smtClean="0"/>
                        <a:t>8MB</a:t>
                      </a:r>
                      <a:endParaRPr lang="en-US" dirty="0"/>
                    </a:p>
                  </a:txBody>
                  <a:tcPr/>
                </a:tc>
                <a:tc>
                  <a:txBody>
                    <a:bodyPr/>
                    <a:lstStyle/>
                    <a:p>
                      <a:r>
                        <a:rPr lang="en-US" dirty="0" smtClean="0"/>
                        <a:t>16MB</a:t>
                      </a:r>
                      <a:endParaRPr lang="en-US" dirty="0"/>
                    </a:p>
                  </a:txBody>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lstStyle/>
          <a:p>
            <a:r>
              <a:rPr lang="en-US" b="1" dirty="0" smtClean="0"/>
              <a:t>Advantages and Disadvantages of Paging</a:t>
            </a:r>
          </a:p>
          <a:p>
            <a:r>
              <a:rPr lang="en-US" dirty="0" smtClean="0"/>
              <a:t>Here is a list of advantages and disadvantages of paging: </a:t>
            </a:r>
          </a:p>
          <a:p>
            <a:r>
              <a:rPr lang="en-US" dirty="0" smtClean="0"/>
              <a:t>- Paging reduces external fragmentation, but still suffer from internal fragmentation. </a:t>
            </a:r>
          </a:p>
          <a:p>
            <a:r>
              <a:rPr lang="en-US" dirty="0" smtClean="0"/>
              <a:t> </a:t>
            </a:r>
          </a:p>
          <a:p>
            <a:r>
              <a:rPr lang="en-US" dirty="0" smtClean="0"/>
              <a:t>-Paging is simple to implement and assumed as an efficient memory management technique. </a:t>
            </a:r>
          </a:p>
          <a:p>
            <a:r>
              <a:rPr lang="en-US" dirty="0" smtClean="0"/>
              <a:t> </a:t>
            </a:r>
          </a:p>
          <a:p>
            <a:r>
              <a:rPr lang="en-US" dirty="0" smtClean="0"/>
              <a:t>- Due to equal size of the pages and frames, swapping becomes very easy. </a:t>
            </a:r>
          </a:p>
          <a:p>
            <a:r>
              <a:rPr lang="en-US" dirty="0" smtClean="0"/>
              <a:t> </a:t>
            </a:r>
          </a:p>
          <a:p>
            <a:r>
              <a:rPr lang="en-US" dirty="0" smtClean="0"/>
              <a:t>-Page table requires extra memory space, so may not be good for a system having small RAM. </a:t>
            </a:r>
            <a:endParaRPr lang="en-US"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4" name="Content Placeholder 3"/>
          <p:cNvSpPr>
            <a:spLocks noGrp="1"/>
          </p:cNvSpPr>
          <p:nvPr>
            <p:ph idx="1"/>
          </p:nvPr>
        </p:nvSpPr>
        <p:spPr/>
        <p:txBody>
          <a:bodyPr>
            <a:normAutofit fontScale="92500" lnSpcReduction="10000"/>
          </a:bodyPr>
          <a:lstStyle/>
          <a:p>
            <a:r>
              <a:rPr lang="en-US" b="1" dirty="0" smtClean="0"/>
              <a:t>Segmentation </a:t>
            </a:r>
          </a:p>
          <a:p>
            <a:r>
              <a:rPr lang="en-US" dirty="0" smtClean="0"/>
              <a:t>Segmentation is a memory management technique in which each job is divided into several segments of different sizes, one for each module that contains pieces that perform related functions. Each segment is actually a different logical address space of the program. </a:t>
            </a:r>
          </a:p>
          <a:p>
            <a:r>
              <a:rPr lang="en-US" dirty="0" smtClean="0"/>
              <a:t>When a process is to be executed, its corresponding segmentation are loaded into noncontiguous memory though every segment is loaded into a contiguous block of available memory. </a:t>
            </a:r>
          </a:p>
          <a:p>
            <a:r>
              <a:rPr lang="en-US" dirty="0" smtClean="0"/>
              <a:t>Segmentation memory management works very similar to paging but here segments are of variable-length where as in paging pages are of fixed size. </a:t>
            </a:r>
          </a:p>
          <a:p>
            <a:r>
              <a:rPr lang="en-US" dirty="0" smtClean="0"/>
              <a:t>A program segment contains the program's main function, utility functions, data structures, and so on. The operating system maintains a segment map table for every process and a list of free memory blocks along with segment numbers, their size and corresponding memory locations in main memory. For each segment, the table stores the starting address of the segment and the length of the segment. A reference to a memory location includes a value that identifies a segment and an offset. </a:t>
            </a:r>
            <a:endParaRPr lang="en-US"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pic>
        <p:nvPicPr>
          <p:cNvPr id="4" name="Content Placeholder 3"/>
          <p:cNvPicPr>
            <a:picLocks noGrp="1" noChangeAspect="1"/>
          </p:cNvPicPr>
          <p:nvPr>
            <p:ph idx="1"/>
          </p:nvPr>
        </p:nvPicPr>
        <p:blipFill rotWithShape="1">
          <a:blip r:embed="rId2"/>
          <a:srcRect l="27019" t="43107" r="26182" b="21997"/>
          <a:stretch/>
        </p:blipFill>
        <p:spPr>
          <a:xfrm>
            <a:off x="1661373" y="2112135"/>
            <a:ext cx="8038993" cy="3370192"/>
          </a:xfrm>
          <a:prstGeom prst="rect">
            <a:avLst/>
          </a:prstGeom>
        </p:spPr>
      </p:pic>
    </p:spTree>
    <p:extLst>
      <p:ext uri="{BB962C8B-B14F-4D97-AF65-F5344CB8AC3E}">
        <p14:creationId xmlns:p14="http://schemas.microsoft.com/office/powerpoint/2010/main" xmlns="" val="20550466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pic>
        <p:nvPicPr>
          <p:cNvPr id="2050" name="Picture 2"/>
          <p:cNvPicPr>
            <a:picLocks noGrp="1" noChangeAspect="1" noChangeArrowheads="1"/>
          </p:cNvPicPr>
          <p:nvPr>
            <p:ph idx="1"/>
          </p:nvPr>
        </p:nvPicPr>
        <p:blipFill>
          <a:blip r:embed="rId2"/>
          <a:srcRect l="25641" t="24462" r="27702" b="15284"/>
          <a:stretch>
            <a:fillRect/>
          </a:stretch>
        </p:blipFill>
        <p:spPr bwMode="auto">
          <a:xfrm>
            <a:off x="2510970" y="1828800"/>
            <a:ext cx="6110516" cy="4436765"/>
          </a:xfrm>
          <a:prstGeom prst="rect">
            <a:avLst/>
          </a:prstGeom>
          <a:noFill/>
          <a:ln w="9525">
            <a:noFill/>
            <a:miter lim="800000"/>
            <a:headEnd/>
            <a:tailEnd/>
          </a:ln>
          <a:effectLst/>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GB" dirty="0"/>
          </a:p>
        </p:txBody>
      </p:sp>
      <p:sp>
        <p:nvSpPr>
          <p:cNvPr id="4" name="Content Placeholder 3"/>
          <p:cNvSpPr>
            <a:spLocks noGrp="1"/>
          </p:cNvSpPr>
          <p:nvPr>
            <p:ph idx="1"/>
          </p:nvPr>
        </p:nvSpPr>
        <p:spPr/>
        <p:txBody>
          <a:bodyPr/>
          <a:lstStyle/>
          <a:p>
            <a:r>
              <a:rPr lang="en-US" b="1" dirty="0" smtClean="0"/>
              <a:t>Storage disk</a:t>
            </a:r>
          </a:p>
          <a:p>
            <a:r>
              <a:rPr lang="en-US" b="1" dirty="0" smtClean="0"/>
              <a:t>Disk storage</a:t>
            </a:r>
            <a:r>
              <a:rPr lang="en-US" dirty="0" smtClean="0"/>
              <a:t> (also sometimes called the </a:t>
            </a:r>
            <a:r>
              <a:rPr lang="en-US" b="1" dirty="0" smtClean="0"/>
              <a:t>drive storage</a:t>
            </a:r>
            <a:r>
              <a:rPr lang="en-US" dirty="0" smtClean="0"/>
              <a:t>) is a general category of storage mechanisms where data are recorded by various electronic, magnetic, optical, or mechanical changes to a surface layer of one or more rotating disks.</a:t>
            </a:r>
            <a:endParaRPr lang="en-US" b="1" dirty="0"/>
          </a:p>
        </p:txBody>
      </p:sp>
      <p:pic>
        <p:nvPicPr>
          <p:cNvPr id="5" name="Picture 4" descr="harddisk.jpg"/>
          <p:cNvPicPr>
            <a:picLocks noChangeAspect="1"/>
          </p:cNvPicPr>
          <p:nvPr/>
        </p:nvPicPr>
        <p:blipFill>
          <a:blip r:embed="rId2">
            <a:duotone>
              <a:prstClr val="black"/>
              <a:schemeClr val="accent3">
                <a:tint val="45000"/>
                <a:satMod val="400000"/>
              </a:schemeClr>
            </a:duotone>
          </a:blip>
          <a:stretch>
            <a:fillRect/>
          </a:stretch>
        </p:blipFill>
        <p:spPr>
          <a:xfrm>
            <a:off x="1172481" y="3331482"/>
            <a:ext cx="4270375" cy="2795713"/>
          </a:xfrm>
          <a:prstGeom prst="rect">
            <a:avLst/>
          </a:prstGeom>
        </p:spPr>
      </p:pic>
      <p:pic>
        <p:nvPicPr>
          <p:cNvPr id="6" name="Picture 5" descr="harddisk_cylinder.jpg"/>
          <p:cNvPicPr>
            <a:picLocks noChangeAspect="1"/>
          </p:cNvPicPr>
          <p:nvPr/>
        </p:nvPicPr>
        <p:blipFill>
          <a:blip r:embed="rId3">
            <a:duotone>
              <a:prstClr val="black"/>
              <a:schemeClr val="accent2">
                <a:tint val="45000"/>
                <a:satMod val="400000"/>
              </a:schemeClr>
            </a:duotone>
          </a:blip>
          <a:stretch>
            <a:fillRect/>
          </a:stretch>
        </p:blipFill>
        <p:spPr>
          <a:xfrm>
            <a:off x="7189883" y="2925858"/>
            <a:ext cx="4392518" cy="3218944"/>
          </a:xfrm>
          <a:prstGeom prst="rect">
            <a:avLst/>
          </a:prstGeom>
        </p:spPr>
      </p:pic>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lstStyle/>
          <a:p>
            <a:r>
              <a:rPr lang="en-US" b="1" i="1" dirty="0" smtClean="0"/>
              <a:t>Cylinder</a:t>
            </a:r>
          </a:p>
          <a:p>
            <a:r>
              <a:rPr lang="en-US" dirty="0" smtClean="0"/>
              <a:t>All tracks are at a particular head position.</a:t>
            </a:r>
          </a:p>
          <a:p>
            <a:endParaRPr lang="en-US" dirty="0" smtClean="0"/>
          </a:p>
          <a:p>
            <a:r>
              <a:rPr lang="en-US" b="1" i="1" dirty="0" smtClean="0"/>
              <a:t>Formatting:</a:t>
            </a:r>
          </a:p>
          <a:p>
            <a:r>
              <a:rPr lang="en-US" dirty="0" smtClean="0"/>
              <a:t>We build </a:t>
            </a:r>
            <a:r>
              <a:rPr lang="en-US" b="1" i="1" dirty="0" smtClean="0"/>
              <a:t>sectors</a:t>
            </a:r>
            <a:r>
              <a:rPr lang="en-US" dirty="0" smtClean="0"/>
              <a:t> in Low level formatting Or physical formatting</a:t>
            </a:r>
          </a:p>
          <a:p>
            <a:r>
              <a:rPr lang="en-US" b="1" i="1" dirty="0" smtClean="0"/>
              <a:t>Disadvantage:</a:t>
            </a:r>
          </a:p>
          <a:p>
            <a:r>
              <a:rPr lang="en-US" dirty="0" smtClean="0"/>
              <a:t>One revolution get </a:t>
            </a:r>
            <a:r>
              <a:rPr lang="en-US" dirty="0" err="1" smtClean="0"/>
              <a:t>waisted</a:t>
            </a:r>
            <a:r>
              <a:rPr lang="en-US" dirty="0" smtClean="0"/>
              <a:t>.</a:t>
            </a:r>
          </a:p>
        </p:txBody>
      </p:sp>
      <p:grpSp>
        <p:nvGrpSpPr>
          <p:cNvPr id="25" name="Group 24"/>
          <p:cNvGrpSpPr/>
          <p:nvPr/>
        </p:nvGrpSpPr>
        <p:grpSpPr>
          <a:xfrm>
            <a:off x="8229600" y="2656114"/>
            <a:ext cx="2743200" cy="2598851"/>
            <a:chOff x="8229600" y="2656114"/>
            <a:chExt cx="2743200" cy="2598851"/>
          </a:xfrm>
        </p:grpSpPr>
        <p:sp>
          <p:nvSpPr>
            <p:cNvPr id="4" name="Oval 3"/>
            <p:cNvSpPr/>
            <p:nvPr/>
          </p:nvSpPr>
          <p:spPr>
            <a:xfrm>
              <a:off x="8229600" y="2656114"/>
              <a:ext cx="2743200" cy="2598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998858" y="3367312"/>
              <a:ext cx="1175657" cy="1132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16200000" flipH="1">
              <a:off x="8331201" y="3955143"/>
              <a:ext cx="259805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7"/>
              <a:endCxn id="4" idx="3"/>
            </p:cNvCxnSpPr>
            <p:nvPr/>
          </p:nvCxnSpPr>
          <p:spPr>
            <a:xfrm rot="16200000" flipH="1" flipV="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5"/>
            </p:cNvCxnSpPr>
            <p:nvPr/>
          </p:nvCxnSpPr>
          <p:spPr>
            <a:xfrm rot="16200000" flipH="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884229" y="2960915"/>
              <a:ext cx="261257" cy="369332"/>
            </a:xfrm>
            <a:prstGeom prst="rect">
              <a:avLst/>
            </a:prstGeom>
            <a:noFill/>
          </p:spPr>
          <p:txBody>
            <a:bodyPr wrap="square" rtlCol="0">
              <a:spAutoFit/>
            </a:bodyPr>
            <a:lstStyle/>
            <a:p>
              <a:r>
                <a:rPr lang="en-US" dirty="0" smtClean="0"/>
                <a:t>1</a:t>
              </a:r>
              <a:endParaRPr lang="en-US" dirty="0"/>
            </a:p>
          </p:txBody>
        </p:sp>
        <p:cxnSp>
          <p:nvCxnSpPr>
            <p:cNvPr id="16" name="Straight Connector 15"/>
            <p:cNvCxnSpPr>
              <a:stCxn id="4" idx="2"/>
              <a:endCxn id="4" idx="6"/>
            </p:cNvCxnSpPr>
            <p:nvPr/>
          </p:nvCxnSpPr>
          <p:spPr>
            <a:xfrm rot="10800000" flipH="1">
              <a:off x="8229600" y="3955143"/>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341429" y="3476172"/>
              <a:ext cx="261257" cy="369332"/>
            </a:xfrm>
            <a:prstGeom prst="rect">
              <a:avLst/>
            </a:prstGeom>
            <a:noFill/>
          </p:spPr>
          <p:txBody>
            <a:bodyPr wrap="square" rtlCol="0">
              <a:spAutoFit/>
            </a:bodyPr>
            <a:lstStyle/>
            <a:p>
              <a:r>
                <a:rPr lang="en-US" dirty="0" smtClean="0"/>
                <a:t>2</a:t>
              </a:r>
              <a:endParaRPr lang="en-US" dirty="0"/>
            </a:p>
          </p:txBody>
        </p:sp>
        <p:sp>
          <p:nvSpPr>
            <p:cNvPr id="18" name="TextBox 17"/>
            <p:cNvSpPr txBox="1"/>
            <p:nvPr/>
          </p:nvSpPr>
          <p:spPr>
            <a:xfrm>
              <a:off x="8621487" y="4136572"/>
              <a:ext cx="261257" cy="369332"/>
            </a:xfrm>
            <a:prstGeom prst="rect">
              <a:avLst/>
            </a:prstGeom>
            <a:noFill/>
          </p:spPr>
          <p:txBody>
            <a:bodyPr wrap="square" rtlCol="0">
              <a:spAutoFit/>
            </a:bodyPr>
            <a:lstStyle/>
            <a:p>
              <a:r>
                <a:rPr lang="en-US" dirty="0" smtClean="0"/>
                <a:t>6</a:t>
              </a:r>
              <a:endParaRPr lang="en-US" dirty="0"/>
            </a:p>
          </p:txBody>
        </p:sp>
        <p:sp>
          <p:nvSpPr>
            <p:cNvPr id="19" name="TextBox 18"/>
            <p:cNvSpPr txBox="1"/>
            <p:nvPr/>
          </p:nvSpPr>
          <p:spPr>
            <a:xfrm>
              <a:off x="8628743" y="3563258"/>
              <a:ext cx="261257" cy="369332"/>
            </a:xfrm>
            <a:prstGeom prst="rect">
              <a:avLst/>
            </a:prstGeom>
            <a:noFill/>
          </p:spPr>
          <p:txBody>
            <a:bodyPr wrap="square" rtlCol="0">
              <a:spAutoFit/>
            </a:bodyPr>
            <a:lstStyle/>
            <a:p>
              <a:r>
                <a:rPr lang="en-US" dirty="0" smtClean="0"/>
                <a:t>7</a:t>
              </a:r>
              <a:endParaRPr lang="en-US" dirty="0"/>
            </a:p>
          </p:txBody>
        </p:sp>
        <p:sp>
          <p:nvSpPr>
            <p:cNvPr id="20" name="TextBox 19"/>
            <p:cNvSpPr txBox="1"/>
            <p:nvPr/>
          </p:nvSpPr>
          <p:spPr>
            <a:xfrm>
              <a:off x="9129486" y="4572001"/>
              <a:ext cx="261257" cy="369332"/>
            </a:xfrm>
            <a:prstGeom prst="rect">
              <a:avLst/>
            </a:prstGeom>
            <a:noFill/>
          </p:spPr>
          <p:txBody>
            <a:bodyPr wrap="square" rtlCol="0">
              <a:spAutoFit/>
            </a:bodyPr>
            <a:lstStyle/>
            <a:p>
              <a:r>
                <a:rPr lang="en-US" dirty="0" smtClean="0"/>
                <a:t>5</a:t>
              </a:r>
              <a:endParaRPr lang="en-US" dirty="0"/>
            </a:p>
          </p:txBody>
        </p:sp>
        <p:sp>
          <p:nvSpPr>
            <p:cNvPr id="21" name="TextBox 20"/>
            <p:cNvSpPr txBox="1"/>
            <p:nvPr/>
          </p:nvSpPr>
          <p:spPr>
            <a:xfrm>
              <a:off x="9180286" y="2895600"/>
              <a:ext cx="261257" cy="369332"/>
            </a:xfrm>
            <a:prstGeom prst="rect">
              <a:avLst/>
            </a:prstGeom>
            <a:noFill/>
          </p:spPr>
          <p:txBody>
            <a:bodyPr wrap="square" rtlCol="0">
              <a:spAutoFit/>
            </a:bodyPr>
            <a:lstStyle/>
            <a:p>
              <a:r>
                <a:rPr lang="en-US" dirty="0" smtClean="0"/>
                <a:t>8</a:t>
              </a:r>
              <a:endParaRPr lang="en-US" dirty="0"/>
            </a:p>
          </p:txBody>
        </p:sp>
        <p:sp>
          <p:nvSpPr>
            <p:cNvPr id="22" name="TextBox 21"/>
            <p:cNvSpPr txBox="1"/>
            <p:nvPr/>
          </p:nvSpPr>
          <p:spPr>
            <a:xfrm>
              <a:off x="10435772" y="4078515"/>
              <a:ext cx="261257" cy="369332"/>
            </a:xfrm>
            <a:prstGeom prst="rect">
              <a:avLst/>
            </a:prstGeom>
            <a:noFill/>
          </p:spPr>
          <p:txBody>
            <a:bodyPr wrap="square" rtlCol="0">
              <a:spAutoFit/>
            </a:bodyPr>
            <a:lstStyle/>
            <a:p>
              <a:r>
                <a:rPr lang="en-US" dirty="0" smtClean="0"/>
                <a:t>3</a:t>
              </a:r>
              <a:endParaRPr lang="en-US" dirty="0"/>
            </a:p>
          </p:txBody>
        </p:sp>
        <p:sp>
          <p:nvSpPr>
            <p:cNvPr id="23" name="TextBox 22"/>
            <p:cNvSpPr txBox="1"/>
            <p:nvPr/>
          </p:nvSpPr>
          <p:spPr>
            <a:xfrm>
              <a:off x="9775371" y="4593772"/>
              <a:ext cx="261257" cy="369332"/>
            </a:xfrm>
            <a:prstGeom prst="rect">
              <a:avLst/>
            </a:prstGeom>
            <a:noFill/>
          </p:spPr>
          <p:txBody>
            <a:bodyPr wrap="square" rtlCol="0">
              <a:spAutoFit/>
            </a:bodyPr>
            <a:lstStyle/>
            <a:p>
              <a:r>
                <a:rPr lang="en-US" dirty="0" smtClean="0"/>
                <a:t>4</a:t>
              </a:r>
              <a:endParaRPr lang="en-US" dirty="0"/>
            </a:p>
          </p:txBody>
        </p:sp>
      </p:grpSp>
      <p:sp>
        <p:nvSpPr>
          <p:cNvPr id="24" name="TextBox 23"/>
          <p:cNvSpPr txBox="1"/>
          <p:nvPr/>
        </p:nvSpPr>
        <p:spPr>
          <a:xfrm>
            <a:off x="8083981" y="5345064"/>
            <a:ext cx="3047999" cy="923330"/>
          </a:xfrm>
          <a:prstGeom prst="rect">
            <a:avLst/>
          </a:prstGeom>
          <a:noFill/>
        </p:spPr>
        <p:txBody>
          <a:bodyPr wrap="square" rtlCol="0">
            <a:spAutoFit/>
          </a:bodyPr>
          <a:lstStyle/>
          <a:p>
            <a:r>
              <a:rPr lang="en-US" dirty="0" smtClean="0"/>
              <a:t>No interleaving</a:t>
            </a:r>
          </a:p>
          <a:p>
            <a:r>
              <a:rPr lang="en-US" b="1" dirty="0" smtClean="0"/>
              <a:t>Revolution per minute :rpm</a:t>
            </a:r>
          </a:p>
          <a:p>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lstStyle/>
          <a:p>
            <a:endParaRPr lang="en-US" dirty="0" smtClean="0"/>
          </a:p>
        </p:txBody>
      </p:sp>
      <p:grpSp>
        <p:nvGrpSpPr>
          <p:cNvPr id="6" name="Group 24"/>
          <p:cNvGrpSpPr/>
          <p:nvPr/>
        </p:nvGrpSpPr>
        <p:grpSpPr>
          <a:xfrm>
            <a:off x="1814286" y="2598057"/>
            <a:ext cx="2743200" cy="2598851"/>
            <a:chOff x="8229600" y="2656114"/>
            <a:chExt cx="2743200" cy="2598851"/>
          </a:xfrm>
        </p:grpSpPr>
        <p:sp>
          <p:nvSpPr>
            <p:cNvPr id="4" name="Oval 3"/>
            <p:cNvSpPr/>
            <p:nvPr/>
          </p:nvSpPr>
          <p:spPr>
            <a:xfrm>
              <a:off x="8229600" y="2656114"/>
              <a:ext cx="2743200" cy="2598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998858" y="3367312"/>
              <a:ext cx="1175657" cy="1132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rot="16200000" flipH="1">
              <a:off x="8331201" y="3955143"/>
              <a:ext cx="259805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7"/>
              <a:endCxn id="4" idx="3"/>
            </p:cNvCxnSpPr>
            <p:nvPr/>
          </p:nvCxnSpPr>
          <p:spPr>
            <a:xfrm rot="16200000" flipH="1" flipV="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5"/>
            </p:cNvCxnSpPr>
            <p:nvPr/>
          </p:nvCxnSpPr>
          <p:spPr>
            <a:xfrm rot="16200000" flipH="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884229" y="2960915"/>
              <a:ext cx="261257" cy="369332"/>
            </a:xfrm>
            <a:prstGeom prst="rect">
              <a:avLst/>
            </a:prstGeom>
            <a:noFill/>
          </p:spPr>
          <p:txBody>
            <a:bodyPr wrap="square" rtlCol="0">
              <a:spAutoFit/>
            </a:bodyPr>
            <a:lstStyle/>
            <a:p>
              <a:r>
                <a:rPr lang="en-US" dirty="0" smtClean="0"/>
                <a:t>1</a:t>
              </a:r>
              <a:endParaRPr lang="en-US" dirty="0"/>
            </a:p>
          </p:txBody>
        </p:sp>
        <p:cxnSp>
          <p:nvCxnSpPr>
            <p:cNvPr id="16" name="Straight Connector 15"/>
            <p:cNvCxnSpPr>
              <a:stCxn id="4" idx="2"/>
              <a:endCxn id="4" idx="6"/>
            </p:cNvCxnSpPr>
            <p:nvPr/>
          </p:nvCxnSpPr>
          <p:spPr>
            <a:xfrm rot="10800000" flipH="1">
              <a:off x="8229600" y="3955143"/>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341429" y="3476172"/>
              <a:ext cx="261257" cy="369332"/>
            </a:xfrm>
            <a:prstGeom prst="rect">
              <a:avLst/>
            </a:prstGeom>
            <a:noFill/>
          </p:spPr>
          <p:txBody>
            <a:bodyPr wrap="square" rtlCol="0">
              <a:spAutoFit/>
            </a:bodyPr>
            <a:lstStyle/>
            <a:p>
              <a:r>
                <a:rPr lang="en-US" dirty="0" smtClean="0"/>
                <a:t>5</a:t>
              </a:r>
              <a:endParaRPr lang="en-US" dirty="0"/>
            </a:p>
          </p:txBody>
        </p:sp>
        <p:sp>
          <p:nvSpPr>
            <p:cNvPr id="18" name="TextBox 17"/>
            <p:cNvSpPr txBox="1"/>
            <p:nvPr/>
          </p:nvSpPr>
          <p:spPr>
            <a:xfrm>
              <a:off x="8621487" y="4136572"/>
              <a:ext cx="261257" cy="369332"/>
            </a:xfrm>
            <a:prstGeom prst="rect">
              <a:avLst/>
            </a:prstGeom>
            <a:noFill/>
          </p:spPr>
          <p:txBody>
            <a:bodyPr wrap="square" rtlCol="0">
              <a:spAutoFit/>
            </a:bodyPr>
            <a:lstStyle/>
            <a:p>
              <a:r>
                <a:rPr lang="en-US" dirty="0" smtClean="0"/>
                <a:t>7</a:t>
              </a:r>
              <a:endParaRPr lang="en-US" dirty="0"/>
            </a:p>
          </p:txBody>
        </p:sp>
        <p:sp>
          <p:nvSpPr>
            <p:cNvPr id="19" name="TextBox 18"/>
            <p:cNvSpPr txBox="1"/>
            <p:nvPr/>
          </p:nvSpPr>
          <p:spPr>
            <a:xfrm>
              <a:off x="8628743" y="3563258"/>
              <a:ext cx="261257" cy="369332"/>
            </a:xfrm>
            <a:prstGeom prst="rect">
              <a:avLst/>
            </a:prstGeom>
            <a:noFill/>
          </p:spPr>
          <p:txBody>
            <a:bodyPr wrap="square" rtlCol="0">
              <a:spAutoFit/>
            </a:bodyPr>
            <a:lstStyle/>
            <a:p>
              <a:r>
                <a:rPr lang="en-US" dirty="0" smtClean="0"/>
                <a:t>4</a:t>
              </a:r>
              <a:endParaRPr lang="en-US" dirty="0"/>
            </a:p>
          </p:txBody>
        </p:sp>
        <p:sp>
          <p:nvSpPr>
            <p:cNvPr id="20" name="TextBox 19"/>
            <p:cNvSpPr txBox="1"/>
            <p:nvPr/>
          </p:nvSpPr>
          <p:spPr>
            <a:xfrm>
              <a:off x="9129486" y="4572001"/>
              <a:ext cx="261257" cy="369332"/>
            </a:xfrm>
            <a:prstGeom prst="rect">
              <a:avLst/>
            </a:prstGeom>
            <a:noFill/>
          </p:spPr>
          <p:txBody>
            <a:bodyPr wrap="square" rtlCol="0">
              <a:spAutoFit/>
            </a:bodyPr>
            <a:lstStyle/>
            <a:p>
              <a:r>
                <a:rPr lang="en-US" dirty="0" smtClean="0"/>
                <a:t>3</a:t>
              </a:r>
              <a:endParaRPr lang="en-US" dirty="0"/>
            </a:p>
          </p:txBody>
        </p:sp>
        <p:sp>
          <p:nvSpPr>
            <p:cNvPr id="21" name="TextBox 20"/>
            <p:cNvSpPr txBox="1"/>
            <p:nvPr/>
          </p:nvSpPr>
          <p:spPr>
            <a:xfrm>
              <a:off x="9180286" y="2895600"/>
              <a:ext cx="261257" cy="369332"/>
            </a:xfrm>
            <a:prstGeom prst="rect">
              <a:avLst/>
            </a:prstGeom>
            <a:noFill/>
          </p:spPr>
          <p:txBody>
            <a:bodyPr wrap="square" rtlCol="0">
              <a:spAutoFit/>
            </a:bodyPr>
            <a:lstStyle/>
            <a:p>
              <a:r>
                <a:rPr lang="en-US" dirty="0" smtClean="0"/>
                <a:t>8</a:t>
              </a:r>
              <a:endParaRPr lang="en-US" dirty="0"/>
            </a:p>
          </p:txBody>
        </p:sp>
        <p:sp>
          <p:nvSpPr>
            <p:cNvPr id="22" name="TextBox 21"/>
            <p:cNvSpPr txBox="1"/>
            <p:nvPr/>
          </p:nvSpPr>
          <p:spPr>
            <a:xfrm>
              <a:off x="10435772" y="4078515"/>
              <a:ext cx="261257" cy="369332"/>
            </a:xfrm>
            <a:prstGeom prst="rect">
              <a:avLst/>
            </a:prstGeom>
            <a:noFill/>
          </p:spPr>
          <p:txBody>
            <a:bodyPr wrap="square" rtlCol="0">
              <a:spAutoFit/>
            </a:bodyPr>
            <a:lstStyle/>
            <a:p>
              <a:r>
                <a:rPr lang="en-US" dirty="0" smtClean="0"/>
                <a:t>2</a:t>
              </a:r>
              <a:endParaRPr lang="en-US" dirty="0"/>
            </a:p>
          </p:txBody>
        </p:sp>
        <p:sp>
          <p:nvSpPr>
            <p:cNvPr id="23" name="TextBox 22"/>
            <p:cNvSpPr txBox="1"/>
            <p:nvPr/>
          </p:nvSpPr>
          <p:spPr>
            <a:xfrm>
              <a:off x="9775371" y="4593772"/>
              <a:ext cx="261257" cy="369332"/>
            </a:xfrm>
            <a:prstGeom prst="rect">
              <a:avLst/>
            </a:prstGeom>
            <a:noFill/>
          </p:spPr>
          <p:txBody>
            <a:bodyPr wrap="square" rtlCol="0">
              <a:spAutoFit/>
            </a:bodyPr>
            <a:lstStyle/>
            <a:p>
              <a:r>
                <a:rPr lang="en-US" dirty="0" smtClean="0"/>
                <a:t>6</a:t>
              </a:r>
              <a:endParaRPr lang="en-US" dirty="0"/>
            </a:p>
          </p:txBody>
        </p:sp>
      </p:grpSp>
      <p:sp>
        <p:nvSpPr>
          <p:cNvPr id="24" name="TextBox 23"/>
          <p:cNvSpPr txBox="1"/>
          <p:nvPr/>
        </p:nvSpPr>
        <p:spPr>
          <a:xfrm>
            <a:off x="6705125" y="5214435"/>
            <a:ext cx="3047999" cy="646331"/>
          </a:xfrm>
          <a:prstGeom prst="rect">
            <a:avLst/>
          </a:prstGeom>
          <a:noFill/>
        </p:spPr>
        <p:txBody>
          <a:bodyPr wrap="square" rtlCol="0">
            <a:spAutoFit/>
          </a:bodyPr>
          <a:lstStyle/>
          <a:p>
            <a:r>
              <a:rPr lang="en-US" dirty="0" smtClean="0"/>
              <a:t>Double interleaving</a:t>
            </a:r>
          </a:p>
          <a:p>
            <a:endParaRPr lang="en-US" dirty="0" smtClean="0"/>
          </a:p>
        </p:txBody>
      </p:sp>
      <p:grpSp>
        <p:nvGrpSpPr>
          <p:cNvPr id="25" name="Group 24"/>
          <p:cNvGrpSpPr/>
          <p:nvPr/>
        </p:nvGrpSpPr>
        <p:grpSpPr>
          <a:xfrm>
            <a:off x="6545942" y="2510971"/>
            <a:ext cx="2743200" cy="2598851"/>
            <a:chOff x="8229600" y="2656114"/>
            <a:chExt cx="2743200" cy="2598851"/>
          </a:xfrm>
        </p:grpSpPr>
        <p:sp>
          <p:nvSpPr>
            <p:cNvPr id="26" name="Oval 25"/>
            <p:cNvSpPr/>
            <p:nvPr/>
          </p:nvSpPr>
          <p:spPr>
            <a:xfrm>
              <a:off x="8229600" y="2656114"/>
              <a:ext cx="2743200" cy="25980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8998858" y="3367312"/>
              <a:ext cx="1175657" cy="11321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16200000" flipH="1">
              <a:off x="8331201" y="3955143"/>
              <a:ext cx="2598057"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6" idx="7"/>
              <a:endCxn id="26" idx="3"/>
            </p:cNvCxnSpPr>
            <p:nvPr/>
          </p:nvCxnSpPr>
          <p:spPr>
            <a:xfrm rot="16200000" flipH="1" flipV="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6" idx="1"/>
              <a:endCxn id="26" idx="5"/>
            </p:cNvCxnSpPr>
            <p:nvPr/>
          </p:nvCxnSpPr>
          <p:spPr>
            <a:xfrm rot="16200000" flipH="1">
              <a:off x="8682647" y="2985275"/>
              <a:ext cx="1837105" cy="193973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884229" y="2960915"/>
              <a:ext cx="261257" cy="369332"/>
            </a:xfrm>
            <a:prstGeom prst="rect">
              <a:avLst/>
            </a:prstGeom>
            <a:noFill/>
          </p:spPr>
          <p:txBody>
            <a:bodyPr wrap="square" rtlCol="0">
              <a:spAutoFit/>
            </a:bodyPr>
            <a:lstStyle/>
            <a:p>
              <a:r>
                <a:rPr lang="en-US" dirty="0" smtClean="0"/>
                <a:t>1</a:t>
              </a:r>
              <a:endParaRPr lang="en-US" dirty="0"/>
            </a:p>
          </p:txBody>
        </p:sp>
        <p:cxnSp>
          <p:nvCxnSpPr>
            <p:cNvPr id="32" name="Straight Connector 31"/>
            <p:cNvCxnSpPr>
              <a:stCxn id="26" idx="2"/>
              <a:endCxn id="26" idx="6"/>
            </p:cNvCxnSpPr>
            <p:nvPr/>
          </p:nvCxnSpPr>
          <p:spPr>
            <a:xfrm rot="10800000" flipH="1">
              <a:off x="8229600" y="3955143"/>
              <a:ext cx="2743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341429" y="3476172"/>
              <a:ext cx="261257" cy="369332"/>
            </a:xfrm>
            <a:prstGeom prst="rect">
              <a:avLst/>
            </a:prstGeom>
            <a:noFill/>
          </p:spPr>
          <p:txBody>
            <a:bodyPr wrap="square" rtlCol="0">
              <a:spAutoFit/>
            </a:bodyPr>
            <a:lstStyle/>
            <a:p>
              <a:r>
                <a:rPr lang="en-US" dirty="0" smtClean="0"/>
                <a:t>4</a:t>
              </a:r>
              <a:endParaRPr lang="en-US" dirty="0"/>
            </a:p>
          </p:txBody>
        </p:sp>
        <p:sp>
          <p:nvSpPr>
            <p:cNvPr id="34" name="TextBox 33"/>
            <p:cNvSpPr txBox="1"/>
            <p:nvPr/>
          </p:nvSpPr>
          <p:spPr>
            <a:xfrm>
              <a:off x="8621487" y="4136572"/>
              <a:ext cx="261257" cy="369332"/>
            </a:xfrm>
            <a:prstGeom prst="rect">
              <a:avLst/>
            </a:prstGeom>
            <a:noFill/>
          </p:spPr>
          <p:txBody>
            <a:bodyPr wrap="square" rtlCol="0">
              <a:spAutoFit/>
            </a:bodyPr>
            <a:lstStyle/>
            <a:p>
              <a:r>
                <a:rPr lang="en-US" dirty="0" smtClean="0"/>
                <a:t>8</a:t>
              </a:r>
              <a:endParaRPr lang="en-US" dirty="0"/>
            </a:p>
          </p:txBody>
        </p:sp>
        <p:sp>
          <p:nvSpPr>
            <p:cNvPr id="35" name="TextBox 34"/>
            <p:cNvSpPr txBox="1"/>
            <p:nvPr/>
          </p:nvSpPr>
          <p:spPr>
            <a:xfrm>
              <a:off x="8628743" y="3563258"/>
              <a:ext cx="261257" cy="369332"/>
            </a:xfrm>
            <a:prstGeom prst="rect">
              <a:avLst/>
            </a:prstGeom>
            <a:noFill/>
          </p:spPr>
          <p:txBody>
            <a:bodyPr wrap="square" rtlCol="0">
              <a:spAutoFit/>
            </a:bodyPr>
            <a:lstStyle/>
            <a:p>
              <a:r>
                <a:rPr lang="en-US" dirty="0" smtClean="0"/>
                <a:t>3</a:t>
              </a:r>
              <a:endParaRPr lang="en-US" dirty="0"/>
            </a:p>
          </p:txBody>
        </p:sp>
        <p:sp>
          <p:nvSpPr>
            <p:cNvPr id="36" name="TextBox 35"/>
            <p:cNvSpPr txBox="1"/>
            <p:nvPr/>
          </p:nvSpPr>
          <p:spPr>
            <a:xfrm>
              <a:off x="9129486" y="4572001"/>
              <a:ext cx="261257" cy="369332"/>
            </a:xfrm>
            <a:prstGeom prst="rect">
              <a:avLst/>
            </a:prstGeom>
            <a:noFill/>
          </p:spPr>
          <p:txBody>
            <a:bodyPr wrap="square" rtlCol="0">
              <a:spAutoFit/>
            </a:bodyPr>
            <a:lstStyle/>
            <a:p>
              <a:r>
                <a:rPr lang="en-US" dirty="0" smtClean="0"/>
                <a:t>5</a:t>
              </a:r>
              <a:endParaRPr lang="en-US" dirty="0"/>
            </a:p>
          </p:txBody>
        </p:sp>
        <p:sp>
          <p:nvSpPr>
            <p:cNvPr id="37" name="TextBox 36"/>
            <p:cNvSpPr txBox="1"/>
            <p:nvPr/>
          </p:nvSpPr>
          <p:spPr>
            <a:xfrm>
              <a:off x="9180286" y="2895600"/>
              <a:ext cx="261257" cy="369332"/>
            </a:xfrm>
            <a:prstGeom prst="rect">
              <a:avLst/>
            </a:prstGeom>
            <a:noFill/>
          </p:spPr>
          <p:txBody>
            <a:bodyPr wrap="square" rtlCol="0">
              <a:spAutoFit/>
            </a:bodyPr>
            <a:lstStyle/>
            <a:p>
              <a:r>
                <a:rPr lang="en-US" dirty="0" smtClean="0"/>
                <a:t>6</a:t>
              </a:r>
              <a:endParaRPr lang="en-US" dirty="0"/>
            </a:p>
          </p:txBody>
        </p:sp>
        <p:sp>
          <p:nvSpPr>
            <p:cNvPr id="38" name="TextBox 37"/>
            <p:cNvSpPr txBox="1"/>
            <p:nvPr/>
          </p:nvSpPr>
          <p:spPr>
            <a:xfrm>
              <a:off x="10435772" y="4078515"/>
              <a:ext cx="261257" cy="369332"/>
            </a:xfrm>
            <a:prstGeom prst="rect">
              <a:avLst/>
            </a:prstGeom>
            <a:noFill/>
          </p:spPr>
          <p:txBody>
            <a:bodyPr wrap="square" rtlCol="0">
              <a:spAutoFit/>
            </a:bodyPr>
            <a:lstStyle/>
            <a:p>
              <a:r>
                <a:rPr lang="en-US" dirty="0" smtClean="0"/>
                <a:t>7</a:t>
              </a:r>
              <a:endParaRPr lang="en-US" dirty="0"/>
            </a:p>
          </p:txBody>
        </p:sp>
        <p:sp>
          <p:nvSpPr>
            <p:cNvPr id="39" name="TextBox 38"/>
            <p:cNvSpPr txBox="1"/>
            <p:nvPr/>
          </p:nvSpPr>
          <p:spPr>
            <a:xfrm>
              <a:off x="9775371" y="4593772"/>
              <a:ext cx="261257" cy="369332"/>
            </a:xfrm>
            <a:prstGeom prst="rect">
              <a:avLst/>
            </a:prstGeom>
            <a:noFill/>
          </p:spPr>
          <p:txBody>
            <a:bodyPr wrap="square" rtlCol="0">
              <a:spAutoFit/>
            </a:bodyPr>
            <a:lstStyle/>
            <a:p>
              <a:r>
                <a:rPr lang="en-US" dirty="0" smtClean="0"/>
                <a:t>2</a:t>
              </a:r>
              <a:endParaRPr lang="en-US" dirty="0"/>
            </a:p>
          </p:txBody>
        </p:sp>
      </p:grpSp>
      <p:sp>
        <p:nvSpPr>
          <p:cNvPr id="40" name="TextBox 39"/>
          <p:cNvSpPr txBox="1"/>
          <p:nvPr/>
        </p:nvSpPr>
        <p:spPr>
          <a:xfrm>
            <a:off x="1661410" y="5294264"/>
            <a:ext cx="3047999" cy="369332"/>
          </a:xfrm>
          <a:prstGeom prst="rect">
            <a:avLst/>
          </a:prstGeom>
          <a:noFill/>
        </p:spPr>
        <p:txBody>
          <a:bodyPr wrap="square" rtlCol="0">
            <a:spAutoFit/>
          </a:bodyPr>
          <a:lstStyle/>
          <a:p>
            <a:r>
              <a:rPr lang="en-US" dirty="0" smtClean="0"/>
              <a:t>Single interleaving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a:t>
            </a:r>
            <a:r>
              <a:rPr lang="en-US" dirty="0" err="1" smtClean="0"/>
              <a:t>Managementent</a:t>
            </a:r>
            <a:endParaRPr lang="en-US" dirty="0"/>
          </a:p>
        </p:txBody>
      </p:sp>
      <p:sp>
        <p:nvSpPr>
          <p:cNvPr id="3" name="Content Placeholder 2"/>
          <p:cNvSpPr>
            <a:spLocks noGrp="1"/>
          </p:cNvSpPr>
          <p:nvPr>
            <p:ph idx="1"/>
          </p:nvPr>
        </p:nvSpPr>
        <p:spPr/>
        <p:txBody>
          <a:bodyPr/>
          <a:lstStyle/>
          <a:p>
            <a:r>
              <a:rPr lang="en-US" b="1" i="1" dirty="0" smtClean="0"/>
              <a:t>Hard Disk Performance</a:t>
            </a:r>
          </a:p>
          <a:p>
            <a:r>
              <a:rPr lang="en-US" b="1" i="1" dirty="0" smtClean="0"/>
              <a:t>A-Seek Time:</a:t>
            </a:r>
          </a:p>
          <a:p>
            <a:pPr lvl="1"/>
            <a:r>
              <a:rPr lang="en-US" dirty="0" smtClean="0"/>
              <a:t>Time require to move head to a particular cylinder.</a:t>
            </a:r>
          </a:p>
          <a:p>
            <a:pPr marL="91440" lvl="1" indent="-91440">
              <a:spcBef>
                <a:spcPts val="1200"/>
              </a:spcBef>
              <a:spcAft>
                <a:spcPts val="200"/>
              </a:spcAft>
              <a:buSzPct val="100000"/>
              <a:buFont typeface="Calibri" panose="020F0502020204030204" pitchFamily="34" charset="0"/>
              <a:buChar char=" "/>
            </a:pPr>
            <a:r>
              <a:rPr lang="en-US" sz="2000" b="1" i="1" dirty="0" smtClean="0"/>
              <a:t>Seek time depends on:</a:t>
            </a:r>
          </a:p>
          <a:p>
            <a:r>
              <a:rPr lang="en-US" dirty="0" smtClean="0"/>
              <a:t>-Startup delays (To initiate head movement </a:t>
            </a:r>
            <a:r>
              <a:rPr lang="en-US" b="1" i="1" dirty="0" smtClean="0"/>
              <a:t>(I)</a:t>
            </a:r>
            <a:r>
              <a:rPr lang="en-US" dirty="0" smtClean="0"/>
              <a:t>) </a:t>
            </a:r>
          </a:p>
          <a:p>
            <a:r>
              <a:rPr lang="en-US" dirty="0" smtClean="0"/>
              <a:t>-Rate if movement of head</a:t>
            </a:r>
            <a:r>
              <a:rPr lang="en-US" b="1" i="1" dirty="0" smtClean="0"/>
              <a:t>(H)</a:t>
            </a:r>
            <a:r>
              <a:rPr lang="en-US" dirty="0" smtClean="0"/>
              <a:t>(Time required to move to the adjacent cylinder)</a:t>
            </a:r>
          </a:p>
          <a:p>
            <a:r>
              <a:rPr lang="en-US" dirty="0" smtClean="0"/>
              <a:t>-How far the head must travel </a:t>
            </a:r>
            <a:r>
              <a:rPr lang="en-US" b="1" i="1" dirty="0" smtClean="0"/>
              <a:t>(C)  </a:t>
            </a:r>
            <a:r>
              <a:rPr lang="en-US" dirty="0" smtClean="0"/>
              <a:t>Or number of cylinders away from current position</a:t>
            </a:r>
          </a:p>
          <a:p>
            <a:r>
              <a:rPr lang="en-US" b="1" i="1" dirty="0" smtClean="0"/>
              <a:t>So</a:t>
            </a:r>
          </a:p>
          <a:p>
            <a:r>
              <a:rPr lang="en-US" dirty="0" smtClean="0"/>
              <a:t> Seek Time(s)= HC+I</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fontScale="70000" lnSpcReduction="20000"/>
          </a:bodyPr>
          <a:lstStyle/>
          <a:p>
            <a:r>
              <a:rPr lang="en-US" b="1" i="1" dirty="0" smtClean="0"/>
              <a:t>Hard Disk Performance</a:t>
            </a:r>
          </a:p>
          <a:p>
            <a:endParaRPr lang="en-US" b="1" i="1" dirty="0" smtClean="0"/>
          </a:p>
          <a:p>
            <a:r>
              <a:rPr lang="en-US" sz="2600" b="1" i="1" dirty="0" smtClean="0"/>
              <a:t>B- Latency:</a:t>
            </a:r>
          </a:p>
          <a:p>
            <a:r>
              <a:rPr lang="en-US" sz="2600" dirty="0" smtClean="0"/>
              <a:t>Latency </a:t>
            </a:r>
            <a:r>
              <a:rPr lang="en-US" sz="2600" b="1" i="1" dirty="0" smtClean="0"/>
              <a:t>L ,</a:t>
            </a:r>
            <a:r>
              <a:rPr lang="en-US" sz="2600" dirty="0" smtClean="0"/>
              <a:t> is the amount of time it takes the start of information to be accessed to spin under the read/ write head. </a:t>
            </a:r>
          </a:p>
          <a:p>
            <a:r>
              <a:rPr lang="en-US" sz="2600" dirty="0" smtClean="0"/>
              <a:t>On average that will be one-half  of one revolution.</a:t>
            </a:r>
          </a:p>
          <a:p>
            <a:r>
              <a:rPr lang="en-US" sz="2600" dirty="0" smtClean="0"/>
              <a:t>Thus, latency can be computed by dividing the number of revolutions per minute (R) into 30.</a:t>
            </a:r>
          </a:p>
          <a:p>
            <a:endParaRPr lang="en-US" sz="2600" dirty="0" smtClean="0"/>
          </a:p>
          <a:p>
            <a:pPr algn="ctr"/>
            <a:r>
              <a:rPr lang="en-US" sz="2600" b="1" i="1" dirty="0" smtClean="0"/>
              <a:t>L=30/R</a:t>
            </a:r>
          </a:p>
          <a:p>
            <a:endParaRPr lang="en-US" b="1" i="1" dirty="0" smtClean="0"/>
          </a:p>
          <a:p>
            <a:r>
              <a:rPr lang="en-US" b="1" i="1" dirty="0" smtClean="0"/>
              <a:t>      </a:t>
            </a:r>
          </a:p>
          <a:p>
            <a:r>
              <a:rPr lang="en-US" dirty="0" smtClean="0"/>
              <a:t>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lnSpcReduction="10000"/>
          </a:bodyPr>
          <a:lstStyle/>
          <a:p>
            <a:r>
              <a:rPr lang="en-US" b="1" i="1" dirty="0" smtClean="0"/>
              <a:t>Hard Disk Performance</a:t>
            </a:r>
          </a:p>
          <a:p>
            <a:r>
              <a:rPr lang="en-US" sz="1800" b="1" i="1" dirty="0" smtClean="0"/>
              <a:t>C- Transfer Time</a:t>
            </a:r>
          </a:p>
          <a:p>
            <a:r>
              <a:rPr lang="en-US" sz="1800" dirty="0" smtClean="0"/>
              <a:t>The transfer time, T, is determined by the amount of information to be read B; the number of bytes per track, N; and rotational speed</a:t>
            </a:r>
          </a:p>
          <a:p>
            <a:pPr algn="ctr"/>
            <a:r>
              <a:rPr lang="en-US" b="1" i="1" dirty="0" smtClean="0"/>
              <a:t>T= 60B/RN</a:t>
            </a:r>
          </a:p>
          <a:p>
            <a:r>
              <a:rPr lang="en-US" dirty="0" smtClean="0"/>
              <a:t>Total access time is the sum of the three factors</a:t>
            </a:r>
          </a:p>
          <a:p>
            <a:endParaRPr lang="en-US" dirty="0" smtClean="0"/>
          </a:p>
          <a:p>
            <a:pPr algn="ctr"/>
            <a:r>
              <a:rPr lang="en-US" b="1" i="1" dirty="0" smtClean="0"/>
              <a:t>A=S+L+T</a:t>
            </a:r>
          </a:p>
          <a:p>
            <a:pPr algn="ctr"/>
            <a:r>
              <a:rPr lang="en-US" b="1" i="1" dirty="0" smtClean="0"/>
              <a:t>      </a:t>
            </a:r>
          </a:p>
          <a:p>
            <a:r>
              <a:rPr lang="en-US" dirty="0" smtClean="0"/>
              <a: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Hard Disk Scheduling</a:t>
            </a:r>
          </a:p>
          <a:p>
            <a:r>
              <a:rPr lang="en-US" dirty="0" smtClean="0"/>
              <a:t>The amount of head movement needed to satisfy a series of I/O requests can effect performance.</a:t>
            </a:r>
          </a:p>
          <a:p>
            <a:r>
              <a:rPr lang="en-US" dirty="0" smtClean="0"/>
              <a:t>For this reason, a number of algorithms have been proposed for scheduling disk I?O </a:t>
            </a:r>
            <a:r>
              <a:rPr lang="en-US" dirty="0" err="1" smtClean="0"/>
              <a:t>rrequests</a:t>
            </a:r>
            <a:r>
              <a:rPr lang="en-US" dirty="0" smtClean="0"/>
              <a:t>.</a:t>
            </a:r>
          </a:p>
          <a:p>
            <a:r>
              <a:rPr lang="en-US" b="1" i="1" dirty="0" smtClean="0"/>
              <a:t>FIFO: </a:t>
            </a:r>
            <a:r>
              <a:rPr lang="en-US" dirty="0" smtClean="0"/>
              <a:t> Service requests in the order they are received.</a:t>
            </a:r>
          </a:p>
          <a:p>
            <a:r>
              <a:rPr lang="en-US" b="1" i="1" dirty="0" smtClean="0"/>
              <a:t>Priority: </a:t>
            </a:r>
            <a:r>
              <a:rPr lang="en-US" dirty="0" smtClean="0"/>
              <a:t>Service requests according to a priority associated with the requesting process.</a:t>
            </a:r>
          </a:p>
          <a:p>
            <a:r>
              <a:rPr lang="en-US" b="1" i="1" dirty="0" smtClean="0"/>
              <a:t>SSTF:</a:t>
            </a:r>
            <a:r>
              <a:rPr lang="en-US" dirty="0" smtClean="0"/>
              <a:t> Shortest Seek Time First services the request whose track position is closet to the current track position.</a:t>
            </a:r>
          </a:p>
          <a:p>
            <a:r>
              <a:rPr lang="en-US" dirty="0" smtClean="0"/>
              <a:t>Requests are subject to starvation with this algorithm.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lnSpcReduction="10000"/>
          </a:bodyPr>
          <a:lstStyle/>
          <a:p>
            <a:r>
              <a:rPr lang="en-US" b="1" i="1" dirty="0" smtClean="0"/>
              <a:t>Hard Disk Scheduling</a:t>
            </a:r>
          </a:p>
          <a:p>
            <a:endParaRPr lang="en-US" b="1" i="1" dirty="0" smtClean="0"/>
          </a:p>
          <a:p>
            <a:r>
              <a:rPr lang="en-US" b="1" i="1" dirty="0" smtClean="0"/>
              <a:t>SCAN:</a:t>
            </a:r>
            <a:r>
              <a:rPr lang="en-US" dirty="0" smtClean="0"/>
              <a:t> Move the read /write head back and forth between the inner most outermost track.</a:t>
            </a:r>
          </a:p>
          <a:p>
            <a:r>
              <a:rPr lang="en-US" dirty="0" smtClean="0"/>
              <a:t>As the head gets to each track, satisfy all outstanding requests for that track. Starvation is possible but only if there are repeated requests for the current track.</a:t>
            </a:r>
          </a:p>
          <a:p>
            <a:r>
              <a:rPr lang="en-US" b="1" i="1" dirty="0" smtClean="0"/>
              <a:t>Look:</a:t>
            </a:r>
            <a:r>
              <a:rPr lang="en-US" dirty="0" smtClean="0"/>
              <a:t> Start the head moving in one direction. Satisfy the request for the closet track in that direction.</a:t>
            </a:r>
          </a:p>
          <a:p>
            <a:r>
              <a:rPr lang="en-US" dirty="0" smtClean="0"/>
              <a:t>When there are no more requests in the direction the head is travelling, reverse direction and repeat. </a:t>
            </a:r>
          </a:p>
          <a:p>
            <a:r>
              <a:rPr lang="en-US" dirty="0" smtClean="0"/>
              <a:t>This algorithm is similar to SCAN, but unlike SCAN the head does not unnecessarily travel to the innermost and outermost track on each circuit.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Hard Disk Scheduling</a:t>
            </a:r>
          </a:p>
          <a:p>
            <a:endParaRPr lang="en-US" b="1" i="1" dirty="0" smtClean="0"/>
          </a:p>
          <a:p>
            <a:r>
              <a:rPr lang="en-US" b="1" i="1" dirty="0" smtClean="0"/>
              <a:t>C-SCAN  and C-LOOK:</a:t>
            </a:r>
          </a:p>
          <a:p>
            <a:r>
              <a:rPr lang="en-US" dirty="0" smtClean="0"/>
              <a:t>Circular version of Scan And  LOOK that only satisfy the request while going in one direction.</a:t>
            </a:r>
          </a:p>
          <a:p>
            <a:r>
              <a:rPr lang="en-US" dirty="0" smtClean="0"/>
              <a:t>When the last track has been reached, these algorithms return to starting track. </a:t>
            </a:r>
          </a:p>
          <a:p>
            <a:r>
              <a:rPr lang="en-US" dirty="0" smtClean="0"/>
              <a:t>This reduces the maximum delay before a request will be serviced.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fontScale="92500" lnSpcReduction="20000"/>
          </a:bodyPr>
          <a:lstStyle/>
          <a:p>
            <a:r>
              <a:rPr lang="en-US" b="1" i="1" dirty="0" smtClean="0"/>
              <a:t>Single absolute partition</a:t>
            </a:r>
            <a:endParaRPr lang="en-US" dirty="0" smtClean="0"/>
          </a:p>
          <a:p>
            <a:r>
              <a:rPr lang="en-US" dirty="0" smtClean="0"/>
              <a:t>The simplest memory management scheme requires no hardware support.</a:t>
            </a:r>
          </a:p>
          <a:p>
            <a:r>
              <a:rPr lang="en-US" dirty="0" smtClean="0"/>
              <a:t>Memory space is divided into two partitions by convention</a:t>
            </a:r>
          </a:p>
          <a:p>
            <a:endParaRPr lang="en-US" dirty="0"/>
          </a:p>
          <a:p>
            <a:r>
              <a:rPr lang="en-US" dirty="0" smtClean="0"/>
              <a:t>- One partition is allocated to the operating system and </a:t>
            </a:r>
          </a:p>
          <a:p>
            <a:r>
              <a:rPr lang="en-US" dirty="0" smtClean="0"/>
              <a:t>- The other to an executing process.</a:t>
            </a:r>
          </a:p>
          <a:p>
            <a:endParaRPr lang="en-US" dirty="0"/>
          </a:p>
          <a:p>
            <a:r>
              <a:rPr lang="en-US" dirty="0" smtClean="0"/>
              <a:t>When a program is loaded into a partition, the addresses in the loaded code must correspond to the appropriate address in the partition.</a:t>
            </a:r>
          </a:p>
          <a:p>
            <a:r>
              <a:rPr lang="en-US" dirty="0" smtClean="0"/>
              <a:t>- Addresses in the code may be bound to particular memory addresses at either compile time or load time, program that have been bound to memory locations at compile time are said to contain </a:t>
            </a:r>
            <a:r>
              <a:rPr lang="en-US" b="1" i="1" dirty="0" smtClean="0"/>
              <a:t>absolute code .</a:t>
            </a:r>
            <a:endParaRPr lang="en-GB" b="1" i="1" dirty="0"/>
          </a:p>
        </p:txBody>
      </p:sp>
    </p:spTree>
    <p:extLst>
      <p:ext uri="{BB962C8B-B14F-4D97-AF65-F5344CB8AC3E}">
        <p14:creationId xmlns:p14="http://schemas.microsoft.com/office/powerpoint/2010/main" xmlns="" val="20319699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Hard Disk Scheduling</a:t>
            </a:r>
          </a:p>
          <a:p>
            <a:r>
              <a:rPr lang="en-US" b="1" i="1" dirty="0" smtClean="0"/>
              <a:t>N-step SCAN:</a:t>
            </a:r>
          </a:p>
          <a:p>
            <a:pPr lvl="1"/>
            <a:r>
              <a:rPr lang="en-US" dirty="0" smtClean="0"/>
              <a:t>The request queue is divided into sub queues with each sub queue having a maximum length of </a:t>
            </a:r>
            <a:r>
              <a:rPr lang="en-US" b="1" i="1" dirty="0" smtClean="0"/>
              <a:t>N.</a:t>
            </a:r>
          </a:p>
          <a:p>
            <a:pPr lvl="1"/>
            <a:r>
              <a:rPr lang="en-US" dirty="0" smtClean="0"/>
              <a:t>Sub queues are processed in FIFO order .</a:t>
            </a:r>
          </a:p>
          <a:p>
            <a:pPr lvl="1"/>
            <a:r>
              <a:rPr lang="en-US" dirty="0" smtClean="0"/>
              <a:t>Within a sub queue, request are processed using SCAN.</a:t>
            </a:r>
          </a:p>
          <a:p>
            <a:pPr lvl="1"/>
            <a:r>
              <a:rPr lang="en-US" dirty="0" smtClean="0"/>
              <a:t>While a sub queue is being serviced, incoming request are placed in the next non-filled sub queue.</a:t>
            </a:r>
          </a:p>
          <a:p>
            <a:pPr lvl="1"/>
            <a:r>
              <a:rPr lang="en-US" dirty="0" smtClean="0"/>
              <a:t>N-step SCAN eliminates any possibility of starvation.</a:t>
            </a:r>
          </a:p>
          <a:p>
            <a:pPr lvl="1"/>
            <a:endParaRPr lang="en-US" dirty="0" smtClean="0"/>
          </a:p>
          <a:p>
            <a:r>
              <a:rPr lang="en-US" b="1" i="1" dirty="0" smtClean="0"/>
              <a:t>FSCAN:</a:t>
            </a:r>
          </a:p>
          <a:p>
            <a:endParaRPr lang="en-US" b="1" i="1" dirty="0" smtClean="0"/>
          </a:p>
          <a:p>
            <a:pPr lvl="1">
              <a:lnSpc>
                <a:spcPct val="100000"/>
              </a:lnSpc>
            </a:pPr>
            <a:r>
              <a:rPr lang="en-US" dirty="0" smtClean="0"/>
              <a:t>Like N-step SCAN but with two sub queues, each of unlimited length, each of unlimited length.</a:t>
            </a:r>
          </a:p>
          <a:p>
            <a:pPr lvl="1">
              <a:lnSpc>
                <a:spcPct val="100000"/>
              </a:lnSpc>
            </a:pPr>
            <a:r>
              <a:rPr lang="en-US" dirty="0" smtClean="0"/>
              <a:t>While requests in one sub queue are serviced, new request are placed in the other sub queue.</a:t>
            </a:r>
          </a:p>
          <a:p>
            <a:endParaRPr lang="en-US"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Redundant Array of Inexpensive Disks(RAID):</a:t>
            </a:r>
          </a:p>
          <a:p>
            <a:r>
              <a:rPr lang="en-US" dirty="0" smtClean="0"/>
              <a:t>- It may be used to increase disk reliability</a:t>
            </a:r>
          </a:p>
          <a:p>
            <a:r>
              <a:rPr lang="en-US" dirty="0" smtClean="0"/>
              <a:t>- RAID may be implemented in hardware or in the operating system.  </a:t>
            </a:r>
          </a:p>
          <a:p>
            <a:r>
              <a:rPr lang="en-US" dirty="0" smtClean="0"/>
              <a:t>- Six different types of RAID systems have been defined</a:t>
            </a:r>
          </a:p>
          <a:p>
            <a:r>
              <a:rPr lang="en-US" b="1" i="1" dirty="0" smtClean="0"/>
              <a:t>Raid level 0:</a:t>
            </a:r>
          </a:p>
          <a:p>
            <a:r>
              <a:rPr lang="en-US" dirty="0" smtClean="0"/>
              <a:t>- One large Virtual disk from a number of smaller disks.</a:t>
            </a:r>
          </a:p>
          <a:p>
            <a:r>
              <a:rPr lang="en-US" dirty="0" smtClean="0"/>
              <a:t>-Storage is grouped into logical units called </a:t>
            </a:r>
            <a:r>
              <a:rPr lang="en-US" b="1" i="1" dirty="0" smtClean="0"/>
              <a:t>strips</a:t>
            </a:r>
            <a:r>
              <a:rPr lang="en-US" dirty="0" smtClean="0"/>
              <a:t> with the size of a strip  being some multiple (possibly one) of the sector size.</a:t>
            </a:r>
          </a:p>
          <a:p>
            <a:r>
              <a:rPr lang="en-US" dirty="0" smtClean="0"/>
              <a:t>-The  Virtual storage is a sequence of strips interleaved among the disk in the array.</a:t>
            </a:r>
          </a:p>
          <a:p>
            <a:endParaRPr lang="en-US"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fontScale="92500"/>
          </a:bodyPr>
          <a:lstStyle/>
          <a:p>
            <a:r>
              <a:rPr lang="en-US" b="1" i="1" dirty="0" smtClean="0"/>
              <a:t>Redundant Array of Inexpensive Disks(RAID):</a:t>
            </a:r>
          </a:p>
          <a:p>
            <a:r>
              <a:rPr lang="en-US" b="1" i="1" dirty="0" smtClean="0"/>
              <a:t>Raid level 0:</a:t>
            </a:r>
          </a:p>
          <a:p>
            <a:r>
              <a:rPr lang="en-US" dirty="0" smtClean="0"/>
              <a:t>-The principle benefit of </a:t>
            </a:r>
            <a:r>
              <a:rPr lang="en-US" b="1" dirty="0" smtClean="0"/>
              <a:t>RAID-0 </a:t>
            </a:r>
            <a:r>
              <a:rPr lang="en-US" dirty="0" smtClean="0"/>
              <a:t>is the ability to create a large disk.</a:t>
            </a:r>
          </a:p>
          <a:p>
            <a:r>
              <a:rPr lang="en-US" dirty="0" smtClean="0"/>
              <a:t>- Its reliability benefits are limited</a:t>
            </a:r>
          </a:p>
          <a:p>
            <a:r>
              <a:rPr lang="en-US" dirty="0" smtClean="0"/>
              <a:t>-Files tends to get scattered over a number of disks, so even after a disk failure, some file data may be scattered over a number of disk  so, even after a disk failure, some file data may be retrievable.</a:t>
            </a:r>
          </a:p>
          <a:p>
            <a:r>
              <a:rPr lang="en-US" dirty="0" smtClean="0"/>
              <a:t>- Performance benefits can be achieved when accessing  sequentially stored data.</a:t>
            </a:r>
          </a:p>
          <a:p>
            <a:r>
              <a:rPr lang="en-US" dirty="0" smtClean="0"/>
              <a:t>- On a RAID-0 system, sequential data is stored on different disks.</a:t>
            </a:r>
          </a:p>
          <a:p>
            <a:r>
              <a:rPr lang="en-US" dirty="0" smtClean="0"/>
              <a:t>-While the first disk is in the process of reading the first strip, the second disk can start reading the second strip.</a:t>
            </a:r>
          </a:p>
          <a:p>
            <a:endParaRPr lang="en-US" dirty="0" smtClean="0"/>
          </a:p>
          <a:p>
            <a:endParaRPr lang="en-US" dirty="0" smtClean="0"/>
          </a:p>
          <a:p>
            <a:endParaRPr lang="en-US" dirty="0" smtClean="0"/>
          </a:p>
        </p:txBody>
      </p:sp>
      <p:pic>
        <p:nvPicPr>
          <p:cNvPr id="4" name="Picture 3" descr="raidlevel.gif"/>
          <p:cNvPicPr>
            <a:picLocks noChangeAspect="1"/>
          </p:cNvPicPr>
          <p:nvPr/>
        </p:nvPicPr>
        <p:blipFill>
          <a:blip r:embed="rId2"/>
          <a:srcRect r="37302" b="72819"/>
          <a:stretch>
            <a:fillRect/>
          </a:stretch>
        </p:blipFill>
        <p:spPr>
          <a:xfrm>
            <a:off x="8040914" y="1963283"/>
            <a:ext cx="3918857" cy="1650774"/>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Redundant Array of Inexpensive Disks(RAID):</a:t>
            </a:r>
          </a:p>
          <a:p>
            <a:r>
              <a:rPr lang="en-US" b="1" i="1" dirty="0" smtClean="0"/>
              <a:t>Raid level 0:</a:t>
            </a:r>
          </a:p>
          <a:p>
            <a:r>
              <a:rPr lang="en-US" dirty="0" smtClean="0"/>
              <a:t>-If there are N disk in the Array , N I/O operations can be occurring Concurrently.</a:t>
            </a:r>
          </a:p>
          <a:p>
            <a:r>
              <a:rPr lang="en-US" dirty="0" smtClean="0"/>
              <a:t>-The process of overlapping  requests in this fashion is known as </a:t>
            </a:r>
            <a:r>
              <a:rPr lang="en-US" b="1" i="1" dirty="0" smtClean="0"/>
              <a:t>pipelining.</a:t>
            </a:r>
          </a:p>
          <a:p>
            <a:r>
              <a:rPr lang="en-US" b="1" i="1" dirty="0" smtClean="0"/>
              <a:t>RAID level1:</a:t>
            </a:r>
          </a:p>
          <a:p>
            <a:r>
              <a:rPr lang="en-US" dirty="0" smtClean="0"/>
              <a:t>Data are stored twice by writing them to both the data drive (or set of data drives) and a mirror drive (or set of drives). If a drive fails, the controller uses either the data drive or the mirror drive for data recovery and continues operation. You need at least 2 drives for a RAID 1 array.</a:t>
            </a:r>
          </a:p>
        </p:txBody>
      </p:sp>
      <p:pic>
        <p:nvPicPr>
          <p:cNvPr id="4" name="Picture 3" descr="raidlevel.gif"/>
          <p:cNvPicPr>
            <a:picLocks noChangeAspect="1"/>
          </p:cNvPicPr>
          <p:nvPr/>
        </p:nvPicPr>
        <p:blipFill>
          <a:blip r:embed="rId2"/>
          <a:srcRect r="37302" b="72819"/>
          <a:stretch>
            <a:fillRect/>
          </a:stretch>
        </p:blipFill>
        <p:spPr>
          <a:xfrm>
            <a:off x="8273143" y="192541"/>
            <a:ext cx="3918857" cy="1650774"/>
          </a:xfrm>
          <a:prstGeom prst="rect">
            <a:avLst/>
          </a:prstGeom>
        </p:spPr>
      </p:pic>
      <p:pic>
        <p:nvPicPr>
          <p:cNvPr id="5" name="Picture 4" descr="raidlevel.gif"/>
          <p:cNvPicPr>
            <a:picLocks noChangeAspect="1"/>
          </p:cNvPicPr>
          <p:nvPr/>
        </p:nvPicPr>
        <p:blipFill>
          <a:blip r:embed="rId2"/>
          <a:srcRect t="33842" b="37380"/>
          <a:stretch>
            <a:fillRect/>
          </a:stretch>
        </p:blipFill>
        <p:spPr>
          <a:xfrm>
            <a:off x="2898321" y="4963886"/>
            <a:ext cx="5868307" cy="1291771"/>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Redundant Array of Inexpensive Disks(RAID):</a:t>
            </a:r>
          </a:p>
          <a:p>
            <a:r>
              <a:rPr lang="en-US" b="1" i="1" dirty="0" smtClean="0"/>
              <a:t>RAID level1 </a:t>
            </a:r>
            <a:endParaRPr lang="en-US" dirty="0" smtClean="0"/>
          </a:p>
        </p:txBody>
      </p:sp>
      <p:sp>
        <p:nvSpPr>
          <p:cNvPr id="6" name="Rectangle 5"/>
          <p:cNvSpPr/>
          <p:nvPr/>
        </p:nvSpPr>
        <p:spPr>
          <a:xfrm>
            <a:off x="943427" y="2728685"/>
            <a:ext cx="9898744" cy="3139321"/>
          </a:xfrm>
          <a:prstGeom prst="rect">
            <a:avLst/>
          </a:prstGeom>
        </p:spPr>
        <p:txBody>
          <a:bodyPr wrap="square">
            <a:spAutoFit/>
          </a:bodyPr>
          <a:lstStyle/>
          <a:p>
            <a:r>
              <a:rPr lang="en-US" b="1" dirty="0" smtClean="0"/>
              <a:t>Advantages</a:t>
            </a:r>
          </a:p>
          <a:p>
            <a:r>
              <a:rPr lang="en-US" dirty="0" smtClean="0"/>
              <a:t>RAID 1 offers excellent read speed and a write-speed that is comparable to that of a single drive.</a:t>
            </a:r>
          </a:p>
          <a:p>
            <a:r>
              <a:rPr lang="en-US" dirty="0" smtClean="0"/>
              <a:t>In case a drive fails, data do not have to be rebuild, they just have to be copied to the replacement drive.</a:t>
            </a:r>
          </a:p>
          <a:p>
            <a:r>
              <a:rPr lang="en-US" dirty="0" smtClean="0"/>
              <a:t>RAID 1 is a very simple technology.</a:t>
            </a:r>
          </a:p>
          <a:p>
            <a:r>
              <a:rPr lang="en-US" b="1" dirty="0" smtClean="0"/>
              <a:t>Disadvantages</a:t>
            </a:r>
          </a:p>
          <a:p>
            <a:r>
              <a:rPr lang="en-US" dirty="0" smtClean="0"/>
              <a:t>The main disadvantage is that the effective storage capacity is only half of the total drive capacity because all data get written twice.</a:t>
            </a:r>
          </a:p>
          <a:p>
            <a:r>
              <a:rPr lang="en-US" dirty="0" smtClean="0"/>
              <a:t>Software RAID 1 solutions do not always allow a hot swap of a failed drive. That means the failed drive can only be replaced after powering down the computer it is attached to. For servers that are used simultaneously by many people, this may not be acceptable. Such systems typically use hardware controllers that do support hot swapping.</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Redundant Array of Inexpensive Disks(RAID):</a:t>
            </a:r>
          </a:p>
          <a:p>
            <a:r>
              <a:rPr lang="en-US" b="1" i="1" dirty="0" smtClean="0"/>
              <a:t>RAID level 2 to 5</a:t>
            </a:r>
          </a:p>
          <a:p>
            <a:r>
              <a:rPr lang="en-US" dirty="0" smtClean="0"/>
              <a:t>-Single copies of each strip are maintained.</a:t>
            </a:r>
          </a:p>
          <a:p>
            <a:r>
              <a:rPr lang="en-US" dirty="0" smtClean="0"/>
              <a:t>-Redundant information maintain functionality despite disk failures.</a:t>
            </a:r>
          </a:p>
          <a:p>
            <a:r>
              <a:rPr lang="en-US" dirty="0" smtClean="0"/>
              <a:t>-In RAID level 2, an error correcting code(such as hamming code) is calculated for the corresponding bits in each data disk.</a:t>
            </a:r>
          </a:p>
          <a:p>
            <a:r>
              <a:rPr lang="en-US" dirty="0" smtClean="0"/>
              <a:t>-The bits of code are stored on multiple derives.</a:t>
            </a:r>
          </a:p>
          <a:p>
            <a:r>
              <a:rPr lang="en-US" dirty="0" smtClean="0"/>
              <a:t>-The stripes are very small, so when a block is read, all disk are read in parallel</a:t>
            </a:r>
          </a:p>
          <a:p>
            <a:endParaRPr lang="en-US" dirty="0" smtClean="0"/>
          </a:p>
        </p:txBody>
      </p:sp>
      <p:pic>
        <p:nvPicPr>
          <p:cNvPr id="5" name="Picture 4" descr="raid level1.gif"/>
          <p:cNvPicPr>
            <a:picLocks noChangeAspect="1"/>
          </p:cNvPicPr>
          <p:nvPr/>
        </p:nvPicPr>
        <p:blipFill>
          <a:blip r:embed="rId2"/>
          <a:stretch>
            <a:fillRect/>
          </a:stretch>
        </p:blipFill>
        <p:spPr>
          <a:xfrm>
            <a:off x="8084903" y="209862"/>
            <a:ext cx="3757326" cy="3165891"/>
          </a:xfrm>
          <a:prstGeom prst="rect">
            <a:avLst/>
          </a:prstGeom>
        </p:spPr>
      </p:pic>
      <p:pic>
        <p:nvPicPr>
          <p:cNvPr id="7" name="Picture 6" descr="raidlevel.gif"/>
          <p:cNvPicPr>
            <a:picLocks noChangeAspect="1"/>
          </p:cNvPicPr>
          <p:nvPr/>
        </p:nvPicPr>
        <p:blipFill>
          <a:blip r:embed="rId3"/>
          <a:srcRect t="69350" r="3735"/>
          <a:stretch>
            <a:fillRect/>
          </a:stretch>
        </p:blipFill>
        <p:spPr>
          <a:xfrm>
            <a:off x="3343129" y="198441"/>
            <a:ext cx="4731335" cy="94297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b="1" i="1" dirty="0" smtClean="0"/>
              <a:t>Redundant Array of Inexpensive Disks(RAID):</a:t>
            </a:r>
          </a:p>
          <a:p>
            <a:r>
              <a:rPr lang="en-US" b="1" i="1" dirty="0" smtClean="0"/>
              <a:t>RAID level 2 to 5</a:t>
            </a:r>
          </a:p>
          <a:p>
            <a:r>
              <a:rPr lang="en-US" dirty="0" smtClean="0"/>
              <a:t>RAID-3 is similar but a single parity bit is used instead of error correcting code.</a:t>
            </a:r>
          </a:p>
          <a:p>
            <a:r>
              <a:rPr lang="en-US" dirty="0" smtClean="0"/>
              <a:t>RAID-3 required just one extra disk. If any disk in the array fails, its data can be determined from the data on the remaining disks.</a:t>
            </a:r>
          </a:p>
          <a:p>
            <a:r>
              <a:rPr lang="en-US" b="1" i="1" dirty="0" smtClean="0"/>
              <a:t>RAID level 4 </a:t>
            </a:r>
            <a:r>
              <a:rPr lang="en-US" dirty="0" smtClean="0"/>
              <a:t>is similar to RAID-3 except strips are larger, so an operation to read a block involves only a single disk.</a:t>
            </a:r>
          </a:p>
          <a:p>
            <a:r>
              <a:rPr lang="en-US" dirty="0" smtClean="0"/>
              <a:t>Write operations require parity information to be calculated, and writes must be performed on both the data and the parity disk.</a:t>
            </a:r>
          </a:p>
          <a:p>
            <a:endParaRPr lang="en-US" dirty="0" smtClean="0"/>
          </a:p>
          <a:p>
            <a:r>
              <a:rPr lang="en-US" dirty="0" smtClean="0"/>
              <a:t> </a:t>
            </a:r>
          </a:p>
          <a:p>
            <a:endParaRPr lang="en-US" dirty="0" smtClean="0"/>
          </a:p>
        </p:txBody>
      </p:sp>
      <p:pic>
        <p:nvPicPr>
          <p:cNvPr id="5" name="Picture 4" descr="raid level1.gif"/>
          <p:cNvPicPr>
            <a:picLocks noChangeAspect="1"/>
          </p:cNvPicPr>
          <p:nvPr/>
        </p:nvPicPr>
        <p:blipFill>
          <a:blip r:embed="rId2"/>
          <a:stretch>
            <a:fillRect/>
          </a:stretch>
        </p:blipFill>
        <p:spPr>
          <a:xfrm>
            <a:off x="8434674" y="0"/>
            <a:ext cx="3757326" cy="2714171"/>
          </a:xfrm>
          <a:prstGeom prst="rect">
            <a:avLst/>
          </a:prstGeom>
        </p:spPr>
      </p:pic>
      <p:pic>
        <p:nvPicPr>
          <p:cNvPr id="7" name="Picture 6" descr="raidlevel.gif"/>
          <p:cNvPicPr>
            <a:picLocks noChangeAspect="1"/>
          </p:cNvPicPr>
          <p:nvPr/>
        </p:nvPicPr>
        <p:blipFill>
          <a:blip r:embed="rId3"/>
          <a:srcRect t="69350" r="3735"/>
          <a:stretch>
            <a:fillRect/>
          </a:stretch>
        </p:blipFill>
        <p:spPr>
          <a:xfrm>
            <a:off x="3343129" y="198441"/>
            <a:ext cx="4731335" cy="94297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Management</a:t>
            </a:r>
            <a:endParaRPr lang="en-US" dirty="0"/>
          </a:p>
        </p:txBody>
      </p:sp>
      <p:sp>
        <p:nvSpPr>
          <p:cNvPr id="3" name="Content Placeholder 2"/>
          <p:cNvSpPr>
            <a:spLocks noGrp="1"/>
          </p:cNvSpPr>
          <p:nvPr>
            <p:ph idx="1"/>
          </p:nvPr>
        </p:nvSpPr>
        <p:spPr/>
        <p:txBody>
          <a:bodyPr>
            <a:normAutofit/>
          </a:bodyPr>
          <a:lstStyle/>
          <a:p>
            <a:r>
              <a:rPr lang="en-US" b="1" i="1" dirty="0" smtClean="0"/>
              <a:t>Redundant Array of Inexpensive Disks(RAID):</a:t>
            </a:r>
          </a:p>
          <a:p>
            <a:r>
              <a:rPr lang="en-US" dirty="0" smtClean="0"/>
              <a:t>Since the parity disk must be written whenever any data disk is written , the parity disk can become a bottle neck during the periods of heavy write activity.</a:t>
            </a:r>
          </a:p>
          <a:p>
            <a:endParaRPr lang="en-US" dirty="0" smtClean="0"/>
          </a:p>
          <a:p>
            <a:endParaRPr lang="en-US" dirty="0" smtClean="0"/>
          </a:p>
          <a:p>
            <a:r>
              <a:rPr lang="en-US" dirty="0" smtClean="0"/>
              <a:t> </a:t>
            </a:r>
          </a:p>
          <a:p>
            <a:endParaRPr lang="en-US" dirty="0" smtClean="0"/>
          </a:p>
        </p:txBody>
      </p:sp>
      <p:pic>
        <p:nvPicPr>
          <p:cNvPr id="5" name="Picture 4" descr="raid level1.gif"/>
          <p:cNvPicPr>
            <a:picLocks noChangeAspect="1"/>
          </p:cNvPicPr>
          <p:nvPr/>
        </p:nvPicPr>
        <p:blipFill>
          <a:blip r:embed="rId2"/>
          <a:stretch>
            <a:fillRect/>
          </a:stretch>
        </p:blipFill>
        <p:spPr>
          <a:xfrm>
            <a:off x="8158903" y="2917373"/>
            <a:ext cx="3757326" cy="2714171"/>
          </a:xfrm>
          <a:prstGeom prst="rect">
            <a:avLst/>
          </a:prstGeom>
        </p:spPr>
      </p:pic>
      <p:pic>
        <p:nvPicPr>
          <p:cNvPr id="7" name="Picture 6" descr="raidlevel.gif"/>
          <p:cNvPicPr>
            <a:picLocks noChangeAspect="1"/>
          </p:cNvPicPr>
          <p:nvPr/>
        </p:nvPicPr>
        <p:blipFill>
          <a:blip r:embed="rId3"/>
          <a:srcRect t="69350" r="3735"/>
          <a:stretch>
            <a:fillRect/>
          </a:stretch>
        </p:blipFill>
        <p:spPr>
          <a:xfrm>
            <a:off x="3343129" y="198441"/>
            <a:ext cx="4731335" cy="942975"/>
          </a:xfrm>
          <a:prstGeom prst="rect">
            <a:avLst/>
          </a:prstGeom>
        </p:spPr>
      </p:pic>
      <p:sp>
        <p:nvSpPr>
          <p:cNvPr id="6" name="TextBox 5"/>
          <p:cNvSpPr txBox="1"/>
          <p:nvPr/>
        </p:nvSpPr>
        <p:spPr>
          <a:xfrm>
            <a:off x="682172" y="3091542"/>
            <a:ext cx="7387772" cy="923330"/>
          </a:xfrm>
          <a:prstGeom prst="rect">
            <a:avLst/>
          </a:prstGeom>
          <a:noFill/>
        </p:spPr>
        <p:txBody>
          <a:bodyPr wrap="square" rtlCol="0">
            <a:spAutoFit/>
          </a:bodyPr>
          <a:lstStyle/>
          <a:p>
            <a:r>
              <a:rPr lang="en-US" b="1" i="1" dirty="0" smtClean="0"/>
              <a:t>RAID 5:</a:t>
            </a:r>
            <a:r>
              <a:rPr lang="en-US" dirty="0" smtClean="0"/>
              <a:t> RAID level 5 is similar to RAID level 4, except parity information is distributed across all disk.</a:t>
            </a:r>
          </a:p>
          <a:p>
            <a:r>
              <a:rPr lang="en-US" dirty="0" smtClean="0"/>
              <a:t>RAID 5 eliminates the potential bottleneck found in RAID-4</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lstStyle/>
          <a:p>
            <a:r>
              <a:rPr lang="en-US" dirty="0" smtClean="0"/>
              <a:t>-A computer can address more memory than the amount physically installed on the system.</a:t>
            </a:r>
          </a:p>
          <a:p>
            <a:r>
              <a:rPr lang="en-US" dirty="0" smtClean="0"/>
              <a:t>- This extra memory is actually called v</a:t>
            </a:r>
            <a:r>
              <a:rPr lang="en-US" b="1" dirty="0" smtClean="0"/>
              <a:t>irtual memory </a:t>
            </a:r>
            <a:r>
              <a:rPr lang="en-US" dirty="0" smtClean="0"/>
              <a:t>and it is a section of a hard disk that's set up to emulate the computer's RAM. </a:t>
            </a:r>
          </a:p>
          <a:p>
            <a:r>
              <a:rPr lang="en-US" dirty="0" smtClean="0"/>
              <a:t>-The main visible advantage of this scheme is that programs can be larger than physical memory.</a:t>
            </a:r>
          </a:p>
          <a:p>
            <a:r>
              <a:rPr lang="en-US" b="1" dirty="0" smtClean="0"/>
              <a:t>-Virtual memory serves two purposes</a:t>
            </a:r>
            <a:r>
              <a:rPr lang="en-US" dirty="0" smtClean="0"/>
              <a:t>. </a:t>
            </a:r>
          </a:p>
          <a:p>
            <a:r>
              <a:rPr lang="en-US" dirty="0" smtClean="0"/>
              <a:t>First, it allows us to extend the use of physical memory by using disk.</a:t>
            </a:r>
          </a:p>
          <a:p>
            <a:r>
              <a:rPr lang="en-US" dirty="0" smtClean="0"/>
              <a:t> Second, it allows us to have memory protection, because each virtual address is translated to a physical address.</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a:bodyPr>
          <a:lstStyle/>
          <a:p>
            <a:r>
              <a:rPr lang="en-US" dirty="0" smtClean="0"/>
              <a:t>Following are the situations, when entire program is not required to be loaded fully in main memory. </a:t>
            </a:r>
          </a:p>
          <a:p>
            <a:r>
              <a:rPr lang="en-US" dirty="0" smtClean="0"/>
              <a:t> User written error handling routines are used only when an error occurred in the data or computation. </a:t>
            </a:r>
          </a:p>
          <a:p>
            <a:r>
              <a:rPr lang="en-US" dirty="0" smtClean="0"/>
              <a:t> </a:t>
            </a:r>
          </a:p>
          <a:p>
            <a:r>
              <a:rPr lang="en-US" dirty="0" smtClean="0"/>
              <a:t>Certain </a:t>
            </a:r>
            <a:r>
              <a:rPr lang="en-US" dirty="0" smtClean="0"/>
              <a:t>options and features of a program may be used rarely. </a:t>
            </a:r>
          </a:p>
          <a:p>
            <a:r>
              <a:rPr lang="en-US" dirty="0" smtClean="0"/>
              <a:t> </a:t>
            </a:r>
          </a:p>
          <a:p>
            <a:r>
              <a:rPr lang="en-US" dirty="0" smtClean="0"/>
              <a:t>Many tables are assigned a fixed amount of address space even though only a small amount of the table is actually used. </a:t>
            </a:r>
          </a:p>
          <a:p>
            <a:r>
              <a:rPr lang="en-US" dirty="0" smtClean="0"/>
              <a:t> </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r>
              <a:rPr lang="en-GB" dirty="0"/>
              <a:t>Virtual and physical addresses are the same in compile-time and load-time address-binding schemes. Virtual and physical addresses differ in execution-time address-binding scheme</a:t>
            </a:r>
            <a:r>
              <a:rPr lang="en-GB" dirty="0" smtClean="0"/>
              <a:t>.</a:t>
            </a:r>
          </a:p>
          <a:p>
            <a:r>
              <a:rPr lang="en-GB" dirty="0"/>
              <a:t>The set of all logical addresses generated by a program is referred to as a </a:t>
            </a:r>
            <a:r>
              <a:rPr lang="en-GB" b="1" dirty="0"/>
              <a:t>logical address space</a:t>
            </a:r>
            <a:r>
              <a:rPr lang="en-GB" dirty="0" smtClean="0"/>
              <a:t>.</a:t>
            </a:r>
          </a:p>
          <a:p>
            <a:r>
              <a:rPr lang="en-GB" dirty="0"/>
              <a:t>The set of all physical addresses corresponding to these logical addresses is referred to as a </a:t>
            </a:r>
            <a:r>
              <a:rPr lang="en-GB" b="1" dirty="0"/>
              <a:t>physical address space</a:t>
            </a:r>
            <a:r>
              <a:rPr lang="en-GB" b="1" dirty="0" smtClean="0"/>
              <a:t>.</a:t>
            </a:r>
          </a:p>
          <a:p>
            <a:r>
              <a:rPr lang="en-GB" dirty="0"/>
              <a:t>The runtime mapping from virtual to physical address is done by the </a:t>
            </a:r>
            <a:r>
              <a:rPr lang="en-GB" b="1" i="1" dirty="0"/>
              <a:t>memory management unit (MMU) </a:t>
            </a:r>
            <a:r>
              <a:rPr lang="en-GB" dirty="0"/>
              <a:t>which is a hardware device. MMU uses following mechanism to convert virtual address to physical address.</a:t>
            </a:r>
          </a:p>
          <a:p>
            <a:r>
              <a:rPr lang="en-US" dirty="0" smtClean="0"/>
              <a:t>Protection can be incorporated into an absolute partition scheme by adding a hardware </a:t>
            </a:r>
            <a:r>
              <a:rPr lang="en-US" b="1" i="1" dirty="0" smtClean="0"/>
              <a:t>base register.</a:t>
            </a:r>
            <a:endParaRPr lang="en-US" b="1" i="1" dirty="0"/>
          </a:p>
        </p:txBody>
      </p:sp>
    </p:spTree>
    <p:extLst>
      <p:ext uri="{BB962C8B-B14F-4D97-AF65-F5344CB8AC3E}">
        <p14:creationId xmlns:p14="http://schemas.microsoft.com/office/powerpoint/2010/main" xmlns="" val="11407530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a:bodyPr>
          <a:lstStyle/>
          <a:p>
            <a:r>
              <a:rPr lang="en-US" dirty="0" smtClean="0"/>
              <a:t>-The ability to execute a program that is only partially in memory would counter many benefits. </a:t>
            </a:r>
          </a:p>
          <a:p>
            <a:r>
              <a:rPr lang="en-US" dirty="0" smtClean="0"/>
              <a:t> </a:t>
            </a:r>
          </a:p>
          <a:p>
            <a:pPr>
              <a:buNone/>
            </a:pPr>
            <a:r>
              <a:rPr lang="en-US" dirty="0" smtClean="0"/>
              <a:t>-Less number of I/O would be needed to load or swap each user program into memory. </a:t>
            </a:r>
          </a:p>
          <a:p>
            <a:r>
              <a:rPr lang="en-US" dirty="0" smtClean="0"/>
              <a:t> </a:t>
            </a:r>
          </a:p>
          <a:p>
            <a:r>
              <a:rPr lang="en-US" dirty="0" smtClean="0"/>
              <a:t>-A program would no longer be constrained by the amount of physical memory that is available. </a:t>
            </a:r>
          </a:p>
          <a:p>
            <a:r>
              <a:rPr lang="en-US" dirty="0" smtClean="0"/>
              <a:t> </a:t>
            </a:r>
          </a:p>
          <a:p>
            <a:pPr>
              <a:buNone/>
            </a:pPr>
            <a:r>
              <a:rPr lang="en-US" dirty="0" smtClean="0"/>
              <a:t>-Each user program could take less physical memory, more programs could be run the same time, with a corresponding increase in CPU utilization and throughput. </a:t>
            </a:r>
          </a:p>
          <a:p>
            <a:r>
              <a:rPr lang="en-US" dirty="0" smtClean="0"/>
              <a:t> </a:t>
            </a:r>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a:bodyPr>
          <a:lstStyle/>
          <a:p>
            <a:r>
              <a:rPr lang="en-US" dirty="0" smtClean="0"/>
              <a:t>Modern microprocessors intended for general-purpose use, </a:t>
            </a:r>
            <a:r>
              <a:rPr lang="en-US" b="1" i="1" dirty="0" smtClean="0"/>
              <a:t>a memory management unit</a:t>
            </a:r>
            <a:r>
              <a:rPr lang="en-US" dirty="0" smtClean="0"/>
              <a:t>, or </a:t>
            </a:r>
            <a:r>
              <a:rPr lang="en-US" b="1" i="1" dirty="0" smtClean="0"/>
              <a:t>MMU,</a:t>
            </a:r>
            <a:r>
              <a:rPr lang="en-US" dirty="0" smtClean="0"/>
              <a:t> is built into the hardware. The MMU's job is to translate virtual addresses into physical addresses. </a:t>
            </a:r>
          </a:p>
          <a:p>
            <a:endParaRPr lang="en-US" dirty="0"/>
          </a:p>
        </p:txBody>
      </p:sp>
      <p:pic>
        <p:nvPicPr>
          <p:cNvPr id="1027" name="Picture 3"/>
          <p:cNvPicPr>
            <a:picLocks noChangeAspect="1" noChangeArrowheads="1"/>
          </p:cNvPicPr>
          <p:nvPr/>
        </p:nvPicPr>
        <p:blipFill>
          <a:blip r:embed="rId2"/>
          <a:srcRect l="34048" t="31498" r="35498" b="7788"/>
          <a:stretch>
            <a:fillRect/>
          </a:stretch>
        </p:blipFill>
        <p:spPr bwMode="auto">
          <a:xfrm>
            <a:off x="6008914" y="2481943"/>
            <a:ext cx="3962400" cy="3628571"/>
          </a:xfrm>
          <a:prstGeom prst="rect">
            <a:avLst/>
          </a:prstGeom>
          <a:noFill/>
          <a:ln w="9525">
            <a:noFill/>
            <a:miter lim="800000"/>
            <a:headEnd/>
            <a:tailEnd/>
          </a:ln>
          <a:effectLst/>
        </p:spPr>
      </p:pic>
      <p:sp>
        <p:nvSpPr>
          <p:cNvPr id="6" name="TextBox 5"/>
          <p:cNvSpPr txBox="1"/>
          <p:nvPr/>
        </p:nvSpPr>
        <p:spPr>
          <a:xfrm>
            <a:off x="1814286" y="2772229"/>
            <a:ext cx="3846285" cy="1754326"/>
          </a:xfrm>
          <a:prstGeom prst="rect">
            <a:avLst/>
          </a:prstGeom>
          <a:noFill/>
        </p:spPr>
        <p:txBody>
          <a:bodyPr wrap="square" rtlCol="0">
            <a:spAutoFit/>
          </a:bodyPr>
          <a:lstStyle/>
          <a:p>
            <a:r>
              <a:rPr lang="en-US" dirty="0" smtClean="0"/>
              <a:t>Virtual memory is commonly implemented by </a:t>
            </a:r>
            <a:r>
              <a:rPr lang="en-US" b="1" dirty="0" smtClean="0"/>
              <a:t>demand paging</a:t>
            </a:r>
            <a:r>
              <a:rPr lang="en-US" dirty="0" smtClean="0"/>
              <a:t>. It can also be implemented in a segmentation system. </a:t>
            </a:r>
            <a:r>
              <a:rPr lang="en-US" b="1" dirty="0" smtClean="0"/>
              <a:t>Demand segmentation </a:t>
            </a:r>
            <a:r>
              <a:rPr lang="en-US" dirty="0" smtClean="0"/>
              <a:t>can also be used to provide virtual memory.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3" name="Content Placeholder 2"/>
          <p:cNvSpPr>
            <a:spLocks noGrp="1"/>
          </p:cNvSpPr>
          <p:nvPr>
            <p:ph idx="1"/>
          </p:nvPr>
        </p:nvSpPr>
        <p:spPr/>
        <p:txBody>
          <a:bodyPr>
            <a:normAutofit lnSpcReduction="10000"/>
          </a:bodyPr>
          <a:lstStyle/>
          <a:p>
            <a:r>
              <a:rPr lang="en-US" dirty="0" smtClean="0"/>
              <a:t>Modern microprocessors intended for general-purpose use, </a:t>
            </a:r>
            <a:r>
              <a:rPr lang="en-US" b="1" i="1" dirty="0" smtClean="0"/>
              <a:t>a memory management unit</a:t>
            </a:r>
            <a:r>
              <a:rPr lang="en-US" dirty="0" smtClean="0"/>
              <a:t>, or </a:t>
            </a:r>
            <a:r>
              <a:rPr lang="en-US" b="1" i="1" dirty="0" smtClean="0"/>
              <a:t>MMU,</a:t>
            </a:r>
            <a:r>
              <a:rPr lang="en-US" dirty="0" smtClean="0"/>
              <a:t> is built into the hardware. The MMU's job is to translate virtual addresses into physical addresses. </a:t>
            </a:r>
          </a:p>
          <a:p>
            <a:r>
              <a:rPr lang="en-US" dirty="0" smtClean="0"/>
              <a:t>Virtual memory is commonly implemented by demand paging. It can also be implemented in a segmentation system. Demand segmentation can also be used to provide virtual memory</a:t>
            </a:r>
          </a:p>
          <a:p>
            <a:r>
              <a:rPr lang="en-US" b="1" dirty="0" smtClean="0"/>
              <a:t>Demand Paging</a:t>
            </a:r>
          </a:p>
          <a:p>
            <a:r>
              <a:rPr lang="en-US" dirty="0" smtClean="0"/>
              <a:t>A </a:t>
            </a:r>
            <a:r>
              <a:rPr lang="en-US" b="1" dirty="0" smtClean="0"/>
              <a:t>demand paging</a:t>
            </a:r>
            <a:r>
              <a:rPr lang="en-US" dirty="0" smtClean="0"/>
              <a:t> system is quite similar to a paging system with swapping where processes reside in secondary memory and pages are loaded only on demand, not in advance.</a:t>
            </a:r>
          </a:p>
          <a:p>
            <a:r>
              <a:rPr lang="en-US" dirty="0" smtClean="0"/>
              <a:t> When a context switch occurs, the operating system does not copy any of the old program’s pages out to the disk or any of the new program’s pages into the main memory Instead, it just begins executing the new program after loading the first page and fetches that program’s pages as they are referenced. </a:t>
            </a:r>
          </a:p>
          <a:p>
            <a:endParaRPr lang="en-US" dirty="0" smtClean="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pic>
        <p:nvPicPr>
          <p:cNvPr id="2050" name="Picture 2"/>
          <p:cNvPicPr>
            <a:picLocks noGrp="1" noChangeAspect="1" noChangeArrowheads="1"/>
          </p:cNvPicPr>
          <p:nvPr>
            <p:ph idx="1"/>
          </p:nvPr>
        </p:nvPicPr>
        <p:blipFill>
          <a:blip r:embed="rId2"/>
          <a:srcRect l="30510" t="24101" r="30947" b="6624"/>
          <a:stretch>
            <a:fillRect/>
          </a:stretch>
        </p:blipFill>
        <p:spPr bwMode="auto">
          <a:xfrm>
            <a:off x="5631542" y="870856"/>
            <a:ext cx="5733143" cy="5192144"/>
          </a:xfrm>
          <a:prstGeom prst="rect">
            <a:avLst/>
          </a:prstGeom>
          <a:noFill/>
          <a:ln w="9525">
            <a:noFill/>
            <a:miter lim="800000"/>
            <a:headEnd/>
            <a:tailEnd/>
          </a:ln>
          <a:effectLst/>
        </p:spPr>
      </p:pic>
      <p:sp>
        <p:nvSpPr>
          <p:cNvPr id="5" name="TextBox 4"/>
          <p:cNvSpPr txBox="1"/>
          <p:nvPr/>
        </p:nvSpPr>
        <p:spPr>
          <a:xfrm>
            <a:off x="445422" y="2594013"/>
            <a:ext cx="4816125" cy="2031325"/>
          </a:xfrm>
          <a:prstGeom prst="rect">
            <a:avLst/>
          </a:prstGeom>
          <a:noFill/>
        </p:spPr>
        <p:txBody>
          <a:bodyPr wrap="square" rtlCol="0">
            <a:spAutoFit/>
          </a:bodyPr>
          <a:lstStyle/>
          <a:p>
            <a:r>
              <a:rPr lang="en-US" dirty="0" smtClean="0"/>
              <a:t>While executing a program, if the program references a page which is not available in the main memory because it was swapped out a little ago, the processor treats this invalid memory reference as a </a:t>
            </a:r>
            <a:r>
              <a:rPr lang="en-US" b="1" i="1" dirty="0" smtClean="0"/>
              <a:t>page fault </a:t>
            </a:r>
            <a:r>
              <a:rPr lang="en-US" dirty="0" smtClean="0"/>
              <a:t>and transfers control from the program to the operating system to demand the page back into the memory. </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lstStyle/>
          <a:p>
            <a:r>
              <a:rPr lang="en-US" b="1" dirty="0" smtClean="0"/>
              <a:t>Advantages</a:t>
            </a:r>
          </a:p>
          <a:p>
            <a:r>
              <a:rPr lang="en-US" dirty="0" smtClean="0"/>
              <a:t>Large virtual memory. </a:t>
            </a:r>
          </a:p>
          <a:p>
            <a:r>
              <a:rPr lang="en-US" dirty="0" smtClean="0"/>
              <a:t>More efficient use of memory. </a:t>
            </a:r>
          </a:p>
          <a:p>
            <a:r>
              <a:rPr lang="en-US" dirty="0" smtClean="0"/>
              <a:t>There is no limit on degree of multiprogramming. </a:t>
            </a:r>
          </a:p>
          <a:p>
            <a:r>
              <a:rPr lang="en-US" b="1" dirty="0" smtClean="0"/>
              <a:t>Disadvantage </a:t>
            </a:r>
          </a:p>
          <a:p>
            <a:r>
              <a:rPr lang="en-US" dirty="0" smtClean="0"/>
              <a:t>Number of tables and the amount of processor overhead for handling page interrupts are greater than in the case of the simple paged management techniques.</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lstStyle/>
          <a:p>
            <a:r>
              <a:rPr lang="en-US" b="1" i="1" dirty="0" smtClean="0"/>
              <a:t>Page fault:</a:t>
            </a:r>
          </a:p>
          <a:p>
            <a:r>
              <a:rPr lang="en-US" dirty="0" smtClean="0"/>
              <a:t>If a page is referred and it is not found in RAM or we can say IN/OUT bit are not set then the page fault occur.</a:t>
            </a:r>
          </a:p>
          <a:p>
            <a:r>
              <a:rPr lang="en-US" b="1" i="1" dirty="0" smtClean="0"/>
              <a:t>How  Page fault can be Remove:</a:t>
            </a:r>
          </a:p>
          <a:p>
            <a:r>
              <a:rPr lang="en-US" i="1" dirty="0" smtClean="0"/>
              <a:t>- The RAM again copy that page with IN/OUT bit, but firstly copy the page in virtual memory , which is at its position.</a:t>
            </a:r>
          </a:p>
          <a:p>
            <a:r>
              <a:rPr lang="en-US" i="1" dirty="0" smtClean="0"/>
              <a:t>- But it is a time consuming Job.</a:t>
            </a:r>
          </a:p>
          <a:p>
            <a:r>
              <a:rPr lang="en-US" i="1" dirty="0" smtClean="0"/>
              <a:t>- If we want to know which page is required deletion, then we copy the same page in the RAM and add </a:t>
            </a:r>
            <a:r>
              <a:rPr lang="en-US" b="1" i="1" dirty="0" smtClean="0"/>
              <a:t>dirty bit</a:t>
            </a:r>
            <a:r>
              <a:rPr lang="en-US" i="1" dirty="0" smtClean="0"/>
              <a:t> in the page table.</a:t>
            </a:r>
          </a:p>
          <a:p>
            <a:endParaRPr lang="en-US"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normAutofit fontScale="70000" lnSpcReduction="20000"/>
          </a:bodyPr>
          <a:lstStyle/>
          <a:p>
            <a:r>
              <a:rPr lang="en-US" b="1" i="1" dirty="0" smtClean="0"/>
              <a:t>Dirty page:</a:t>
            </a:r>
          </a:p>
          <a:p>
            <a:r>
              <a:rPr lang="en-US" sz="2300" dirty="0" smtClean="0"/>
              <a:t>A page with different content in RAM and in Virtual memory is called </a:t>
            </a:r>
            <a:r>
              <a:rPr lang="en-US" sz="2300" i="1" dirty="0" smtClean="0"/>
              <a:t>DIRTY PAGE.</a:t>
            </a:r>
          </a:p>
          <a:p>
            <a:r>
              <a:rPr lang="en-US" sz="2300" b="1" i="1" dirty="0" smtClean="0"/>
              <a:t>Locality Of Reference:</a:t>
            </a:r>
          </a:p>
          <a:p>
            <a:r>
              <a:rPr lang="en-US" sz="2300" b="1" i="1" dirty="0" smtClean="0"/>
              <a:t>Reference String</a:t>
            </a:r>
          </a:p>
          <a:p>
            <a:r>
              <a:rPr lang="en-US" sz="2300" i="1" dirty="0" smtClean="0"/>
              <a:t>The ordered list of page number accessed by a process is called its reference string.</a:t>
            </a:r>
          </a:p>
          <a:p>
            <a:pPr algn="ctr"/>
            <a:r>
              <a:rPr lang="en-US" sz="2300" i="1" dirty="0" smtClean="0"/>
              <a:t>For example, consider the following sequence of addresses - 123,215,600,1234,76,96 </a:t>
            </a:r>
          </a:p>
          <a:p>
            <a:pPr algn="ctr"/>
            <a:r>
              <a:rPr lang="en-US" sz="2300" i="1" dirty="0" smtClean="0"/>
              <a:t> </a:t>
            </a:r>
          </a:p>
          <a:p>
            <a:pPr algn="ctr">
              <a:buNone/>
            </a:pPr>
            <a:r>
              <a:rPr lang="en-US" sz="2300" i="1" dirty="0" smtClean="0"/>
              <a:t>If </a:t>
            </a:r>
            <a:r>
              <a:rPr lang="en-US" sz="2300" i="1" dirty="0" smtClean="0"/>
              <a:t>page size is 100, then the reference string is 1,2,6,12,0,0 </a:t>
            </a:r>
            <a:endParaRPr lang="en-US" sz="2300" i="1" dirty="0" smtClean="0"/>
          </a:p>
          <a:p>
            <a:pPr algn="ctr"/>
            <a:r>
              <a:rPr lang="en-US" sz="2300" b="1" i="1" dirty="0" smtClean="0"/>
              <a:t>Locality</a:t>
            </a:r>
            <a:r>
              <a:rPr lang="en-US" sz="2300" b="1" i="1" dirty="0" smtClean="0"/>
              <a:t>: </a:t>
            </a:r>
            <a:r>
              <a:rPr lang="en-US" sz="2300" dirty="0" smtClean="0"/>
              <a:t>Locality results in the high ratio of presence of a page in RAM as compared to Virtual Memory</a:t>
            </a:r>
          </a:p>
          <a:p>
            <a:r>
              <a:rPr lang="en-US" sz="2300" b="1" i="1" dirty="0" smtClean="0"/>
              <a:t>Temporal Locality:</a:t>
            </a:r>
          </a:p>
          <a:p>
            <a:r>
              <a:rPr lang="en-US" sz="2300" i="1" dirty="0" smtClean="0"/>
              <a:t>If a memory location has been referenced  there is a good chance it will be referenced again in a short period of time.</a:t>
            </a:r>
            <a:endParaRPr lang="en-US" sz="2300" i="1"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normAutofit/>
          </a:bodyPr>
          <a:lstStyle/>
          <a:p>
            <a:r>
              <a:rPr lang="en-US" b="1" i="1" dirty="0" smtClean="0"/>
              <a:t>Spatial Locality:</a:t>
            </a:r>
          </a:p>
          <a:p>
            <a:r>
              <a:rPr lang="en-US" i="1" dirty="0" smtClean="0"/>
              <a:t>It refers to the fact that if a memory location is exists it is likely that a location nearby will be accessed in the next instruction.</a:t>
            </a:r>
          </a:p>
          <a:p>
            <a:r>
              <a:rPr lang="en-US" b="1" i="1" dirty="0" smtClean="0"/>
              <a:t>Page replacement algorithms:</a:t>
            </a:r>
          </a:p>
          <a:p>
            <a:r>
              <a:rPr lang="en-US" b="1" i="1" dirty="0" smtClean="0"/>
              <a:t>FIFO(First In First Out):</a:t>
            </a:r>
          </a:p>
          <a:p>
            <a:r>
              <a:rPr lang="en-US" i="1" dirty="0" smtClean="0"/>
              <a:t>Oldest page in main memory is the one which will be selected for replacement. </a:t>
            </a:r>
          </a:p>
          <a:p>
            <a:r>
              <a:rPr lang="en-US" i="1" dirty="0" smtClean="0"/>
              <a:t>Easy to implement, keep a list, replace pages from the tail and add new pages at the head.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normAutofit/>
          </a:bodyPr>
          <a:lstStyle/>
          <a:p>
            <a:r>
              <a:rPr lang="en-US" b="1" i="1" dirty="0" smtClean="0"/>
              <a:t>Least </a:t>
            </a:r>
            <a:r>
              <a:rPr lang="en-US" b="1" i="1" dirty="0" smtClean="0"/>
              <a:t>Recently </a:t>
            </a:r>
            <a:r>
              <a:rPr lang="en-US" b="1" i="1" dirty="0" smtClean="0"/>
              <a:t>Used (LRU) Algorithm </a:t>
            </a:r>
            <a:endParaRPr lang="en-US" b="1" i="1" dirty="0" smtClean="0"/>
          </a:p>
          <a:p>
            <a:r>
              <a:rPr lang="en-US" dirty="0" smtClean="0"/>
              <a:t>Page which has not been used for the longest time in main memory is the one which will be selected for replacement. </a:t>
            </a:r>
            <a:endParaRPr lang="en-US" dirty="0" smtClean="0"/>
          </a:p>
          <a:p>
            <a:r>
              <a:rPr lang="en-US" dirty="0" smtClean="0"/>
              <a:t>Easy </a:t>
            </a:r>
            <a:r>
              <a:rPr lang="en-US" dirty="0" smtClean="0"/>
              <a:t>to implement, keep a list, replace pages by looking back into time. </a:t>
            </a:r>
            <a:endParaRPr lang="en-US" dirty="0" smtClean="0"/>
          </a:p>
          <a:p>
            <a:pPr lvl="1"/>
            <a:endParaRPr lang="en-US" dirty="0" smtClean="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pic>
        <p:nvPicPr>
          <p:cNvPr id="5" name="Picture 2"/>
          <p:cNvPicPr>
            <a:picLocks noGrp="1" noChangeAspect="1" noChangeArrowheads="1"/>
          </p:cNvPicPr>
          <p:nvPr>
            <p:ph idx="1"/>
          </p:nvPr>
        </p:nvPicPr>
        <p:blipFill>
          <a:blip r:embed="rId2"/>
          <a:srcRect l="31458" t="33929" r="32845" b="26587"/>
          <a:stretch>
            <a:fillRect/>
          </a:stretch>
        </p:blipFill>
        <p:spPr bwMode="auto">
          <a:xfrm>
            <a:off x="1815410" y="1861915"/>
            <a:ext cx="7009275" cy="435886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r>
              <a:rPr lang="en-GB" dirty="0"/>
              <a:t>The value in the base register is added to every address generated by a user process, which is treated as offset at the time it is sent to memory. </a:t>
            </a:r>
            <a:endParaRPr lang="en-GB" dirty="0" smtClean="0"/>
          </a:p>
          <a:p>
            <a:r>
              <a:rPr lang="en-GB" dirty="0" smtClean="0"/>
              <a:t>For </a:t>
            </a:r>
            <a:r>
              <a:rPr lang="en-GB" dirty="0"/>
              <a:t>example, if the base register value is 10000, then an attempt by the user to use address location 100 will be dynamically reallocated to location 10100.</a:t>
            </a:r>
          </a:p>
          <a:p>
            <a:r>
              <a:rPr lang="en-GB" dirty="0"/>
              <a:t>The user program deals with virtual addresses; it never sees the real physical addresses.</a:t>
            </a:r>
          </a:p>
          <a:p>
            <a:endParaRPr lang="en-US" b="1" i="1"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52158" y="3723000"/>
            <a:ext cx="5314950" cy="2657475"/>
          </a:xfrm>
          <a:prstGeom prst="rect">
            <a:avLst/>
          </a:prstGeom>
        </p:spPr>
      </p:pic>
    </p:spTree>
    <p:extLst>
      <p:ext uri="{BB962C8B-B14F-4D97-AF65-F5344CB8AC3E}">
        <p14:creationId xmlns:p14="http://schemas.microsoft.com/office/powerpoint/2010/main" xmlns="" val="178014235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normAutofit/>
          </a:bodyPr>
          <a:lstStyle/>
          <a:p>
            <a:r>
              <a:rPr lang="en-US" b="1" i="1" dirty="0" smtClean="0"/>
              <a:t>Page Buffering </a:t>
            </a:r>
            <a:r>
              <a:rPr lang="en-US" b="1" i="1" dirty="0" smtClean="0"/>
              <a:t>Algorithm</a:t>
            </a:r>
          </a:p>
          <a:p>
            <a:r>
              <a:rPr lang="en-US" dirty="0" smtClean="0"/>
              <a:t>To get a process start quickly, keep a pool of free frames. </a:t>
            </a:r>
          </a:p>
          <a:p>
            <a:r>
              <a:rPr lang="en-US" dirty="0" smtClean="0"/>
              <a:t> </a:t>
            </a:r>
          </a:p>
          <a:p>
            <a:r>
              <a:rPr lang="en-US" dirty="0" smtClean="0"/>
              <a:t> </a:t>
            </a:r>
            <a:r>
              <a:rPr lang="en-US" dirty="0" smtClean="0"/>
              <a:t>On page fault, select a page to be replaced. </a:t>
            </a:r>
          </a:p>
          <a:p>
            <a:r>
              <a:rPr lang="en-US" dirty="0" smtClean="0"/>
              <a:t> </a:t>
            </a:r>
          </a:p>
          <a:p>
            <a:r>
              <a:rPr lang="en-US" dirty="0" smtClean="0"/>
              <a:t> </a:t>
            </a:r>
            <a:r>
              <a:rPr lang="en-US" dirty="0" smtClean="0"/>
              <a:t>Write the new page in the frame of free pool, mark the page table and restart the process. </a:t>
            </a:r>
          </a:p>
          <a:p>
            <a:r>
              <a:rPr lang="en-US" dirty="0" smtClean="0"/>
              <a:t> </a:t>
            </a:r>
          </a:p>
          <a:p>
            <a:r>
              <a:rPr lang="en-US" dirty="0" smtClean="0"/>
              <a:t> </a:t>
            </a:r>
            <a:r>
              <a:rPr lang="en-US" dirty="0" smtClean="0"/>
              <a:t>Now write the dirty page out of disk and place the frame holding replaced page in free pool.</a:t>
            </a:r>
            <a:endParaRPr lang="en-US" dirty="0" smtClean="0"/>
          </a:p>
          <a:p>
            <a:endParaRPr lang="en-US" b="1" i="1" dirty="0" smtClean="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Memory</a:t>
            </a:r>
            <a:endParaRPr lang="en-US" dirty="0"/>
          </a:p>
        </p:txBody>
      </p:sp>
      <p:sp>
        <p:nvSpPr>
          <p:cNvPr id="6" name="Content Placeholder 5"/>
          <p:cNvSpPr>
            <a:spLocks noGrp="1"/>
          </p:cNvSpPr>
          <p:nvPr>
            <p:ph idx="1"/>
          </p:nvPr>
        </p:nvSpPr>
        <p:spPr/>
        <p:txBody>
          <a:bodyPr>
            <a:normAutofit/>
          </a:bodyPr>
          <a:lstStyle/>
          <a:p>
            <a:r>
              <a:rPr lang="en-US" b="1" i="1" dirty="0" smtClean="0"/>
              <a:t>Least Frequently Used (LFU) Algorithm </a:t>
            </a:r>
          </a:p>
          <a:p>
            <a:r>
              <a:rPr lang="en-US" dirty="0" smtClean="0"/>
              <a:t>The </a:t>
            </a:r>
            <a:r>
              <a:rPr lang="en-US" dirty="0" smtClean="0"/>
              <a:t>page with the smallest count is the one which will be selected for replacement. </a:t>
            </a:r>
          </a:p>
          <a:p>
            <a:r>
              <a:rPr lang="en-US" dirty="0" smtClean="0"/>
              <a:t> </a:t>
            </a:r>
          </a:p>
          <a:p>
            <a:r>
              <a:rPr lang="en-US" dirty="0" smtClean="0"/>
              <a:t>This </a:t>
            </a:r>
            <a:r>
              <a:rPr lang="en-US" dirty="0" smtClean="0"/>
              <a:t>algorithm suffers from the situation in which a page is used heavily during the initial phase of a process, but then is never used again</a:t>
            </a:r>
            <a:r>
              <a:rPr lang="en-US" dirty="0" smtClean="0"/>
              <a:t>.</a:t>
            </a:r>
          </a:p>
          <a:p>
            <a:endParaRPr lang="en-US" dirty="0" smtClean="0"/>
          </a:p>
          <a:p>
            <a:r>
              <a:rPr lang="en-US" b="1" i="1" dirty="0" smtClean="0"/>
              <a:t>Most Frequently Used (MFU) Algorithm </a:t>
            </a:r>
          </a:p>
          <a:p>
            <a:r>
              <a:rPr lang="en-US" dirty="0" smtClean="0"/>
              <a:t>This </a:t>
            </a:r>
            <a:r>
              <a:rPr lang="en-US" dirty="0" smtClean="0"/>
              <a:t>algorithm is based on the argument that the page with the smallest count was probably just brought in and has yet to be used.</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lstStyle/>
          <a:p>
            <a:pPr lvl="8"/>
            <a:endParaRPr lang="en-GB" dirty="0"/>
          </a:p>
        </p:txBody>
      </p:sp>
      <p:sp>
        <p:nvSpPr>
          <p:cNvPr id="4" name="Rectangle 3"/>
          <p:cNvSpPr/>
          <p:nvPr/>
        </p:nvSpPr>
        <p:spPr>
          <a:xfrm>
            <a:off x="1555338" y="3505081"/>
            <a:ext cx="1906074" cy="746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p:cNvSpPr/>
          <p:nvPr/>
        </p:nvSpPr>
        <p:spPr>
          <a:xfrm>
            <a:off x="4621368" y="1845734"/>
            <a:ext cx="1906074" cy="746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8829744" y="2219221"/>
            <a:ext cx="1906074" cy="3318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lowchart: Decision 6"/>
          <p:cNvSpPr/>
          <p:nvPr/>
        </p:nvSpPr>
        <p:spPr>
          <a:xfrm>
            <a:off x="4773341" y="3258355"/>
            <a:ext cx="1815921" cy="124925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&gt;</a:t>
            </a:r>
            <a:endParaRPr lang="en-GB" dirty="0"/>
          </a:p>
        </p:txBody>
      </p:sp>
      <p:cxnSp>
        <p:nvCxnSpPr>
          <p:cNvPr id="9" name="Straight Arrow Connector 8"/>
          <p:cNvCxnSpPr>
            <a:stCxn id="4" idx="3"/>
          </p:cNvCxnSpPr>
          <p:nvPr/>
        </p:nvCxnSpPr>
        <p:spPr>
          <a:xfrm>
            <a:off x="3461412" y="3878568"/>
            <a:ext cx="13119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589262" y="3857414"/>
            <a:ext cx="2240482" cy="21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5668207" y="2616177"/>
            <a:ext cx="13094" cy="533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5718221" y="4531075"/>
            <a:ext cx="30047" cy="1345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33822" y="3199130"/>
            <a:ext cx="2127590" cy="369332"/>
          </a:xfrm>
          <a:prstGeom prst="rect">
            <a:avLst/>
          </a:prstGeom>
          <a:noFill/>
        </p:spPr>
        <p:txBody>
          <a:bodyPr wrap="square" rtlCol="0">
            <a:spAutoFit/>
          </a:bodyPr>
          <a:lstStyle/>
          <a:p>
            <a:r>
              <a:rPr lang="en-US" dirty="0" smtClean="0"/>
              <a:t>Logical address</a:t>
            </a:r>
            <a:endParaRPr lang="en-GB" dirty="0"/>
          </a:p>
        </p:txBody>
      </p:sp>
      <p:sp>
        <p:nvSpPr>
          <p:cNvPr id="23" name="TextBox 22"/>
          <p:cNvSpPr txBox="1"/>
          <p:nvPr/>
        </p:nvSpPr>
        <p:spPr>
          <a:xfrm>
            <a:off x="3271234" y="1896867"/>
            <a:ext cx="1766115" cy="369332"/>
          </a:xfrm>
          <a:prstGeom prst="rect">
            <a:avLst/>
          </a:prstGeom>
          <a:noFill/>
        </p:spPr>
        <p:txBody>
          <a:bodyPr wrap="square" rtlCol="0">
            <a:spAutoFit/>
          </a:bodyPr>
          <a:lstStyle/>
          <a:p>
            <a:r>
              <a:rPr lang="en-US" dirty="0" smtClean="0"/>
              <a:t>Base Register</a:t>
            </a:r>
            <a:endParaRPr lang="en-GB" dirty="0"/>
          </a:p>
        </p:txBody>
      </p:sp>
      <p:sp>
        <p:nvSpPr>
          <p:cNvPr id="24" name="TextBox 23"/>
          <p:cNvSpPr txBox="1"/>
          <p:nvPr/>
        </p:nvSpPr>
        <p:spPr>
          <a:xfrm>
            <a:off x="4773341" y="5608800"/>
            <a:ext cx="2397188" cy="369332"/>
          </a:xfrm>
          <a:prstGeom prst="rect">
            <a:avLst/>
          </a:prstGeom>
          <a:noFill/>
        </p:spPr>
        <p:txBody>
          <a:bodyPr wrap="square" rtlCol="0">
            <a:spAutoFit/>
          </a:bodyPr>
          <a:lstStyle/>
          <a:p>
            <a:r>
              <a:rPr lang="en-US" dirty="0" smtClean="0"/>
              <a:t>Trap addressing Error</a:t>
            </a:r>
            <a:endParaRPr lang="en-GB" dirty="0"/>
          </a:p>
        </p:txBody>
      </p:sp>
      <p:sp>
        <p:nvSpPr>
          <p:cNvPr id="25" name="TextBox 24"/>
          <p:cNvSpPr txBox="1"/>
          <p:nvPr/>
        </p:nvSpPr>
        <p:spPr>
          <a:xfrm>
            <a:off x="7180404" y="3467592"/>
            <a:ext cx="2127590" cy="369332"/>
          </a:xfrm>
          <a:prstGeom prst="rect">
            <a:avLst/>
          </a:prstGeom>
          <a:noFill/>
        </p:spPr>
        <p:txBody>
          <a:bodyPr wrap="square" rtlCol="0">
            <a:spAutoFit/>
          </a:bodyPr>
          <a:lstStyle/>
          <a:p>
            <a:r>
              <a:rPr lang="en-US" dirty="0" smtClean="0"/>
              <a:t>physical address</a:t>
            </a:r>
            <a:endParaRPr lang="en-GB" dirty="0"/>
          </a:p>
        </p:txBody>
      </p:sp>
      <p:sp>
        <p:nvSpPr>
          <p:cNvPr id="29" name="TextBox 28"/>
          <p:cNvSpPr txBox="1"/>
          <p:nvPr/>
        </p:nvSpPr>
        <p:spPr>
          <a:xfrm>
            <a:off x="6509097" y="3482606"/>
            <a:ext cx="580193" cy="369332"/>
          </a:xfrm>
          <a:prstGeom prst="rect">
            <a:avLst/>
          </a:prstGeom>
          <a:noFill/>
        </p:spPr>
        <p:txBody>
          <a:bodyPr wrap="square" rtlCol="0">
            <a:spAutoFit/>
          </a:bodyPr>
          <a:lstStyle/>
          <a:p>
            <a:r>
              <a:rPr lang="en-US" dirty="0" smtClean="0"/>
              <a:t>Yes</a:t>
            </a:r>
            <a:endParaRPr lang="en-GB" dirty="0"/>
          </a:p>
        </p:txBody>
      </p:sp>
      <p:sp>
        <p:nvSpPr>
          <p:cNvPr id="30" name="TextBox 29"/>
          <p:cNvSpPr txBox="1"/>
          <p:nvPr/>
        </p:nvSpPr>
        <p:spPr>
          <a:xfrm>
            <a:off x="5842712" y="4379064"/>
            <a:ext cx="480815" cy="369332"/>
          </a:xfrm>
          <a:prstGeom prst="rect">
            <a:avLst/>
          </a:prstGeom>
          <a:noFill/>
        </p:spPr>
        <p:txBody>
          <a:bodyPr wrap="square" rtlCol="0">
            <a:spAutoFit/>
          </a:bodyPr>
          <a:lstStyle/>
          <a:p>
            <a:r>
              <a:rPr lang="en-US" dirty="0" smtClean="0"/>
              <a:t>No</a:t>
            </a:r>
            <a:endParaRPr lang="en-GB" dirty="0"/>
          </a:p>
        </p:txBody>
      </p:sp>
      <p:sp>
        <p:nvSpPr>
          <p:cNvPr id="32" name="TextBox 31"/>
          <p:cNvSpPr txBox="1"/>
          <p:nvPr/>
        </p:nvSpPr>
        <p:spPr>
          <a:xfrm>
            <a:off x="9230416" y="3522111"/>
            <a:ext cx="1313881" cy="369332"/>
          </a:xfrm>
          <a:prstGeom prst="rect">
            <a:avLst/>
          </a:prstGeom>
          <a:noFill/>
        </p:spPr>
        <p:txBody>
          <a:bodyPr wrap="square" rtlCol="0">
            <a:spAutoFit/>
          </a:bodyPr>
          <a:lstStyle/>
          <a:p>
            <a:r>
              <a:rPr lang="en-US" dirty="0" smtClean="0"/>
              <a:t>Memory</a:t>
            </a:r>
            <a:endParaRPr lang="en-GB" dirty="0"/>
          </a:p>
        </p:txBody>
      </p:sp>
      <p:sp>
        <p:nvSpPr>
          <p:cNvPr id="33" name="TextBox 32"/>
          <p:cNvSpPr txBox="1"/>
          <p:nvPr/>
        </p:nvSpPr>
        <p:spPr>
          <a:xfrm>
            <a:off x="4537660" y="6012262"/>
            <a:ext cx="2670221" cy="369332"/>
          </a:xfrm>
          <a:prstGeom prst="rect">
            <a:avLst/>
          </a:prstGeom>
          <a:noFill/>
        </p:spPr>
        <p:txBody>
          <a:bodyPr wrap="square" rtlCol="0">
            <a:spAutoFit/>
          </a:bodyPr>
          <a:lstStyle/>
          <a:p>
            <a:r>
              <a:rPr lang="en-US" b="1" i="1" dirty="0" smtClean="0"/>
              <a:t>Base register addressing</a:t>
            </a:r>
            <a:endParaRPr lang="en-GB" b="1" i="1"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Management</a:t>
            </a:r>
            <a:endParaRPr lang="en-GB" dirty="0"/>
          </a:p>
        </p:txBody>
      </p:sp>
      <p:sp>
        <p:nvSpPr>
          <p:cNvPr id="3" name="Content Placeholder 2"/>
          <p:cNvSpPr>
            <a:spLocks noGrp="1"/>
          </p:cNvSpPr>
          <p:nvPr>
            <p:ph idx="1"/>
          </p:nvPr>
        </p:nvSpPr>
        <p:spPr/>
        <p:txBody>
          <a:bodyPr>
            <a:normAutofit/>
          </a:bodyPr>
          <a:lstStyle/>
          <a:p>
            <a:pPr marL="0" lvl="8" indent="0"/>
            <a:r>
              <a:rPr lang="en-GB" sz="2800" b="1" dirty="0" smtClean="0"/>
              <a:t>A user program is allocated to partition2</a:t>
            </a:r>
          </a:p>
          <a:p>
            <a:pPr marL="0" lvl="8" indent="0"/>
            <a:endParaRPr lang="en-GB" sz="2800" b="1" dirty="0" smtClean="0"/>
          </a:p>
          <a:p>
            <a:pPr marL="0" lvl="8" indent="0"/>
            <a:r>
              <a:rPr lang="en-GB" sz="2800" b="1" dirty="0" smtClean="0"/>
              <a:t>Suppose user now want to </a:t>
            </a:r>
          </a:p>
          <a:p>
            <a:pPr marL="0" lvl="8" indent="0"/>
            <a:endParaRPr lang="en-GB" sz="2800" b="1" dirty="0" smtClean="0"/>
          </a:p>
          <a:p>
            <a:pPr marL="0" lvl="8" indent="0"/>
            <a:r>
              <a:rPr lang="en-GB" sz="2800" b="1" dirty="0" smtClean="0"/>
              <a:t>Access address no:108(logical address)</a:t>
            </a:r>
          </a:p>
          <a:p>
            <a:pPr marL="0" lvl="8" indent="0" algn="ctr"/>
            <a:r>
              <a:rPr lang="en-GB" sz="2800" b="1" dirty="0" smtClean="0"/>
              <a:t>108&lt;size(200)</a:t>
            </a:r>
          </a:p>
          <a:p>
            <a:pPr marL="0" lvl="8" indent="0" algn="ctr"/>
            <a:r>
              <a:rPr lang="en-GB" sz="2800" b="1" dirty="0" smtClean="0"/>
              <a:t>108+Base=physical address</a:t>
            </a:r>
          </a:p>
          <a:p>
            <a:pPr marL="0" lvl="8" indent="0" algn="ctr"/>
            <a:r>
              <a:rPr lang="en-GB" sz="2800" b="1" dirty="0" smtClean="0"/>
              <a:t>108+300=408</a:t>
            </a:r>
          </a:p>
          <a:p>
            <a:pPr marL="0" lvl="8" indent="0"/>
            <a:endParaRPr lang="en-GB" sz="2800" b="1" dirty="0" smtClean="0"/>
          </a:p>
        </p:txBody>
      </p:sp>
      <p:graphicFrame>
        <p:nvGraphicFramePr>
          <p:cNvPr id="4" name="Table 3"/>
          <p:cNvGraphicFramePr>
            <a:graphicFrameLocks noGrp="1"/>
          </p:cNvGraphicFramePr>
          <p:nvPr/>
        </p:nvGraphicFramePr>
        <p:xfrm>
          <a:off x="8466667" y="2785532"/>
          <a:ext cx="2235200" cy="3158068"/>
        </p:xfrm>
        <a:graphic>
          <a:graphicData uri="http://schemas.openxmlformats.org/drawingml/2006/table">
            <a:tbl>
              <a:tblPr firstRow="1" bandRow="1">
                <a:tableStyleId>{5C22544A-7EE6-4342-B048-85BDC9FD1C3A}</a:tableStyleId>
              </a:tblPr>
              <a:tblGrid>
                <a:gridCol w="2235200"/>
              </a:tblGrid>
              <a:tr h="789517">
                <a:tc>
                  <a:txBody>
                    <a:bodyPr/>
                    <a:lstStyle/>
                    <a:p>
                      <a:pPr algn="ctr"/>
                      <a:r>
                        <a:rPr lang="en-US" dirty="0" smtClean="0"/>
                        <a:t>OS</a:t>
                      </a:r>
                      <a:endParaRPr lang="en-US" dirty="0"/>
                    </a:p>
                  </a:txBody>
                  <a:tcPr/>
                </a:tc>
              </a:tr>
              <a:tr h="789517">
                <a:tc>
                  <a:txBody>
                    <a:bodyPr/>
                    <a:lstStyle/>
                    <a:p>
                      <a:pPr algn="ctr"/>
                      <a:r>
                        <a:rPr lang="en-US" dirty="0" smtClean="0"/>
                        <a:t>Partition</a:t>
                      </a:r>
                      <a:endParaRPr lang="en-US" dirty="0"/>
                    </a:p>
                  </a:txBody>
                  <a:tcPr/>
                </a:tc>
              </a:tr>
              <a:tr h="789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Partition</a:t>
                      </a:r>
                    </a:p>
                    <a:p>
                      <a:pPr algn="ctr"/>
                      <a:endParaRPr lang="en-US" dirty="0"/>
                    </a:p>
                  </a:txBody>
                  <a:tcPr/>
                </a:tc>
              </a:tr>
              <a:tr h="7895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Partition</a:t>
                      </a:r>
                    </a:p>
                    <a:p>
                      <a:pPr algn="ctr"/>
                      <a:endParaRPr lang="en-US" dirty="0"/>
                    </a:p>
                  </a:txBody>
                  <a:tcPr/>
                </a:tc>
              </a:tr>
            </a:tbl>
          </a:graphicData>
        </a:graphic>
      </p:graphicFrame>
      <p:sp>
        <p:nvSpPr>
          <p:cNvPr id="7" name="TextBox 6"/>
          <p:cNvSpPr txBox="1"/>
          <p:nvPr/>
        </p:nvSpPr>
        <p:spPr>
          <a:xfrm>
            <a:off x="10752667" y="3352800"/>
            <a:ext cx="812800" cy="369332"/>
          </a:xfrm>
          <a:prstGeom prst="rect">
            <a:avLst/>
          </a:prstGeom>
          <a:noFill/>
        </p:spPr>
        <p:txBody>
          <a:bodyPr wrap="square" rtlCol="0">
            <a:spAutoFit/>
          </a:bodyPr>
          <a:lstStyle/>
          <a:p>
            <a:r>
              <a:rPr lang="en-US" dirty="0" smtClean="0"/>
              <a:t>200</a:t>
            </a:r>
            <a:endParaRPr lang="en-US" dirty="0"/>
          </a:p>
        </p:txBody>
      </p:sp>
      <p:sp>
        <p:nvSpPr>
          <p:cNvPr id="8" name="TextBox 7"/>
          <p:cNvSpPr txBox="1"/>
          <p:nvPr/>
        </p:nvSpPr>
        <p:spPr>
          <a:xfrm>
            <a:off x="10752666" y="4182534"/>
            <a:ext cx="812800" cy="369332"/>
          </a:xfrm>
          <a:prstGeom prst="rect">
            <a:avLst/>
          </a:prstGeom>
          <a:noFill/>
        </p:spPr>
        <p:txBody>
          <a:bodyPr wrap="square" rtlCol="0">
            <a:spAutoFit/>
          </a:bodyPr>
          <a:lstStyle/>
          <a:p>
            <a:r>
              <a:rPr lang="en-US" dirty="0" smtClean="0"/>
              <a:t>300</a:t>
            </a:r>
            <a:endParaRPr lang="en-US" dirty="0"/>
          </a:p>
        </p:txBody>
      </p:sp>
      <p:sp>
        <p:nvSpPr>
          <p:cNvPr id="9" name="TextBox 8"/>
          <p:cNvSpPr txBox="1"/>
          <p:nvPr/>
        </p:nvSpPr>
        <p:spPr>
          <a:xfrm>
            <a:off x="10769599" y="5029201"/>
            <a:ext cx="812800" cy="369332"/>
          </a:xfrm>
          <a:prstGeom prst="rect">
            <a:avLst/>
          </a:prstGeom>
          <a:noFill/>
        </p:spPr>
        <p:txBody>
          <a:bodyPr wrap="square" rtlCol="0">
            <a:spAutoFit/>
          </a:bodyPr>
          <a:lstStyle/>
          <a:p>
            <a:r>
              <a:rPr lang="en-US" dirty="0" smtClean="0"/>
              <a:t>500</a:t>
            </a:r>
            <a:endParaRPr lang="en-US" dirty="0"/>
          </a:p>
        </p:txBody>
      </p:sp>
    </p:spTree>
    <p:extLst>
      <p:ext uri="{BB962C8B-B14F-4D97-AF65-F5344CB8AC3E}">
        <p14:creationId xmlns:p14="http://schemas.microsoft.com/office/powerpoint/2010/main" xmlns="" val="314574979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1245</TotalTime>
  <Words>4930</Words>
  <Application>Microsoft Office PowerPoint</Application>
  <PresentationFormat>Custom</PresentationFormat>
  <Paragraphs>646</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Retrospect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Memory Management</vt:lpstr>
      <vt:lpstr>Device Management</vt:lpstr>
      <vt:lpstr>Device Management</vt:lpstr>
      <vt:lpstr>Device Management</vt:lpstr>
      <vt:lpstr>Device Managementent</vt:lpstr>
      <vt:lpstr>Device Management</vt:lpstr>
      <vt:lpstr>Device Management</vt:lpstr>
      <vt:lpstr>Device Management</vt:lpstr>
      <vt:lpstr>Device Management</vt:lpstr>
      <vt:lpstr>Device Management</vt:lpstr>
      <vt:lpstr>Device Management</vt:lpstr>
      <vt:lpstr>Device Management</vt:lpstr>
      <vt:lpstr>Device Management</vt:lpstr>
      <vt:lpstr>Device Management</vt:lpstr>
      <vt:lpstr>Device Management</vt:lpstr>
      <vt:lpstr>Device Management</vt:lpstr>
      <vt:lpstr>Device Management</vt:lpstr>
      <vt:lpstr>Device Management</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lpstr>Virtual Memory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Anbreen Akbar</dc:creator>
  <cp:lastModifiedBy>Anum Akbar</cp:lastModifiedBy>
  <cp:revision>129</cp:revision>
  <dcterms:created xsi:type="dcterms:W3CDTF">2017-11-07T14:58:35Z</dcterms:created>
  <dcterms:modified xsi:type="dcterms:W3CDTF">2017-11-28T11:09:50Z</dcterms:modified>
</cp:coreProperties>
</file>