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9" r:id="rId3"/>
    <p:sldId id="260" r:id="rId4"/>
    <p:sldId id="288" r:id="rId5"/>
    <p:sldId id="289" r:id="rId6"/>
    <p:sldId id="291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EF9"/>
    <a:srgbClr val="15C2FF"/>
    <a:srgbClr val="B0DDE1"/>
    <a:srgbClr val="EEF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-72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3ECCD-5F00-4852-A32E-E7574D04CA66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E969C-106E-4146-A158-45D13C48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0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36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975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1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5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7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44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0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364E-4E35-4FBD-876E-85607C74F42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of Automata </a:t>
            </a:r>
            <a:b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</a:t>
            </a:r>
            <a:b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 Language</a:t>
            </a:r>
            <a:endParaRPr lang="en-US" sz="6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3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Finite Automata: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418304" cy="3777622"/>
          </a:xfrm>
        </p:spPr>
        <p:txBody>
          <a:bodyPr/>
          <a:lstStyle/>
          <a:p>
            <a:r>
              <a:rPr lang="en-US" dirty="0" smtClean="0"/>
              <a:t>A Non-deterministic Finite Automata is defined by 5 Tuples as  </a:t>
            </a:r>
          </a:p>
          <a:p>
            <a:pPr marL="400050" lvl="1" indent="0">
              <a:buNone/>
            </a:pPr>
            <a:r>
              <a:rPr lang="en-US" sz="1800" i="1" dirty="0" smtClean="0"/>
              <a:t>M </a:t>
            </a:r>
            <a:r>
              <a:rPr lang="en-US" sz="1800" dirty="0"/>
              <a:t>= (</a:t>
            </a:r>
            <a:r>
              <a:rPr lang="en-US" sz="1800" i="1" dirty="0"/>
              <a:t>Q</a:t>
            </a:r>
            <a:r>
              <a:rPr lang="en-US" sz="1800" dirty="0"/>
              <a:t>,</a:t>
            </a:r>
            <a:r>
              <a:rPr lang="el-GR" sz="1800" dirty="0"/>
              <a:t>Σ,δ</a:t>
            </a:r>
            <a:r>
              <a:rPr lang="el-GR" sz="1800" dirty="0" smtClean="0"/>
              <a:t>,</a:t>
            </a:r>
            <a:r>
              <a:rPr lang="el-GR" sz="1800" dirty="0"/>
              <a:t> q</a:t>
            </a:r>
            <a:r>
              <a:rPr lang="el-GR" sz="1000" dirty="0"/>
              <a:t>0</a:t>
            </a:r>
            <a:r>
              <a:rPr lang="en-US" sz="1800" dirty="0" smtClean="0"/>
              <a:t>, </a:t>
            </a:r>
            <a:r>
              <a:rPr lang="en-US" sz="1800" i="1" dirty="0"/>
              <a:t>F</a:t>
            </a:r>
            <a:r>
              <a:rPr lang="en-US" sz="1800" dirty="0" smtClean="0"/>
              <a:t>), where</a:t>
            </a:r>
          </a:p>
          <a:p>
            <a:pPr lvl="1"/>
            <a:r>
              <a:rPr lang="en-US" sz="1800" dirty="0"/>
              <a:t>Q = A finite set of States</a:t>
            </a:r>
          </a:p>
          <a:p>
            <a:pPr lvl="1"/>
            <a:r>
              <a:rPr lang="el-GR" sz="1800" dirty="0"/>
              <a:t>Σ</a:t>
            </a:r>
            <a:r>
              <a:rPr lang="en-US" sz="1800" dirty="0"/>
              <a:t> = A finite set of Input Symbols</a:t>
            </a:r>
          </a:p>
          <a:p>
            <a:pPr lvl="1"/>
            <a:r>
              <a:rPr lang="el-GR" sz="1800" dirty="0" smtClean="0"/>
              <a:t>δ</a:t>
            </a:r>
            <a:r>
              <a:rPr lang="en-US" sz="1800" dirty="0" smtClean="0"/>
              <a:t> </a:t>
            </a:r>
            <a:r>
              <a:rPr lang="en-US" sz="1800" dirty="0"/>
              <a:t>= The Transition </a:t>
            </a:r>
            <a:r>
              <a:rPr lang="en-US" sz="1800" dirty="0" smtClean="0"/>
              <a:t>Function </a:t>
            </a:r>
            <a:r>
              <a:rPr lang="en-US" sz="1800" dirty="0"/>
              <a:t>where </a:t>
            </a:r>
            <a:r>
              <a:rPr lang="el-GR" sz="1800" dirty="0"/>
              <a:t>δ: </a:t>
            </a:r>
            <a:r>
              <a:rPr lang="en-US" sz="1800" dirty="0"/>
              <a:t>Q × ∑ → 2</a:t>
            </a:r>
            <a:r>
              <a:rPr lang="en-US" sz="1800" baseline="30000" dirty="0"/>
              <a:t>Q</a:t>
            </a:r>
            <a:endParaRPr lang="en-US" sz="1800" dirty="0"/>
          </a:p>
          <a:p>
            <a:pPr lvl="1"/>
            <a:r>
              <a:rPr lang="en-US" sz="1800" dirty="0"/>
              <a:t>q</a:t>
            </a:r>
            <a:r>
              <a:rPr lang="el-GR" sz="1000" dirty="0"/>
              <a:t>0</a:t>
            </a:r>
            <a:r>
              <a:rPr lang="en-US" sz="1000" dirty="0"/>
              <a:t> </a:t>
            </a:r>
            <a:r>
              <a:rPr lang="en-US" sz="1800" dirty="0"/>
              <a:t>= The </a:t>
            </a:r>
            <a:r>
              <a:rPr lang="en-US" sz="1800" dirty="0" smtClean="0"/>
              <a:t>Initial/ Start State </a:t>
            </a:r>
          </a:p>
          <a:p>
            <a:pPr lvl="1"/>
            <a:r>
              <a:rPr lang="en-US" sz="1800" dirty="0" smtClean="0"/>
              <a:t>F </a:t>
            </a:r>
            <a:r>
              <a:rPr lang="en-US" sz="1800" dirty="0"/>
              <a:t>= The Final/ Accepting States</a:t>
            </a:r>
          </a:p>
        </p:txBody>
      </p:sp>
    </p:spTree>
    <p:extLst>
      <p:ext uri="{BB962C8B-B14F-4D97-AF65-F5344CB8AC3E}">
        <p14:creationId xmlns:p14="http://schemas.microsoft.com/office/powerpoint/2010/main" val="38764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Finite Automata: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418304" cy="3777622"/>
          </a:xfrm>
        </p:spPr>
        <p:txBody>
          <a:bodyPr/>
          <a:lstStyle/>
          <a:p>
            <a:r>
              <a:rPr lang="en-US" sz="1800" i="1" dirty="0" smtClean="0"/>
              <a:t>M </a:t>
            </a:r>
            <a:r>
              <a:rPr lang="en-US" sz="1800" i="1" dirty="0"/>
              <a:t>= </a:t>
            </a:r>
            <a:r>
              <a:rPr lang="en-US" sz="1800" i="1" dirty="0" smtClean="0"/>
              <a:t>({a, b, c},{0,1}</a:t>
            </a:r>
            <a:r>
              <a:rPr lang="el-GR" sz="1800" i="1" dirty="0" smtClean="0"/>
              <a:t>,δ,</a:t>
            </a:r>
            <a:r>
              <a:rPr lang="el-GR" sz="1800" i="1" dirty="0"/>
              <a:t> </a:t>
            </a:r>
            <a:r>
              <a:rPr lang="en-US" sz="1800" i="1" dirty="0" smtClean="0"/>
              <a:t>{a}, </a:t>
            </a:r>
            <a:r>
              <a:rPr lang="en-US" i="1" dirty="0" smtClean="0"/>
              <a:t>{c}</a:t>
            </a:r>
            <a:r>
              <a:rPr lang="en-US" sz="1800" i="1" dirty="0" smtClean="0"/>
              <a:t>), where </a:t>
            </a:r>
            <a:r>
              <a:rPr lang="el-GR" i="1" dirty="0" smtClean="0"/>
              <a:t>δ</a:t>
            </a:r>
            <a:r>
              <a:rPr lang="en-US" i="1" dirty="0" smtClean="0"/>
              <a:t> is given by</a:t>
            </a:r>
            <a:endParaRPr lang="en-US" sz="1800" i="1" dirty="0" smtClean="0"/>
          </a:p>
          <a:p>
            <a:pPr lvl="1"/>
            <a:r>
              <a:rPr lang="el-GR" sz="1800" dirty="0"/>
              <a:t>δ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/>
              <a:t>a</a:t>
            </a:r>
            <a:r>
              <a:rPr lang="en-US" sz="1800" dirty="0" smtClean="0"/>
              <a:t>, 0) </a:t>
            </a:r>
            <a:r>
              <a:rPr lang="en-US" sz="1800" dirty="0"/>
              <a:t>= </a:t>
            </a:r>
            <a:r>
              <a:rPr lang="en-US" sz="1800" dirty="0" smtClean="0"/>
              <a:t>{a, b}</a:t>
            </a:r>
            <a:endParaRPr lang="en-US" sz="1800" dirty="0"/>
          </a:p>
          <a:p>
            <a:pPr lvl="1"/>
            <a:r>
              <a:rPr lang="el-GR" sz="1800" dirty="0"/>
              <a:t>δ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/>
              <a:t>a</a:t>
            </a:r>
            <a:r>
              <a:rPr lang="en-US" sz="1800" dirty="0" smtClean="0"/>
              <a:t>, 1) </a:t>
            </a:r>
            <a:r>
              <a:rPr lang="en-US" sz="1800" dirty="0"/>
              <a:t>= b</a:t>
            </a:r>
          </a:p>
          <a:p>
            <a:pPr lvl="1"/>
            <a:r>
              <a:rPr lang="el-GR" sz="1800" dirty="0"/>
              <a:t>δ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/>
              <a:t>b</a:t>
            </a:r>
            <a:r>
              <a:rPr lang="en-US" sz="1800" dirty="0" smtClean="0"/>
              <a:t>, 0) </a:t>
            </a:r>
            <a:r>
              <a:rPr lang="en-US" sz="1800" dirty="0"/>
              <a:t>= c</a:t>
            </a:r>
          </a:p>
          <a:p>
            <a:pPr lvl="1"/>
            <a:r>
              <a:rPr lang="el-GR" sz="1800" dirty="0"/>
              <a:t>δ</a:t>
            </a:r>
            <a:r>
              <a:rPr lang="en-US" sz="1800" dirty="0"/>
              <a:t> </a:t>
            </a:r>
            <a:r>
              <a:rPr lang="en-US" sz="1800" dirty="0" smtClean="0"/>
              <a:t>(b, 1) </a:t>
            </a:r>
            <a:r>
              <a:rPr lang="en-US" sz="1800" dirty="0"/>
              <a:t>= </a:t>
            </a:r>
            <a:r>
              <a:rPr lang="en-US" sz="1800" dirty="0" smtClean="0"/>
              <a:t>{a, c}</a:t>
            </a:r>
            <a:endParaRPr lang="en-US" sz="1800" dirty="0"/>
          </a:p>
          <a:p>
            <a:pPr lvl="1"/>
            <a:r>
              <a:rPr lang="el-GR" sz="1800" dirty="0"/>
              <a:t>δ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/>
              <a:t>c</a:t>
            </a:r>
            <a:r>
              <a:rPr lang="en-US" sz="1800" dirty="0" smtClean="0"/>
              <a:t>, 0) = {b, c}</a:t>
            </a:r>
            <a:endParaRPr lang="en-US" sz="1200" dirty="0" smtClean="0"/>
          </a:p>
          <a:p>
            <a:pPr lvl="1"/>
            <a:r>
              <a:rPr lang="el-GR" sz="1800" dirty="0"/>
              <a:t>δ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/>
              <a:t>c</a:t>
            </a:r>
            <a:r>
              <a:rPr lang="en-US" sz="1800" dirty="0" smtClean="0"/>
              <a:t>, 1) </a:t>
            </a:r>
            <a:r>
              <a:rPr lang="en-US" sz="1800" dirty="0"/>
              <a:t>= c</a:t>
            </a:r>
            <a:endParaRPr lang="en-US" sz="1200" dirty="0"/>
          </a:p>
          <a:p>
            <a:pPr lvl="1"/>
            <a:endParaRPr lang="en-US" sz="1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502651"/>
              </p:ext>
            </p:extLst>
          </p:nvPr>
        </p:nvGraphicFramePr>
        <p:xfrm>
          <a:off x="7840980" y="2486027"/>
          <a:ext cx="4351020" cy="2127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340"/>
                <a:gridCol w="1450340"/>
                <a:gridCol w="1450340"/>
              </a:tblGrid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0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1</a:t>
                      </a:r>
                      <a:endParaRPr lang="en-US" b="1" i="1" dirty="0"/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c</a:t>
                      </a:r>
                      <a:endParaRPr lang="en-US" dirty="0"/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b,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" t="3054" r="933" b="2667"/>
          <a:stretch/>
        </p:blipFill>
        <p:spPr>
          <a:xfrm>
            <a:off x="7038975" y="5210176"/>
            <a:ext cx="5149271" cy="16478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0560" y="585837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3665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Finite Automata: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418304" cy="3777622"/>
          </a:xfrm>
        </p:spPr>
        <p:txBody>
          <a:bodyPr/>
          <a:lstStyle/>
          <a:p>
            <a:r>
              <a:rPr lang="en-US" sz="1800" i="1" dirty="0" smtClean="0"/>
              <a:t>M </a:t>
            </a:r>
            <a:r>
              <a:rPr lang="en-US" sz="1800" i="1" dirty="0"/>
              <a:t>= </a:t>
            </a:r>
            <a:r>
              <a:rPr lang="en-US" sz="1800" i="1" dirty="0" smtClean="0"/>
              <a:t>({a, b, c, d, e},{0,1}</a:t>
            </a:r>
            <a:r>
              <a:rPr lang="el-GR" sz="1800" i="1" dirty="0" smtClean="0"/>
              <a:t>,δ,</a:t>
            </a:r>
            <a:r>
              <a:rPr lang="el-GR" sz="1800" i="1" dirty="0"/>
              <a:t> </a:t>
            </a:r>
            <a:r>
              <a:rPr lang="en-US" sz="1800" i="1" dirty="0" smtClean="0"/>
              <a:t>{a}, </a:t>
            </a:r>
            <a:r>
              <a:rPr lang="en-US" i="1" dirty="0" smtClean="0"/>
              <a:t>{e}</a:t>
            </a:r>
            <a:r>
              <a:rPr lang="en-US" sz="1800" i="1" dirty="0" smtClean="0"/>
              <a:t>), where </a:t>
            </a:r>
            <a:r>
              <a:rPr lang="el-GR" i="1" dirty="0" smtClean="0"/>
              <a:t>δ</a:t>
            </a:r>
            <a:r>
              <a:rPr lang="en-US" i="1" dirty="0" smtClean="0"/>
              <a:t> is given by</a:t>
            </a:r>
            <a:endParaRPr lang="en-US" sz="1800" i="1" dirty="0" smtClean="0"/>
          </a:p>
          <a:p>
            <a:pPr lvl="1"/>
            <a:endParaRPr lang="en-US" sz="1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74833"/>
              </p:ext>
            </p:extLst>
          </p:nvPr>
        </p:nvGraphicFramePr>
        <p:xfrm>
          <a:off x="7840980" y="2486027"/>
          <a:ext cx="4351020" cy="2978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340"/>
                <a:gridCol w="1450340"/>
                <a:gridCol w="1450340"/>
              </a:tblGrid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0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1</a:t>
                      </a:r>
                      <a:endParaRPr lang="en-US" b="1" i="1" dirty="0"/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{a,</a:t>
                      </a:r>
                      <a:r>
                        <a:rPr lang="en-US" baseline="0" dirty="0" smtClean="0"/>
                        <a:t> b, c, d}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ø</a:t>
                      </a:r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ø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"/>
          <a:stretch/>
        </p:blipFill>
        <p:spPr>
          <a:xfrm>
            <a:off x="1831984" y="2743199"/>
            <a:ext cx="5674285" cy="40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6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Finite Automata: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418304" cy="3777622"/>
          </a:xfrm>
        </p:spPr>
        <p:txBody>
          <a:bodyPr/>
          <a:lstStyle/>
          <a:p>
            <a:r>
              <a:rPr lang="en-US" sz="1800" i="1" dirty="0" smtClean="0"/>
              <a:t>M </a:t>
            </a:r>
            <a:r>
              <a:rPr lang="en-US" sz="1800" i="1" dirty="0"/>
              <a:t>= </a:t>
            </a:r>
            <a:r>
              <a:rPr lang="en-US" sz="1800" i="1" dirty="0" smtClean="0"/>
              <a:t>({a, b, c, d, e},{0,1}</a:t>
            </a:r>
            <a:r>
              <a:rPr lang="el-GR" sz="1800" i="1" dirty="0" smtClean="0"/>
              <a:t>,δ,</a:t>
            </a:r>
            <a:r>
              <a:rPr lang="el-GR" sz="1800" i="1" dirty="0"/>
              <a:t> </a:t>
            </a:r>
            <a:r>
              <a:rPr lang="en-US" sz="1800" i="1" dirty="0" smtClean="0"/>
              <a:t>{a}, </a:t>
            </a:r>
            <a:r>
              <a:rPr lang="en-US" i="1" dirty="0" smtClean="0"/>
              <a:t>{e}</a:t>
            </a:r>
            <a:r>
              <a:rPr lang="en-US" sz="1800" i="1" dirty="0" smtClean="0"/>
              <a:t>), where </a:t>
            </a:r>
            <a:r>
              <a:rPr lang="el-GR" i="1" dirty="0" smtClean="0"/>
              <a:t>δ</a:t>
            </a:r>
            <a:r>
              <a:rPr lang="en-US" i="1" dirty="0" smtClean="0"/>
              <a:t> is given by</a:t>
            </a:r>
            <a:endParaRPr lang="en-US" sz="1800" i="1" dirty="0" smtClean="0"/>
          </a:p>
          <a:p>
            <a:pPr lvl="1"/>
            <a:endParaRPr lang="en-US" sz="1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303028"/>
              </p:ext>
            </p:extLst>
          </p:nvPr>
        </p:nvGraphicFramePr>
        <p:xfrm>
          <a:off x="7762812" y="2486027"/>
          <a:ext cx="4429188" cy="2552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96"/>
                <a:gridCol w="1476396"/>
                <a:gridCol w="1476396"/>
              </a:tblGrid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0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1</a:t>
                      </a:r>
                      <a:endParaRPr lang="en-US" b="1" i="1" dirty="0"/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</a:t>
                      </a:r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0</a:t>
                      </a:r>
                      <a:r>
                        <a:rPr lang="en-US" sz="1800" dirty="0" smtClean="0"/>
                        <a:t>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1</a:t>
                      </a:r>
                      <a:r>
                        <a:rPr lang="en-US" baseline="0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{q</a:t>
                      </a:r>
                      <a:r>
                        <a:rPr lang="en-US" sz="1200" dirty="0" smtClean="0"/>
                        <a:t>1, </a:t>
                      </a:r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3</a:t>
                      </a:r>
                      <a:r>
                        <a:rPr lang="en-US" sz="1800" dirty="0" smtClean="0"/>
                        <a:t>}</a:t>
                      </a:r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{q</a:t>
                      </a:r>
                      <a:r>
                        <a:rPr lang="en-US" sz="1200" dirty="0" smtClean="0"/>
                        <a:t>0</a:t>
                      </a:r>
                      <a:r>
                        <a:rPr lang="en-US" sz="1800" dirty="0" smtClean="0"/>
                        <a:t>, q</a:t>
                      </a:r>
                      <a:r>
                        <a:rPr lang="en-US" sz="1200" dirty="0" smtClean="0"/>
                        <a:t>1, </a:t>
                      </a:r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2</a:t>
                      </a:r>
                      <a:r>
                        <a:rPr lang="en-US" sz="1800" dirty="0" smtClean="0"/>
                        <a:t>}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9" b="926"/>
          <a:stretch/>
        </p:blipFill>
        <p:spPr>
          <a:xfrm>
            <a:off x="2005128" y="2526972"/>
            <a:ext cx="5173600" cy="432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Finite Automata: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9418304" cy="3777622"/>
              </a:xfrm>
            </p:spPr>
            <p:txBody>
              <a:bodyPr/>
              <a:lstStyle/>
              <a:p>
                <a:r>
                  <a:rPr lang="en-US" sz="1800" i="1" dirty="0" smtClean="0"/>
                  <a:t>L =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i="1" dirty="0" smtClean="0"/>
                  <a:t>01,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i="1" dirty="0" smtClean="0"/>
                  <a:t>11 | n ≥ 0}</a:t>
                </a:r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9418304" cy="3777622"/>
              </a:xfrm>
              <a:blipFill rotWithShape="0">
                <a:blip r:embed="rId2"/>
                <a:stretch>
                  <a:fillRect l="-453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utomataBQA - PowerPoint (Product Activation Failed)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1" t="36367" r="26500" b="31790"/>
          <a:stretch/>
        </p:blipFill>
        <p:spPr>
          <a:xfrm>
            <a:off x="3004457" y="2743200"/>
            <a:ext cx="802385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Finite Automata: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3"/>
          <a:stretch/>
        </p:blipFill>
        <p:spPr>
          <a:xfrm>
            <a:off x="2589212" y="2133600"/>
            <a:ext cx="7363853" cy="408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984997" y="1883392"/>
            <a:ext cx="6800448" cy="323452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/>
              <a:t>FINITE </a:t>
            </a:r>
            <a:br>
              <a:rPr lang="en-US" sz="6000" b="1" dirty="0" smtClean="0"/>
            </a:br>
            <a:r>
              <a:rPr lang="en-US" sz="6000" b="1" dirty="0" smtClean="0"/>
              <a:t>AUTOMATA</a:t>
            </a:r>
            <a:br>
              <a:rPr lang="en-US" sz="6000" b="1" dirty="0" smtClean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9909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Finite Automata: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418304" cy="3777622"/>
          </a:xfrm>
        </p:spPr>
        <p:txBody>
          <a:bodyPr/>
          <a:lstStyle/>
          <a:p>
            <a:r>
              <a:rPr lang="en-US" dirty="0" smtClean="0"/>
              <a:t>A Deterministic Finite Automata is defined by 5 Tuples as  </a:t>
            </a:r>
          </a:p>
          <a:p>
            <a:pPr marL="400050" lvl="1" indent="0">
              <a:buNone/>
            </a:pPr>
            <a:r>
              <a:rPr lang="en-US" sz="1800" i="1" dirty="0" smtClean="0"/>
              <a:t>M </a:t>
            </a:r>
            <a:r>
              <a:rPr lang="en-US" sz="1800" dirty="0"/>
              <a:t>= (</a:t>
            </a:r>
            <a:r>
              <a:rPr lang="en-US" sz="1800" i="1" dirty="0"/>
              <a:t>Q</a:t>
            </a:r>
            <a:r>
              <a:rPr lang="en-US" sz="1800" dirty="0"/>
              <a:t>,</a:t>
            </a:r>
            <a:r>
              <a:rPr lang="el-GR" sz="1800" dirty="0"/>
              <a:t>Σ,δ</a:t>
            </a:r>
            <a:r>
              <a:rPr lang="el-GR" sz="1800" dirty="0" smtClean="0"/>
              <a:t>,</a:t>
            </a:r>
            <a:r>
              <a:rPr lang="el-GR" sz="1800" dirty="0"/>
              <a:t> q</a:t>
            </a:r>
            <a:r>
              <a:rPr lang="el-GR" sz="1000" dirty="0"/>
              <a:t>0</a:t>
            </a:r>
            <a:r>
              <a:rPr lang="en-US" sz="1800" dirty="0" smtClean="0"/>
              <a:t>, </a:t>
            </a:r>
            <a:r>
              <a:rPr lang="en-US" sz="1800" i="1" dirty="0"/>
              <a:t>F</a:t>
            </a:r>
            <a:r>
              <a:rPr lang="en-US" sz="1800" dirty="0" smtClean="0"/>
              <a:t>), where</a:t>
            </a:r>
          </a:p>
          <a:p>
            <a:pPr lvl="1"/>
            <a:r>
              <a:rPr lang="en-US" sz="1800" dirty="0"/>
              <a:t>Q = A finite set of States</a:t>
            </a:r>
          </a:p>
          <a:p>
            <a:pPr lvl="1"/>
            <a:r>
              <a:rPr lang="el-GR" sz="1800" dirty="0"/>
              <a:t>Σ</a:t>
            </a:r>
            <a:r>
              <a:rPr lang="en-US" sz="1800" dirty="0"/>
              <a:t> = A finite set of Input Symbols</a:t>
            </a:r>
          </a:p>
          <a:p>
            <a:pPr lvl="1"/>
            <a:r>
              <a:rPr lang="el-GR" sz="1800" dirty="0" smtClean="0"/>
              <a:t>δ</a:t>
            </a:r>
            <a:r>
              <a:rPr lang="en-US" sz="1800" dirty="0" smtClean="0"/>
              <a:t> </a:t>
            </a:r>
            <a:r>
              <a:rPr lang="en-US" sz="1800" dirty="0"/>
              <a:t>= The Transition </a:t>
            </a:r>
            <a:r>
              <a:rPr lang="en-US" sz="1800" dirty="0" smtClean="0"/>
              <a:t>Function </a:t>
            </a:r>
            <a:r>
              <a:rPr lang="en-US" sz="1800" dirty="0"/>
              <a:t>where </a:t>
            </a:r>
            <a:r>
              <a:rPr lang="el-GR" sz="1800" dirty="0"/>
              <a:t>δ: </a:t>
            </a:r>
            <a:r>
              <a:rPr lang="en-US" sz="1800" dirty="0"/>
              <a:t>Q × ∑ → </a:t>
            </a:r>
            <a:r>
              <a:rPr lang="en-US" sz="1800" dirty="0" smtClean="0"/>
              <a:t>Q</a:t>
            </a:r>
          </a:p>
          <a:p>
            <a:pPr lvl="1"/>
            <a:r>
              <a:rPr lang="en-US" sz="1800" dirty="0" smtClean="0"/>
              <a:t>q</a:t>
            </a:r>
            <a:r>
              <a:rPr lang="el-GR" sz="1000" dirty="0"/>
              <a:t>0</a:t>
            </a:r>
            <a:r>
              <a:rPr lang="en-US" sz="1000" dirty="0"/>
              <a:t> </a:t>
            </a:r>
            <a:r>
              <a:rPr lang="en-US" sz="1800" dirty="0"/>
              <a:t>= The </a:t>
            </a:r>
            <a:r>
              <a:rPr lang="en-US" sz="1800" dirty="0" smtClean="0"/>
              <a:t>Initial/ Start State </a:t>
            </a:r>
          </a:p>
          <a:p>
            <a:pPr lvl="1"/>
            <a:r>
              <a:rPr lang="en-US" sz="1800" dirty="0" smtClean="0"/>
              <a:t>F </a:t>
            </a:r>
            <a:r>
              <a:rPr lang="en-US" sz="1800" dirty="0"/>
              <a:t>= The Final/ Accepting States</a:t>
            </a:r>
          </a:p>
        </p:txBody>
      </p:sp>
    </p:spTree>
    <p:extLst>
      <p:ext uri="{BB962C8B-B14F-4D97-AF65-F5344CB8AC3E}">
        <p14:creationId xmlns:p14="http://schemas.microsoft.com/office/powerpoint/2010/main" val="31803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Finite Automata: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418304" cy="3777622"/>
          </a:xfrm>
        </p:spPr>
        <p:txBody>
          <a:bodyPr/>
          <a:lstStyle/>
          <a:p>
            <a:r>
              <a:rPr lang="en-US" sz="1800" i="1" dirty="0" smtClean="0"/>
              <a:t>M </a:t>
            </a:r>
            <a:r>
              <a:rPr lang="en-US" sz="1800" i="1" dirty="0"/>
              <a:t>= </a:t>
            </a:r>
            <a:r>
              <a:rPr lang="en-US" sz="1800" i="1" dirty="0" smtClean="0"/>
              <a:t>({</a:t>
            </a:r>
            <a:r>
              <a:rPr lang="el-GR" i="1" dirty="0"/>
              <a:t>q</a:t>
            </a:r>
            <a:r>
              <a:rPr lang="el-GR" sz="1000" i="1" dirty="0"/>
              <a:t>0</a:t>
            </a:r>
            <a:r>
              <a:rPr lang="en-US" i="1" dirty="0" smtClean="0"/>
              <a:t>,</a:t>
            </a:r>
            <a:r>
              <a:rPr lang="el-GR" i="1" dirty="0" smtClean="0"/>
              <a:t>q</a:t>
            </a:r>
            <a:r>
              <a:rPr lang="en-US" sz="1000" i="1" dirty="0" smtClean="0"/>
              <a:t>1</a:t>
            </a:r>
            <a:r>
              <a:rPr lang="en-US" i="1" dirty="0" smtClean="0"/>
              <a:t>,</a:t>
            </a:r>
            <a:r>
              <a:rPr lang="el-GR" i="1" dirty="0" smtClean="0"/>
              <a:t>q</a:t>
            </a:r>
            <a:r>
              <a:rPr lang="en-US" sz="1000" i="1" dirty="0"/>
              <a:t>2</a:t>
            </a:r>
            <a:r>
              <a:rPr lang="en-US" sz="1800" i="1" dirty="0" smtClean="0"/>
              <a:t>},{0,1}</a:t>
            </a:r>
            <a:r>
              <a:rPr lang="el-GR" sz="1800" i="1" dirty="0" smtClean="0"/>
              <a:t>,δ,</a:t>
            </a:r>
            <a:r>
              <a:rPr lang="el-GR" sz="1800" i="1" dirty="0"/>
              <a:t> q</a:t>
            </a:r>
            <a:r>
              <a:rPr lang="el-GR" sz="1000" i="1" dirty="0"/>
              <a:t>0</a:t>
            </a:r>
            <a:r>
              <a:rPr lang="en-US" sz="1800" i="1" dirty="0" smtClean="0"/>
              <a:t>, </a:t>
            </a:r>
            <a:r>
              <a:rPr lang="en-US" i="1" dirty="0" smtClean="0"/>
              <a:t>{</a:t>
            </a:r>
            <a:r>
              <a:rPr lang="el-GR" i="1" dirty="0" smtClean="0"/>
              <a:t>q</a:t>
            </a:r>
            <a:r>
              <a:rPr lang="en-US" sz="1000" i="1" dirty="0"/>
              <a:t>1</a:t>
            </a:r>
            <a:r>
              <a:rPr lang="en-US" i="1" dirty="0" smtClean="0"/>
              <a:t>}</a:t>
            </a:r>
            <a:r>
              <a:rPr lang="en-US" sz="1800" i="1" dirty="0" smtClean="0"/>
              <a:t>), where </a:t>
            </a:r>
            <a:r>
              <a:rPr lang="el-GR" i="1" dirty="0" smtClean="0"/>
              <a:t>δ</a:t>
            </a:r>
            <a:r>
              <a:rPr lang="en-US" i="1" dirty="0" smtClean="0"/>
              <a:t> is given by</a:t>
            </a:r>
            <a:endParaRPr lang="en-US" sz="1800" i="1" dirty="0" smtClean="0"/>
          </a:p>
          <a:p>
            <a:pPr lvl="1"/>
            <a:r>
              <a:rPr lang="el-GR" sz="1800" dirty="0"/>
              <a:t>δ</a:t>
            </a:r>
            <a:r>
              <a:rPr lang="en-US" sz="1800" dirty="0"/>
              <a:t> (</a:t>
            </a:r>
            <a:r>
              <a:rPr lang="en-US" sz="1800" dirty="0" smtClean="0"/>
              <a:t>q</a:t>
            </a:r>
            <a:r>
              <a:rPr lang="en-US" sz="1200" dirty="0" smtClean="0"/>
              <a:t>0</a:t>
            </a:r>
            <a:r>
              <a:rPr lang="en-US" sz="1800" dirty="0" smtClean="0"/>
              <a:t>, 0) </a:t>
            </a:r>
            <a:r>
              <a:rPr lang="en-US" sz="1800" dirty="0"/>
              <a:t>= </a:t>
            </a:r>
            <a:r>
              <a:rPr lang="en-US" sz="1800" dirty="0" smtClean="0"/>
              <a:t>q</a:t>
            </a:r>
            <a:r>
              <a:rPr lang="en-US" sz="1200" dirty="0" smtClean="0"/>
              <a:t>0</a:t>
            </a:r>
            <a:endParaRPr lang="en-US" sz="1800" dirty="0"/>
          </a:p>
          <a:p>
            <a:pPr lvl="1"/>
            <a:r>
              <a:rPr lang="el-GR" sz="1800" dirty="0"/>
              <a:t>δ</a:t>
            </a:r>
            <a:r>
              <a:rPr lang="en-US" sz="1800" dirty="0"/>
              <a:t> (</a:t>
            </a:r>
            <a:r>
              <a:rPr lang="en-US" sz="1800" dirty="0" smtClean="0"/>
              <a:t>q</a:t>
            </a:r>
            <a:r>
              <a:rPr lang="en-US" sz="1200" dirty="0" smtClean="0"/>
              <a:t>0</a:t>
            </a:r>
            <a:r>
              <a:rPr lang="en-US" sz="1800" dirty="0" smtClean="0"/>
              <a:t>, 1) </a:t>
            </a:r>
            <a:r>
              <a:rPr lang="en-US" sz="1800" dirty="0"/>
              <a:t>= </a:t>
            </a:r>
            <a:r>
              <a:rPr lang="en-US" sz="1800" dirty="0" smtClean="0"/>
              <a:t>q</a:t>
            </a:r>
            <a:r>
              <a:rPr lang="en-US" sz="1200" dirty="0"/>
              <a:t>1</a:t>
            </a:r>
            <a:endParaRPr lang="en-US" sz="1800" dirty="0"/>
          </a:p>
          <a:p>
            <a:pPr lvl="1"/>
            <a:r>
              <a:rPr lang="el-GR" sz="1800" dirty="0"/>
              <a:t>δ</a:t>
            </a:r>
            <a:r>
              <a:rPr lang="en-US" sz="1800" dirty="0"/>
              <a:t> (</a:t>
            </a:r>
            <a:r>
              <a:rPr lang="en-US" sz="1800" dirty="0" smtClean="0"/>
              <a:t>q</a:t>
            </a:r>
            <a:r>
              <a:rPr lang="en-US" sz="1200" dirty="0" smtClean="0"/>
              <a:t>1</a:t>
            </a:r>
            <a:r>
              <a:rPr lang="en-US" sz="1800" dirty="0" smtClean="0"/>
              <a:t>, 0) </a:t>
            </a:r>
            <a:r>
              <a:rPr lang="en-US" sz="1800" dirty="0"/>
              <a:t>= </a:t>
            </a:r>
            <a:r>
              <a:rPr lang="en-US" sz="1800" dirty="0" smtClean="0"/>
              <a:t>q</a:t>
            </a:r>
            <a:r>
              <a:rPr lang="en-US" sz="1200" dirty="0" smtClean="0"/>
              <a:t>0</a:t>
            </a:r>
            <a:endParaRPr lang="en-US" sz="1800" dirty="0"/>
          </a:p>
          <a:p>
            <a:pPr lvl="1"/>
            <a:r>
              <a:rPr lang="el-GR" sz="1800" dirty="0"/>
              <a:t>δ</a:t>
            </a:r>
            <a:r>
              <a:rPr lang="en-US" sz="1800" dirty="0"/>
              <a:t> (</a:t>
            </a:r>
            <a:r>
              <a:rPr lang="en-US" sz="1800" dirty="0" smtClean="0"/>
              <a:t>q</a:t>
            </a:r>
            <a:r>
              <a:rPr lang="en-US" sz="1200" dirty="0" smtClean="0"/>
              <a:t>1</a:t>
            </a:r>
            <a:r>
              <a:rPr lang="en-US" sz="1800" dirty="0" smtClean="0"/>
              <a:t>, 1) </a:t>
            </a:r>
            <a:r>
              <a:rPr lang="en-US" sz="1800" dirty="0"/>
              <a:t>= </a:t>
            </a:r>
            <a:r>
              <a:rPr lang="en-US" sz="1800" dirty="0" smtClean="0"/>
              <a:t>q</a:t>
            </a:r>
            <a:r>
              <a:rPr lang="en-US" sz="1200" dirty="0" smtClean="0"/>
              <a:t>2</a:t>
            </a:r>
            <a:endParaRPr lang="en-US" sz="1800" dirty="0"/>
          </a:p>
          <a:p>
            <a:pPr lvl="1"/>
            <a:r>
              <a:rPr lang="el-GR" sz="1800" dirty="0"/>
              <a:t>δ</a:t>
            </a:r>
            <a:r>
              <a:rPr lang="en-US" sz="1800" dirty="0"/>
              <a:t> (</a:t>
            </a:r>
            <a:r>
              <a:rPr lang="en-US" sz="1800" dirty="0" smtClean="0"/>
              <a:t>q</a:t>
            </a:r>
            <a:r>
              <a:rPr lang="en-US" sz="1200" dirty="0"/>
              <a:t>2</a:t>
            </a:r>
            <a:r>
              <a:rPr lang="en-US" sz="1800" dirty="0" smtClean="0"/>
              <a:t>, 0) = q</a:t>
            </a:r>
            <a:r>
              <a:rPr lang="en-US" sz="1200" dirty="0" smtClean="0"/>
              <a:t>2</a:t>
            </a:r>
          </a:p>
          <a:p>
            <a:pPr lvl="1"/>
            <a:r>
              <a:rPr lang="el-GR" sz="1800" dirty="0"/>
              <a:t>δ</a:t>
            </a:r>
            <a:r>
              <a:rPr lang="en-US" sz="1800" dirty="0"/>
              <a:t> (q</a:t>
            </a:r>
            <a:r>
              <a:rPr lang="en-US" sz="1200" dirty="0"/>
              <a:t>2</a:t>
            </a:r>
            <a:r>
              <a:rPr lang="en-US" sz="1800" dirty="0"/>
              <a:t>, </a:t>
            </a:r>
            <a:r>
              <a:rPr lang="en-US" sz="1800" dirty="0" smtClean="0"/>
              <a:t>1) </a:t>
            </a:r>
            <a:r>
              <a:rPr lang="en-US" sz="1800" dirty="0"/>
              <a:t>= </a:t>
            </a:r>
            <a:r>
              <a:rPr lang="en-US" sz="1800" dirty="0" smtClean="0"/>
              <a:t>q</a:t>
            </a:r>
            <a:r>
              <a:rPr lang="en-US" sz="1200" dirty="0" smtClean="0"/>
              <a:t>1</a:t>
            </a:r>
            <a:endParaRPr lang="en-US" sz="1200" dirty="0"/>
          </a:p>
          <a:p>
            <a:pPr lvl="1"/>
            <a:endParaRPr lang="en-US" sz="18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68" y="4906537"/>
            <a:ext cx="6081132" cy="195146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939757" y="6079664"/>
            <a:ext cx="156117" cy="0"/>
          </a:xfrm>
          <a:prstGeom prst="line">
            <a:avLst/>
          </a:prstGeom>
          <a:ln w="19050">
            <a:solidFill>
              <a:srgbClr val="15C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095874" y="6091697"/>
            <a:ext cx="0" cy="156410"/>
          </a:xfrm>
          <a:prstGeom prst="line">
            <a:avLst/>
          </a:prstGeom>
          <a:ln w="19050">
            <a:solidFill>
              <a:srgbClr val="15C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158789" y="5654843"/>
            <a:ext cx="88513" cy="148096"/>
          </a:xfrm>
          <a:prstGeom prst="line">
            <a:avLst/>
          </a:prstGeom>
          <a:ln w="19050">
            <a:solidFill>
              <a:srgbClr val="15C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60145" y="5819861"/>
            <a:ext cx="114155" cy="74439"/>
          </a:xfrm>
          <a:prstGeom prst="line">
            <a:avLst/>
          </a:prstGeom>
          <a:ln w="19050">
            <a:solidFill>
              <a:srgbClr val="15C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541336" y="5820983"/>
            <a:ext cx="156117" cy="0"/>
          </a:xfrm>
          <a:prstGeom prst="line">
            <a:avLst/>
          </a:prstGeom>
          <a:ln w="19050">
            <a:solidFill>
              <a:srgbClr val="15C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538895" y="5654843"/>
            <a:ext cx="88513" cy="148096"/>
          </a:xfrm>
          <a:prstGeom prst="line">
            <a:avLst/>
          </a:prstGeom>
          <a:ln w="19050">
            <a:solidFill>
              <a:srgbClr val="15C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60355" y="6079664"/>
            <a:ext cx="44257" cy="159860"/>
          </a:xfrm>
          <a:prstGeom prst="line">
            <a:avLst/>
          </a:prstGeom>
          <a:ln w="19050">
            <a:solidFill>
              <a:srgbClr val="15C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332173" y="6053299"/>
            <a:ext cx="156117" cy="0"/>
          </a:xfrm>
          <a:prstGeom prst="line">
            <a:avLst/>
          </a:prstGeom>
          <a:ln w="19050">
            <a:solidFill>
              <a:srgbClr val="15C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" b="2757"/>
          <a:stretch/>
        </p:blipFill>
        <p:spPr>
          <a:xfrm>
            <a:off x="7862750" y="2456597"/>
            <a:ext cx="2987220" cy="244994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990519" y="2483893"/>
            <a:ext cx="156117" cy="230832"/>
          </a:xfrm>
          <a:prstGeom prst="rect">
            <a:avLst/>
          </a:prstGeom>
          <a:solidFill>
            <a:srgbClr val="FBFEF9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0</a:t>
            </a:r>
            <a:endParaRPr lang="en-US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068693" y="2483893"/>
            <a:ext cx="156117" cy="230832"/>
          </a:xfrm>
          <a:prstGeom prst="rect">
            <a:avLst/>
          </a:prstGeom>
          <a:solidFill>
            <a:srgbClr val="FBFEF9"/>
          </a:solidFill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1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2485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Finite Automata: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418304" cy="3777622"/>
          </a:xfrm>
        </p:spPr>
        <p:txBody>
          <a:bodyPr/>
          <a:lstStyle/>
          <a:p>
            <a:r>
              <a:rPr lang="en-US" sz="1800" i="1" dirty="0" smtClean="0"/>
              <a:t>M </a:t>
            </a:r>
            <a:r>
              <a:rPr lang="en-US" sz="1800" i="1" dirty="0"/>
              <a:t>= </a:t>
            </a:r>
            <a:r>
              <a:rPr lang="en-US" sz="1800" i="1" dirty="0" smtClean="0"/>
              <a:t>({</a:t>
            </a:r>
            <a:r>
              <a:rPr lang="el-GR" i="1" dirty="0"/>
              <a:t>λ</a:t>
            </a:r>
            <a:r>
              <a:rPr lang="en-US" i="1" dirty="0" smtClean="0"/>
              <a:t>,0,00,001</a:t>
            </a:r>
            <a:r>
              <a:rPr lang="en-US" sz="1800" i="1" dirty="0" smtClean="0"/>
              <a:t>},{0,1}</a:t>
            </a:r>
            <a:r>
              <a:rPr lang="el-GR" sz="1800" i="1" dirty="0" smtClean="0"/>
              <a:t>,δ,</a:t>
            </a:r>
            <a:r>
              <a:rPr lang="en-US" i="1" dirty="0" smtClean="0"/>
              <a:t>{</a:t>
            </a:r>
            <a:r>
              <a:rPr lang="el-GR" i="1" dirty="0"/>
              <a:t>λ</a:t>
            </a:r>
            <a:r>
              <a:rPr lang="en-US" i="1" dirty="0" smtClean="0"/>
              <a:t>}</a:t>
            </a:r>
            <a:r>
              <a:rPr lang="en-US" sz="1800" i="1" dirty="0" smtClean="0"/>
              <a:t>, </a:t>
            </a:r>
            <a:r>
              <a:rPr lang="en-US" i="1" dirty="0" smtClean="0"/>
              <a:t>{</a:t>
            </a:r>
            <a:r>
              <a:rPr lang="el-GR" i="1" dirty="0" smtClean="0"/>
              <a:t>λ</a:t>
            </a:r>
            <a:r>
              <a:rPr lang="en-US" i="1" dirty="0" smtClean="0"/>
              <a:t>,0,00}</a:t>
            </a:r>
            <a:r>
              <a:rPr lang="en-US" sz="1800" i="1" dirty="0" smtClean="0"/>
              <a:t>), where </a:t>
            </a:r>
            <a:r>
              <a:rPr lang="el-GR" i="1" dirty="0" smtClean="0"/>
              <a:t>δ</a:t>
            </a:r>
            <a:r>
              <a:rPr lang="en-US" i="1" dirty="0" smtClean="0"/>
              <a:t> is given by</a:t>
            </a:r>
            <a:endParaRPr lang="en-US" sz="1800" i="1" dirty="0" smtClean="0"/>
          </a:p>
          <a:p>
            <a:pPr lvl="1"/>
            <a:r>
              <a:rPr lang="el-GR" sz="1800" dirty="0"/>
              <a:t>δ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l-GR" sz="1800" dirty="0"/>
              <a:t>λ</a:t>
            </a:r>
            <a:r>
              <a:rPr lang="en-US" sz="1800" dirty="0" smtClean="0"/>
              <a:t>, 1) </a:t>
            </a:r>
            <a:r>
              <a:rPr lang="en-US" sz="1800" dirty="0"/>
              <a:t>= </a:t>
            </a:r>
            <a:r>
              <a:rPr lang="el-GR" sz="1800" dirty="0"/>
              <a:t>λ </a:t>
            </a:r>
            <a:endParaRPr lang="en-US" sz="1800" dirty="0" smtClean="0"/>
          </a:p>
          <a:p>
            <a:pPr lvl="1"/>
            <a:r>
              <a:rPr lang="el-GR" sz="1800" dirty="0" smtClean="0"/>
              <a:t>δ</a:t>
            </a:r>
            <a:r>
              <a:rPr lang="en-US" sz="1800" dirty="0" smtClean="0"/>
              <a:t> (</a:t>
            </a:r>
            <a:r>
              <a:rPr lang="el-GR" sz="1800" dirty="0"/>
              <a:t>λ</a:t>
            </a:r>
            <a:r>
              <a:rPr lang="en-US" sz="1800" dirty="0" smtClean="0"/>
              <a:t>, 0) </a:t>
            </a:r>
            <a:r>
              <a:rPr lang="en-US" sz="1800" dirty="0"/>
              <a:t>= </a:t>
            </a:r>
            <a:r>
              <a:rPr lang="en-US" sz="1800" dirty="0" smtClean="0"/>
              <a:t>0</a:t>
            </a:r>
            <a:endParaRPr lang="en-US" sz="1800" dirty="0"/>
          </a:p>
          <a:p>
            <a:pPr lvl="1"/>
            <a:r>
              <a:rPr lang="el-GR" sz="1800" dirty="0"/>
              <a:t>δ</a:t>
            </a:r>
            <a:r>
              <a:rPr lang="en-US" sz="1800" dirty="0"/>
              <a:t> </a:t>
            </a:r>
            <a:r>
              <a:rPr lang="en-US" sz="1800" dirty="0" smtClean="0"/>
              <a:t>(0, 1) </a:t>
            </a:r>
            <a:r>
              <a:rPr lang="en-US" sz="1800" dirty="0"/>
              <a:t>= </a:t>
            </a:r>
            <a:r>
              <a:rPr lang="el-GR" sz="1800" dirty="0"/>
              <a:t>λ </a:t>
            </a:r>
            <a:endParaRPr lang="en-US" sz="1800" dirty="0" smtClean="0"/>
          </a:p>
          <a:p>
            <a:pPr lvl="1"/>
            <a:r>
              <a:rPr lang="el-GR" sz="1800" dirty="0" smtClean="0"/>
              <a:t>δ</a:t>
            </a:r>
            <a:r>
              <a:rPr lang="en-US" sz="1800" dirty="0" smtClean="0"/>
              <a:t> (0, 0) </a:t>
            </a:r>
            <a:r>
              <a:rPr lang="en-US" sz="1800" dirty="0"/>
              <a:t>= </a:t>
            </a:r>
            <a:r>
              <a:rPr lang="en-US" sz="1800" dirty="0" smtClean="0"/>
              <a:t>00</a:t>
            </a:r>
            <a:endParaRPr lang="en-US" sz="1800" dirty="0"/>
          </a:p>
          <a:p>
            <a:pPr lvl="1"/>
            <a:r>
              <a:rPr lang="el-GR" sz="1800" dirty="0"/>
              <a:t>δ</a:t>
            </a:r>
            <a:r>
              <a:rPr lang="en-US" sz="1800" dirty="0"/>
              <a:t> </a:t>
            </a:r>
            <a:r>
              <a:rPr lang="en-US" sz="1800" dirty="0" smtClean="0"/>
              <a:t>(00, 0) = 00</a:t>
            </a:r>
            <a:endParaRPr lang="en-US" sz="1200" dirty="0" smtClean="0"/>
          </a:p>
          <a:p>
            <a:pPr lvl="1"/>
            <a:r>
              <a:rPr lang="el-GR" sz="1800" dirty="0"/>
              <a:t>δ</a:t>
            </a:r>
            <a:r>
              <a:rPr lang="en-US" sz="1800" dirty="0"/>
              <a:t> </a:t>
            </a:r>
            <a:r>
              <a:rPr lang="en-US" sz="1800" dirty="0" smtClean="0"/>
              <a:t>(00, 1) </a:t>
            </a:r>
            <a:r>
              <a:rPr lang="en-US" sz="1800" dirty="0"/>
              <a:t>= </a:t>
            </a:r>
            <a:r>
              <a:rPr lang="en-US" sz="1800" dirty="0" smtClean="0"/>
              <a:t>001</a:t>
            </a:r>
          </a:p>
          <a:p>
            <a:pPr lvl="1"/>
            <a:r>
              <a:rPr lang="el-GR" sz="1800" dirty="0"/>
              <a:t>δ</a:t>
            </a:r>
            <a:r>
              <a:rPr lang="en-US" sz="1800" dirty="0"/>
              <a:t> (</a:t>
            </a:r>
            <a:r>
              <a:rPr lang="en-US" sz="1800" dirty="0" smtClean="0"/>
              <a:t>001, 0) </a:t>
            </a:r>
            <a:r>
              <a:rPr lang="en-US" sz="1800" dirty="0"/>
              <a:t>= 001</a:t>
            </a:r>
          </a:p>
          <a:p>
            <a:pPr lvl="1"/>
            <a:r>
              <a:rPr lang="el-GR" sz="1800" dirty="0"/>
              <a:t>δ</a:t>
            </a:r>
            <a:r>
              <a:rPr lang="en-US" sz="1800" dirty="0"/>
              <a:t> (</a:t>
            </a:r>
            <a:r>
              <a:rPr lang="en-US" sz="1800" dirty="0" smtClean="0"/>
              <a:t>001, </a:t>
            </a:r>
            <a:r>
              <a:rPr lang="en-US" sz="1800" dirty="0"/>
              <a:t>1) = 001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939757" y="6079664"/>
            <a:ext cx="156117" cy="0"/>
          </a:xfrm>
          <a:prstGeom prst="line">
            <a:avLst/>
          </a:prstGeom>
          <a:ln w="19050">
            <a:solidFill>
              <a:srgbClr val="15C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095874" y="6091697"/>
            <a:ext cx="0" cy="156410"/>
          </a:xfrm>
          <a:prstGeom prst="line">
            <a:avLst/>
          </a:prstGeom>
          <a:ln w="19050">
            <a:solidFill>
              <a:srgbClr val="15C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158789" y="5654843"/>
            <a:ext cx="88513" cy="148096"/>
          </a:xfrm>
          <a:prstGeom prst="line">
            <a:avLst/>
          </a:prstGeom>
          <a:ln w="19050">
            <a:solidFill>
              <a:srgbClr val="15C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60145" y="5819861"/>
            <a:ext cx="114155" cy="74439"/>
          </a:xfrm>
          <a:prstGeom prst="line">
            <a:avLst/>
          </a:prstGeom>
          <a:ln w="19050">
            <a:solidFill>
              <a:srgbClr val="15C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541336" y="5820983"/>
            <a:ext cx="156117" cy="0"/>
          </a:xfrm>
          <a:prstGeom prst="line">
            <a:avLst/>
          </a:prstGeom>
          <a:ln w="19050">
            <a:solidFill>
              <a:srgbClr val="15C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9538895" y="5654843"/>
            <a:ext cx="88513" cy="148096"/>
          </a:xfrm>
          <a:prstGeom prst="line">
            <a:avLst/>
          </a:prstGeom>
          <a:ln w="19050">
            <a:solidFill>
              <a:srgbClr val="15C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460355" y="6079664"/>
            <a:ext cx="44257" cy="159860"/>
          </a:xfrm>
          <a:prstGeom prst="line">
            <a:avLst/>
          </a:prstGeom>
          <a:ln w="19050">
            <a:solidFill>
              <a:srgbClr val="15C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332173" y="6053299"/>
            <a:ext cx="156117" cy="0"/>
          </a:xfrm>
          <a:prstGeom prst="line">
            <a:avLst/>
          </a:prstGeom>
          <a:ln w="19050">
            <a:solidFill>
              <a:srgbClr val="15C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505" y="4786500"/>
            <a:ext cx="6033495" cy="20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Finite Automata:</a:t>
            </a:r>
            <a:endParaRPr lang="en-US" dirty="0"/>
          </a:p>
        </p:txBody>
      </p:sp>
      <p:pic>
        <p:nvPicPr>
          <p:cNvPr id="6" name="Picture 5" descr="An Introduction to Formal Languages and Automata - 5th Edition - 2011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5" t="32848" r="25147" b="37957"/>
          <a:stretch/>
        </p:blipFill>
        <p:spPr>
          <a:xfrm>
            <a:off x="2399698" y="2205251"/>
            <a:ext cx="7822476" cy="4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Finite Automata: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418304" cy="3777622"/>
          </a:xfrm>
        </p:spPr>
        <p:txBody>
          <a:bodyPr/>
          <a:lstStyle/>
          <a:p>
            <a:r>
              <a:rPr lang="en-US" sz="1800" i="1" dirty="0" smtClean="0"/>
              <a:t>L = {x  {a.b}* | x ends with aa}</a:t>
            </a:r>
            <a:endParaRPr lang="en-US" sz="1800" dirty="0" smtClean="0"/>
          </a:p>
          <a:p>
            <a:pPr lvl="1"/>
            <a:r>
              <a:rPr lang="el-GR" sz="1800" dirty="0"/>
              <a:t>δ</a:t>
            </a:r>
            <a:r>
              <a:rPr lang="en-US" sz="1800" dirty="0"/>
              <a:t> (q</a:t>
            </a:r>
            <a:r>
              <a:rPr lang="en-US" sz="1200" dirty="0"/>
              <a:t>0</a:t>
            </a:r>
            <a:r>
              <a:rPr lang="en-US" sz="1800" dirty="0" smtClean="0"/>
              <a:t>, b) </a:t>
            </a:r>
            <a:r>
              <a:rPr lang="en-US" sz="1800" dirty="0"/>
              <a:t>= q</a:t>
            </a:r>
            <a:r>
              <a:rPr lang="en-US" sz="1200" dirty="0"/>
              <a:t>0</a:t>
            </a:r>
            <a:r>
              <a:rPr lang="el-GR" sz="1800" dirty="0" smtClean="0"/>
              <a:t> </a:t>
            </a:r>
            <a:endParaRPr lang="en-US" sz="1800" dirty="0" smtClean="0"/>
          </a:p>
          <a:p>
            <a:pPr lvl="1"/>
            <a:r>
              <a:rPr lang="el-GR" sz="1800" dirty="0" smtClean="0"/>
              <a:t>δ</a:t>
            </a:r>
            <a:r>
              <a:rPr lang="en-US" sz="1800" dirty="0"/>
              <a:t> (q</a:t>
            </a:r>
            <a:r>
              <a:rPr lang="en-US" sz="1200" dirty="0"/>
              <a:t>0</a:t>
            </a:r>
            <a:r>
              <a:rPr lang="en-US" sz="1800" dirty="0" smtClean="0"/>
              <a:t>, </a:t>
            </a:r>
            <a:r>
              <a:rPr lang="en-US" sz="1800" dirty="0"/>
              <a:t>a) = </a:t>
            </a:r>
            <a:r>
              <a:rPr lang="en-US" sz="1800" dirty="0" smtClean="0"/>
              <a:t>q</a:t>
            </a:r>
            <a:r>
              <a:rPr lang="en-US" sz="1200" dirty="0" smtClean="0"/>
              <a:t>1</a:t>
            </a:r>
            <a:endParaRPr lang="en-US" sz="1800" dirty="0" smtClean="0"/>
          </a:p>
          <a:p>
            <a:pPr lvl="1"/>
            <a:r>
              <a:rPr lang="el-GR" sz="1800" dirty="0" smtClean="0"/>
              <a:t>δ</a:t>
            </a:r>
            <a:r>
              <a:rPr lang="en-US" sz="1800" dirty="0"/>
              <a:t> (</a:t>
            </a:r>
            <a:r>
              <a:rPr lang="en-US" sz="1800" dirty="0" smtClean="0"/>
              <a:t>q</a:t>
            </a:r>
            <a:r>
              <a:rPr lang="en-US" sz="1200" dirty="0" smtClean="0"/>
              <a:t>1</a:t>
            </a:r>
            <a:r>
              <a:rPr lang="en-US" sz="1800" dirty="0" smtClean="0"/>
              <a:t>, </a:t>
            </a:r>
            <a:r>
              <a:rPr lang="en-US" sz="1800" dirty="0"/>
              <a:t>b</a:t>
            </a:r>
            <a:r>
              <a:rPr lang="en-US" sz="1800" dirty="0" smtClean="0"/>
              <a:t>) </a:t>
            </a:r>
            <a:r>
              <a:rPr lang="en-US" sz="1800" dirty="0"/>
              <a:t>= q</a:t>
            </a:r>
            <a:r>
              <a:rPr lang="en-US" sz="1200" dirty="0"/>
              <a:t>0</a:t>
            </a:r>
            <a:r>
              <a:rPr lang="el-GR" sz="1800" dirty="0" smtClean="0"/>
              <a:t> </a:t>
            </a:r>
            <a:endParaRPr lang="en-US" sz="1800" dirty="0" smtClean="0"/>
          </a:p>
          <a:p>
            <a:pPr lvl="1"/>
            <a:r>
              <a:rPr lang="el-GR" sz="1800" dirty="0" smtClean="0"/>
              <a:t>δ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smtClean="0"/>
              <a:t>q</a:t>
            </a:r>
            <a:r>
              <a:rPr lang="en-US" sz="1200" dirty="0" smtClean="0"/>
              <a:t>1</a:t>
            </a:r>
            <a:r>
              <a:rPr lang="en-US" sz="1800" dirty="0" smtClean="0"/>
              <a:t>, </a:t>
            </a:r>
            <a:r>
              <a:rPr lang="en-US" sz="1800" dirty="0"/>
              <a:t>a</a:t>
            </a:r>
            <a:r>
              <a:rPr lang="en-US" sz="1800" dirty="0" smtClean="0"/>
              <a:t>) </a:t>
            </a:r>
            <a:r>
              <a:rPr lang="en-US" sz="1800" dirty="0"/>
              <a:t>= </a:t>
            </a:r>
            <a:r>
              <a:rPr lang="en-US" sz="1800" dirty="0" smtClean="0"/>
              <a:t>q</a:t>
            </a:r>
            <a:r>
              <a:rPr lang="en-US" sz="1200" dirty="0" smtClean="0"/>
              <a:t>2</a:t>
            </a:r>
            <a:endParaRPr lang="en-US" sz="1800" dirty="0"/>
          </a:p>
          <a:p>
            <a:pPr lvl="1"/>
            <a:r>
              <a:rPr lang="el-GR" sz="1800" dirty="0" smtClean="0"/>
              <a:t>δ</a:t>
            </a:r>
            <a:r>
              <a:rPr lang="en-US" sz="1800" dirty="0" smtClean="0"/>
              <a:t> (q</a:t>
            </a:r>
            <a:r>
              <a:rPr lang="en-US" sz="1200" dirty="0" smtClean="0"/>
              <a:t>2</a:t>
            </a:r>
            <a:r>
              <a:rPr lang="en-US" sz="1800" dirty="0" smtClean="0"/>
              <a:t>, a) = q</a:t>
            </a:r>
            <a:r>
              <a:rPr lang="en-US" sz="1200" dirty="0" smtClean="0"/>
              <a:t>2</a:t>
            </a:r>
          </a:p>
          <a:p>
            <a:pPr lvl="1"/>
            <a:r>
              <a:rPr lang="el-GR" sz="1800" dirty="0" smtClean="0"/>
              <a:t>δ</a:t>
            </a:r>
            <a:r>
              <a:rPr lang="en-US" sz="1800" dirty="0"/>
              <a:t> (q</a:t>
            </a:r>
            <a:r>
              <a:rPr lang="en-US" sz="1200" dirty="0"/>
              <a:t>2</a:t>
            </a:r>
            <a:r>
              <a:rPr lang="en-US" sz="1800" dirty="0" smtClean="0"/>
              <a:t>, b) </a:t>
            </a:r>
            <a:r>
              <a:rPr lang="en-US" sz="1800" dirty="0"/>
              <a:t>= </a:t>
            </a:r>
            <a:r>
              <a:rPr lang="en-US" sz="1800" dirty="0" smtClean="0"/>
              <a:t>q</a:t>
            </a:r>
            <a:r>
              <a:rPr lang="en-US" sz="1200" dirty="0"/>
              <a:t>0</a:t>
            </a:r>
            <a:endParaRPr lang="en-US" sz="1800" dirty="0" smtClean="0"/>
          </a:p>
          <a:p>
            <a:pPr lvl="1"/>
            <a:endParaRPr lang="en-US" sz="1800" dirty="0"/>
          </a:p>
        </p:txBody>
      </p:sp>
      <p:pic>
        <p:nvPicPr>
          <p:cNvPr id="6" name="Picture 5" descr="TheoryOfComputationSTRsLangs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0" t="62516" r="30532" b="14197"/>
          <a:stretch/>
        </p:blipFill>
        <p:spPr>
          <a:xfrm>
            <a:off x="5372100" y="4609474"/>
            <a:ext cx="6800850" cy="220662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87309"/>
              </p:ext>
            </p:extLst>
          </p:nvPr>
        </p:nvGraphicFramePr>
        <p:xfrm>
          <a:off x="6661485" y="2247272"/>
          <a:ext cx="5530515" cy="2248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3505"/>
                <a:gridCol w="1843505"/>
                <a:gridCol w="1843505"/>
              </a:tblGrid>
              <a:tr h="44970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9706">
                <a:tc>
                  <a:txBody>
                    <a:bodyPr/>
                    <a:lstStyle/>
                    <a:p>
                      <a:pPr algn="ctr"/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a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b</a:t>
                      </a:r>
                      <a:endParaRPr lang="en-US" b="1" i="1" dirty="0"/>
                    </a:p>
                  </a:txBody>
                  <a:tcPr/>
                </a:tc>
              </a:tr>
              <a:tr h="4497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97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497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6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Finite Automata: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418304" cy="4724400"/>
          </a:xfrm>
        </p:spPr>
        <p:txBody>
          <a:bodyPr>
            <a:normAutofit/>
          </a:bodyPr>
          <a:lstStyle/>
          <a:p>
            <a:r>
              <a:rPr lang="en-US" sz="1800" i="1" dirty="0" smtClean="0"/>
              <a:t>L = {x  {a.b}* | x ends with b </a:t>
            </a:r>
            <a:r>
              <a:rPr lang="en-US" i="1" dirty="0" smtClean="0"/>
              <a:t>and does not </a:t>
            </a:r>
          </a:p>
          <a:p>
            <a:pPr marL="400050" lvl="1" indent="0">
              <a:buNone/>
            </a:pPr>
            <a:r>
              <a:rPr lang="en-US" sz="1800" i="1" dirty="0" smtClean="0"/>
              <a:t>contain the substring aa}</a:t>
            </a:r>
            <a:endParaRPr lang="en-US" sz="1800" dirty="0" smtClean="0"/>
          </a:p>
          <a:p>
            <a:pPr lvl="1"/>
            <a:r>
              <a:rPr lang="el-GR" sz="1800" dirty="0" smtClean="0"/>
              <a:t>δ</a:t>
            </a:r>
            <a:r>
              <a:rPr lang="en-US" sz="1800" dirty="0" smtClean="0"/>
              <a:t> </a:t>
            </a:r>
            <a:r>
              <a:rPr lang="en-US" sz="1800" dirty="0"/>
              <a:t>(q</a:t>
            </a:r>
            <a:r>
              <a:rPr lang="en-US" sz="1200" dirty="0"/>
              <a:t>0</a:t>
            </a:r>
            <a:r>
              <a:rPr lang="en-US" sz="1800" dirty="0" smtClean="0"/>
              <a:t>, a) </a:t>
            </a:r>
            <a:r>
              <a:rPr lang="en-US" sz="1800" dirty="0"/>
              <a:t>= </a:t>
            </a:r>
            <a:r>
              <a:rPr lang="en-US" sz="1800" dirty="0" smtClean="0"/>
              <a:t>q</a:t>
            </a:r>
            <a:r>
              <a:rPr lang="en-US" sz="1200" dirty="0" smtClean="0"/>
              <a:t>1</a:t>
            </a:r>
            <a:r>
              <a:rPr lang="el-GR" sz="1800" dirty="0" smtClean="0"/>
              <a:t> </a:t>
            </a:r>
            <a:endParaRPr lang="en-US" sz="1800" dirty="0" smtClean="0"/>
          </a:p>
          <a:p>
            <a:pPr lvl="1"/>
            <a:r>
              <a:rPr lang="el-GR" sz="1800" dirty="0" smtClean="0"/>
              <a:t>δ</a:t>
            </a:r>
            <a:r>
              <a:rPr lang="en-US" sz="1800" dirty="0"/>
              <a:t> (q</a:t>
            </a:r>
            <a:r>
              <a:rPr lang="en-US" sz="1200" dirty="0"/>
              <a:t>0</a:t>
            </a:r>
            <a:r>
              <a:rPr lang="en-US" sz="1800" dirty="0" smtClean="0"/>
              <a:t>, b) </a:t>
            </a:r>
            <a:r>
              <a:rPr lang="en-US" sz="1800" dirty="0"/>
              <a:t>= </a:t>
            </a:r>
            <a:r>
              <a:rPr lang="en-US" sz="1800" dirty="0" smtClean="0"/>
              <a:t>q</a:t>
            </a:r>
            <a:r>
              <a:rPr lang="en-US" sz="1200" dirty="0" smtClean="0"/>
              <a:t>3</a:t>
            </a:r>
            <a:endParaRPr lang="en-US" sz="1800" dirty="0" smtClean="0"/>
          </a:p>
          <a:p>
            <a:pPr lvl="1"/>
            <a:r>
              <a:rPr lang="el-GR" sz="1800" dirty="0" smtClean="0"/>
              <a:t>δ</a:t>
            </a:r>
            <a:r>
              <a:rPr lang="en-US" sz="1800" dirty="0"/>
              <a:t> (</a:t>
            </a:r>
            <a:r>
              <a:rPr lang="en-US" sz="1800" dirty="0" smtClean="0"/>
              <a:t>q</a:t>
            </a:r>
            <a:r>
              <a:rPr lang="en-US" sz="1200" dirty="0" smtClean="0"/>
              <a:t>1</a:t>
            </a:r>
            <a:r>
              <a:rPr lang="en-US" sz="1800" dirty="0" smtClean="0"/>
              <a:t>, a) </a:t>
            </a:r>
            <a:r>
              <a:rPr lang="en-US" sz="1800" dirty="0"/>
              <a:t>= </a:t>
            </a:r>
            <a:r>
              <a:rPr lang="en-US" sz="1800" dirty="0" smtClean="0"/>
              <a:t>q</a:t>
            </a:r>
            <a:r>
              <a:rPr lang="en-US" sz="1200" dirty="0" smtClean="0"/>
              <a:t>2</a:t>
            </a:r>
            <a:r>
              <a:rPr lang="el-GR" sz="1800" dirty="0" smtClean="0"/>
              <a:t> </a:t>
            </a:r>
            <a:endParaRPr lang="en-US" sz="1800" dirty="0" smtClean="0"/>
          </a:p>
          <a:p>
            <a:pPr lvl="1"/>
            <a:r>
              <a:rPr lang="el-GR" sz="1800" dirty="0" smtClean="0"/>
              <a:t>δ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smtClean="0"/>
              <a:t>q</a:t>
            </a:r>
            <a:r>
              <a:rPr lang="en-US" sz="1200" dirty="0" smtClean="0"/>
              <a:t>1</a:t>
            </a:r>
            <a:r>
              <a:rPr lang="en-US" sz="1800" dirty="0" smtClean="0"/>
              <a:t>, b) </a:t>
            </a:r>
            <a:r>
              <a:rPr lang="en-US" sz="1800" dirty="0"/>
              <a:t>= </a:t>
            </a:r>
            <a:r>
              <a:rPr lang="en-US" sz="1800" dirty="0" smtClean="0"/>
              <a:t>q</a:t>
            </a:r>
            <a:r>
              <a:rPr lang="en-US" sz="1200" dirty="0" smtClean="0"/>
              <a:t>3</a:t>
            </a:r>
            <a:endParaRPr lang="en-US" sz="1800" dirty="0"/>
          </a:p>
          <a:p>
            <a:pPr lvl="1"/>
            <a:r>
              <a:rPr lang="el-GR" sz="1800" dirty="0" smtClean="0"/>
              <a:t>δ</a:t>
            </a:r>
            <a:r>
              <a:rPr lang="en-US" sz="1800" dirty="0" smtClean="0"/>
              <a:t> (q</a:t>
            </a:r>
            <a:r>
              <a:rPr lang="en-US" sz="1200" dirty="0" smtClean="0"/>
              <a:t>2</a:t>
            </a:r>
            <a:r>
              <a:rPr lang="en-US" sz="1800" dirty="0" smtClean="0"/>
              <a:t>, a) = q</a:t>
            </a:r>
            <a:r>
              <a:rPr lang="en-US" sz="1200" dirty="0" smtClean="0"/>
              <a:t>2</a:t>
            </a:r>
          </a:p>
          <a:p>
            <a:pPr lvl="1"/>
            <a:r>
              <a:rPr lang="el-GR" sz="1800" dirty="0" smtClean="0"/>
              <a:t>δ</a:t>
            </a:r>
            <a:r>
              <a:rPr lang="en-US" sz="1800" dirty="0"/>
              <a:t> (q</a:t>
            </a:r>
            <a:r>
              <a:rPr lang="en-US" sz="1200" dirty="0"/>
              <a:t>2</a:t>
            </a:r>
            <a:r>
              <a:rPr lang="en-US" sz="1800" dirty="0" smtClean="0"/>
              <a:t>, b) </a:t>
            </a:r>
            <a:r>
              <a:rPr lang="en-US" sz="1800" dirty="0"/>
              <a:t>= </a:t>
            </a:r>
            <a:r>
              <a:rPr lang="en-US" sz="1800" dirty="0" smtClean="0"/>
              <a:t>q</a:t>
            </a:r>
            <a:r>
              <a:rPr lang="en-US" sz="1200" dirty="0" smtClean="0"/>
              <a:t>2</a:t>
            </a:r>
          </a:p>
          <a:p>
            <a:pPr lvl="1"/>
            <a:r>
              <a:rPr lang="el-GR" sz="1800" dirty="0"/>
              <a:t>δ</a:t>
            </a:r>
            <a:r>
              <a:rPr lang="en-US" sz="1800" dirty="0"/>
              <a:t> (</a:t>
            </a:r>
            <a:r>
              <a:rPr lang="en-US" sz="1800" dirty="0" smtClean="0"/>
              <a:t>q</a:t>
            </a:r>
            <a:r>
              <a:rPr lang="en-US" sz="1200" dirty="0" smtClean="0"/>
              <a:t>3</a:t>
            </a:r>
            <a:r>
              <a:rPr lang="en-US" sz="1800" dirty="0" smtClean="0"/>
              <a:t>, </a:t>
            </a:r>
            <a:r>
              <a:rPr lang="en-US" sz="1800" dirty="0"/>
              <a:t>a) = </a:t>
            </a:r>
            <a:r>
              <a:rPr lang="en-US" sz="1800" dirty="0" smtClean="0"/>
              <a:t>q</a:t>
            </a:r>
            <a:r>
              <a:rPr lang="en-US" sz="1200" dirty="0" smtClean="0"/>
              <a:t>1</a:t>
            </a:r>
            <a:endParaRPr lang="en-US" sz="1200" dirty="0"/>
          </a:p>
          <a:p>
            <a:pPr lvl="1"/>
            <a:r>
              <a:rPr lang="el-GR" sz="1800" dirty="0"/>
              <a:t>δ</a:t>
            </a:r>
            <a:r>
              <a:rPr lang="en-US" sz="1800" dirty="0"/>
              <a:t> (</a:t>
            </a:r>
            <a:r>
              <a:rPr lang="en-US" sz="1800" dirty="0" smtClean="0"/>
              <a:t>q</a:t>
            </a:r>
            <a:r>
              <a:rPr lang="en-US" sz="1200" dirty="0" smtClean="0"/>
              <a:t>3</a:t>
            </a:r>
            <a:r>
              <a:rPr lang="en-US" sz="1800" dirty="0" smtClean="0"/>
              <a:t>, </a:t>
            </a:r>
            <a:r>
              <a:rPr lang="en-US" sz="1800" dirty="0"/>
              <a:t>b) = </a:t>
            </a:r>
            <a:r>
              <a:rPr lang="en-US" sz="1800" dirty="0" smtClean="0"/>
              <a:t>q</a:t>
            </a:r>
            <a:r>
              <a:rPr lang="en-US" sz="1200" dirty="0" smtClean="0"/>
              <a:t>3</a:t>
            </a:r>
            <a:endParaRPr lang="en-US" sz="12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20960"/>
              </p:ext>
            </p:extLst>
          </p:nvPr>
        </p:nvGraphicFramePr>
        <p:xfrm>
          <a:off x="7840980" y="2133602"/>
          <a:ext cx="4351020" cy="2552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340"/>
                <a:gridCol w="1450340"/>
                <a:gridCol w="1450340"/>
              </a:tblGrid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States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a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b</a:t>
                      </a:r>
                      <a:endParaRPr lang="en-US" b="1" i="1" dirty="0"/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q</a:t>
                      </a:r>
                      <a:r>
                        <a:rPr lang="en-US" sz="1200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TheoryOfComputationSTRsLangs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6" t="37775" r="28560" b="23802"/>
          <a:stretch/>
        </p:blipFill>
        <p:spPr>
          <a:xfrm>
            <a:off x="7326013" y="4686300"/>
            <a:ext cx="4843127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Finite Automata: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418304" cy="4724400"/>
          </a:xfrm>
        </p:spPr>
        <p:txBody>
          <a:bodyPr>
            <a:normAutofit/>
          </a:bodyPr>
          <a:lstStyle/>
          <a:p>
            <a:pPr lvl="1"/>
            <a:r>
              <a:rPr lang="en-US" sz="1800" dirty="0" smtClean="0"/>
              <a:t>Binary representations of integers divisible by 3.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23" name="Oval 22"/>
          <p:cNvSpPr/>
          <p:nvPr/>
        </p:nvSpPr>
        <p:spPr>
          <a:xfrm>
            <a:off x="2518242" y="311162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q0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324006" y="311162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563324" y="3111625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q3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94685" y="2982946"/>
            <a:ext cx="1659672" cy="167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30854" y="3833519"/>
            <a:ext cx="1495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90373" y="3300266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35881" y="3833519"/>
            <a:ext cx="582361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3287" y="2483065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1" name="Arc 30"/>
          <p:cNvSpPr/>
          <p:nvPr/>
        </p:nvSpPr>
        <p:spPr>
          <a:xfrm rot="18988121">
            <a:off x="6039129" y="2930560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8174655">
            <a:off x="6138390" y="1908884"/>
            <a:ext cx="2889005" cy="286504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88071" y="4781436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8332280" y="3334204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8509540" y="3170135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514131" y="4321806"/>
            <a:ext cx="168513" cy="5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503654" y="4319776"/>
            <a:ext cx="19122" cy="185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300365" y="5394604"/>
            <a:ext cx="1318628" cy="1443788"/>
          </a:xfrm>
          <a:prstGeom prst="ellipse">
            <a:avLst/>
          </a:prstGeom>
          <a:solidFill>
            <a:srgbClr val="EEF96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</a:t>
            </a:r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525998" y="4294912"/>
            <a:ext cx="193299" cy="44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5400000">
            <a:off x="5996947" y="4349965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7" name="Arc 46"/>
          <p:cNvSpPr/>
          <p:nvPr/>
        </p:nvSpPr>
        <p:spPr>
          <a:xfrm rot="2795423">
            <a:off x="5220796" y="4371075"/>
            <a:ext cx="1193672" cy="125436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3535281">
            <a:off x="5513991" y="4455060"/>
            <a:ext cx="1334730" cy="111578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6177008" y="5288238"/>
            <a:ext cx="32418" cy="142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473622" y="4469382"/>
            <a:ext cx="243335" cy="105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47" idx="2"/>
          </p:cNvCxnSpPr>
          <p:nvPr/>
        </p:nvCxnSpPr>
        <p:spPr>
          <a:xfrm flipH="1">
            <a:off x="6227783" y="5375110"/>
            <a:ext cx="149281" cy="56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720900" y="4488876"/>
            <a:ext cx="81418" cy="193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522776" y="4966592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5082464" y="4966592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9994653" y="3351106"/>
            <a:ext cx="174559" cy="11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9950123" y="3128136"/>
            <a:ext cx="34188" cy="1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9697720" y="2631751"/>
            <a:ext cx="787748" cy="705809"/>
          </a:xfrm>
          <a:custGeom>
            <a:avLst/>
            <a:gdLst>
              <a:gd name="connsiteX0" fmla="*/ 269240 w 787748"/>
              <a:gd name="connsiteY0" fmla="*/ 705809 h 705809"/>
              <a:gd name="connsiteX1" fmla="*/ 703580 w 787748"/>
              <a:gd name="connsiteY1" fmla="*/ 454349 h 705809"/>
              <a:gd name="connsiteX2" fmla="*/ 749300 w 787748"/>
              <a:gd name="connsiteY2" fmla="*/ 111449 h 705809"/>
              <a:gd name="connsiteX3" fmla="*/ 269240 w 787748"/>
              <a:gd name="connsiteY3" fmla="*/ 20009 h 705809"/>
              <a:gd name="connsiteX4" fmla="*/ 17780 w 787748"/>
              <a:gd name="connsiteY4" fmla="*/ 454349 h 705809"/>
              <a:gd name="connsiteX5" fmla="*/ 40640 w 787748"/>
              <a:gd name="connsiteY5" fmla="*/ 477209 h 7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748" h="705809">
                <a:moveTo>
                  <a:pt x="269240" y="705809"/>
                </a:moveTo>
                <a:cubicBezTo>
                  <a:pt x="446405" y="629609"/>
                  <a:pt x="623570" y="553409"/>
                  <a:pt x="703580" y="454349"/>
                </a:cubicBezTo>
                <a:cubicBezTo>
                  <a:pt x="783590" y="355289"/>
                  <a:pt x="821690" y="183839"/>
                  <a:pt x="749300" y="111449"/>
                </a:cubicBezTo>
                <a:cubicBezTo>
                  <a:pt x="676910" y="39059"/>
                  <a:pt x="391160" y="-37141"/>
                  <a:pt x="269240" y="20009"/>
                </a:cubicBezTo>
                <a:cubicBezTo>
                  <a:pt x="147320" y="77159"/>
                  <a:pt x="55880" y="378149"/>
                  <a:pt x="17780" y="454349"/>
                </a:cubicBezTo>
                <a:cubicBezTo>
                  <a:pt x="-20320" y="530549"/>
                  <a:pt x="10160" y="503879"/>
                  <a:pt x="40640" y="47720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0365102" y="2237613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  <a:endParaRPr lang="en-US" sz="2000" dirty="0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5128184" y="6175884"/>
            <a:ext cx="169399" cy="75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Freeform 91"/>
          <p:cNvSpPr/>
          <p:nvPr/>
        </p:nvSpPr>
        <p:spPr>
          <a:xfrm rot="13081074">
            <a:off x="4604057" y="6032820"/>
            <a:ext cx="787748" cy="705809"/>
          </a:xfrm>
          <a:custGeom>
            <a:avLst/>
            <a:gdLst>
              <a:gd name="connsiteX0" fmla="*/ 269240 w 787748"/>
              <a:gd name="connsiteY0" fmla="*/ 705809 h 705809"/>
              <a:gd name="connsiteX1" fmla="*/ 703580 w 787748"/>
              <a:gd name="connsiteY1" fmla="*/ 454349 h 705809"/>
              <a:gd name="connsiteX2" fmla="*/ 749300 w 787748"/>
              <a:gd name="connsiteY2" fmla="*/ 111449 h 705809"/>
              <a:gd name="connsiteX3" fmla="*/ 269240 w 787748"/>
              <a:gd name="connsiteY3" fmla="*/ 20009 h 705809"/>
              <a:gd name="connsiteX4" fmla="*/ 17780 w 787748"/>
              <a:gd name="connsiteY4" fmla="*/ 454349 h 705809"/>
              <a:gd name="connsiteX5" fmla="*/ 40640 w 787748"/>
              <a:gd name="connsiteY5" fmla="*/ 477209 h 7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7748" h="705809">
                <a:moveTo>
                  <a:pt x="269240" y="705809"/>
                </a:moveTo>
                <a:cubicBezTo>
                  <a:pt x="446405" y="629609"/>
                  <a:pt x="623570" y="553409"/>
                  <a:pt x="703580" y="454349"/>
                </a:cubicBezTo>
                <a:cubicBezTo>
                  <a:pt x="783590" y="355289"/>
                  <a:pt x="821690" y="183839"/>
                  <a:pt x="749300" y="111449"/>
                </a:cubicBezTo>
                <a:cubicBezTo>
                  <a:pt x="676910" y="39059"/>
                  <a:pt x="391160" y="-37141"/>
                  <a:pt x="269240" y="20009"/>
                </a:cubicBezTo>
                <a:cubicBezTo>
                  <a:pt x="147320" y="77159"/>
                  <a:pt x="55880" y="378149"/>
                  <a:pt x="17780" y="454349"/>
                </a:cubicBezTo>
                <a:cubicBezTo>
                  <a:pt x="-20320" y="530549"/>
                  <a:pt x="10160" y="503879"/>
                  <a:pt x="40640" y="47720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277942" y="6251162"/>
            <a:ext cx="37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5168888" y="5976570"/>
            <a:ext cx="115164" cy="175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3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8646</TotalTime>
  <Words>768</Words>
  <Application>Microsoft Office PowerPoint</Application>
  <PresentationFormat>Widescreen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Wingdings 3</vt:lpstr>
      <vt:lpstr>Wisp</vt:lpstr>
      <vt:lpstr>Theory of Automata  and   Formal Language</vt:lpstr>
      <vt:lpstr>FINITE  AUTOMATA </vt:lpstr>
      <vt:lpstr>Deterministic Finite Automata:</vt:lpstr>
      <vt:lpstr>Deterministic Finite Automata:</vt:lpstr>
      <vt:lpstr>Deterministic Finite Automata:</vt:lpstr>
      <vt:lpstr>Deterministic Finite Automata:</vt:lpstr>
      <vt:lpstr>Deterministic Finite Automata:</vt:lpstr>
      <vt:lpstr>Deterministic Finite Automata:</vt:lpstr>
      <vt:lpstr>Deterministic Finite Automata:</vt:lpstr>
      <vt:lpstr>Non-Deterministic Finite Automata:</vt:lpstr>
      <vt:lpstr>Non-Deterministic Finite Automata:</vt:lpstr>
      <vt:lpstr>Non-Deterministic Finite Automata:</vt:lpstr>
      <vt:lpstr>Non-Deterministic Finite Automata:</vt:lpstr>
      <vt:lpstr>Non-Deterministic Finite Automata:</vt:lpstr>
      <vt:lpstr>Non-Deterministic Finite Automata: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Automata  and   Formal Language</dc:title>
  <dc:creator>Salva</dc:creator>
  <cp:lastModifiedBy>Salva</cp:lastModifiedBy>
  <cp:revision>212</cp:revision>
  <dcterms:created xsi:type="dcterms:W3CDTF">2018-02-14T06:47:57Z</dcterms:created>
  <dcterms:modified xsi:type="dcterms:W3CDTF">2018-05-10T04:12:54Z</dcterms:modified>
</cp:coreProperties>
</file>