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9" r:id="rId10"/>
    <p:sldId id="266" r:id="rId11"/>
    <p:sldId id="268" r:id="rId12"/>
    <p:sldId id="270" r:id="rId13"/>
    <p:sldId id="271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1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68" y="72"/>
      </p:cViewPr>
      <p:guideLst/>
    </p:cSldViewPr>
  </p:slideViewPr>
  <p:outlineViewPr>
    <p:cViewPr>
      <p:scale>
        <a:sx n="33" d="100"/>
        <a:sy n="33" d="100"/>
      </p:scale>
      <p:origin x="0" y="-72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3ECCD-5F00-4852-A32E-E7574D04CA6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969C-106E-4146-A158-45D13C48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E969C-106E-4146-A158-45D13C4823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3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E969C-106E-4146-A158-45D13C4823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4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E969C-106E-4146-A158-45D13C4823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5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E969C-106E-4146-A158-45D13C4823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E969C-106E-4146-A158-45D13C4823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E969C-106E-4146-A158-45D13C4823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36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7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44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364E-4E35-4FBD-876E-85607C74F42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Automata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Language</a:t>
            </a:r>
            <a:endParaRPr lang="en-US" sz="6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Identities of Regular Expression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409"/>
          <a:stretch/>
        </p:blipFill>
        <p:spPr>
          <a:xfrm>
            <a:off x="2589211" y="2120721"/>
            <a:ext cx="4056287" cy="43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Automaton accepts Regular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700" dirty="0" smtClean="0"/>
              <a:t>L(ab*a)</a:t>
            </a:r>
            <a:endParaRPr lang="en-US" sz="1700" dirty="0"/>
          </a:p>
        </p:txBody>
      </p:sp>
      <p:sp>
        <p:nvSpPr>
          <p:cNvPr id="5" name="Oval 4"/>
          <p:cNvSpPr/>
          <p:nvPr/>
        </p:nvSpPr>
        <p:spPr>
          <a:xfrm>
            <a:off x="2266782" y="33005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46866" y="33005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884150" y="33005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10863" y="3168169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585410" y="4022411"/>
            <a:ext cx="176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65494" y="4022411"/>
            <a:ext cx="204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11052" y="3489158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430753" y="3489158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35300" y="2465890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8" name="Freeform 17"/>
          <p:cNvSpPr/>
          <p:nvPr/>
        </p:nvSpPr>
        <p:spPr>
          <a:xfrm>
            <a:off x="5654048" y="2839250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654048" y="3300517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831308" y="3136448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Automaton accepts Regular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700" dirty="0" smtClean="0"/>
              <a:t>L(</a:t>
            </a:r>
            <a:r>
              <a:rPr lang="en-US" sz="1700" dirty="0" err="1" smtClean="0"/>
              <a:t>ac+bc</a:t>
            </a:r>
            <a:r>
              <a:rPr lang="en-US" sz="1700" dirty="0" smtClean="0"/>
              <a:t>)</a:t>
            </a:r>
            <a:endParaRPr lang="en-US" sz="1700" dirty="0"/>
          </a:p>
        </p:txBody>
      </p:sp>
      <p:sp>
        <p:nvSpPr>
          <p:cNvPr id="5" name="Oval 4"/>
          <p:cNvSpPr/>
          <p:nvPr/>
        </p:nvSpPr>
        <p:spPr>
          <a:xfrm>
            <a:off x="2266782" y="33005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46866" y="33005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884150" y="33005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10863" y="3168169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65494" y="4022411"/>
            <a:ext cx="204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0047" y="266594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430753" y="3489158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4" name="Arc 3"/>
          <p:cNvSpPr/>
          <p:nvPr/>
        </p:nvSpPr>
        <p:spPr>
          <a:xfrm rot="18988121">
            <a:off x="2975889" y="3113440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8174655">
            <a:off x="3056100" y="2110814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35113" y="5147873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269040" y="351708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46300" y="3353015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360514" y="4540331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480488" y="4543588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Automaton accepts Regular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700" dirty="0" smtClean="0"/>
              <a:t>L(a(</a:t>
            </a:r>
            <a:r>
              <a:rPr lang="en-US" sz="1700" dirty="0" err="1" smtClean="0"/>
              <a:t>bc</a:t>
            </a:r>
            <a:r>
              <a:rPr lang="en-US" sz="1700" dirty="0" smtClean="0"/>
              <a:t>)*)</a:t>
            </a:r>
            <a:endParaRPr lang="en-US" sz="1700" dirty="0"/>
          </a:p>
        </p:txBody>
      </p:sp>
      <p:sp>
        <p:nvSpPr>
          <p:cNvPr id="5" name="Oval 4"/>
          <p:cNvSpPr/>
          <p:nvPr/>
        </p:nvSpPr>
        <p:spPr>
          <a:xfrm>
            <a:off x="2266782" y="33005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04070" y="33005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30783" y="318621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85414" y="4022411"/>
            <a:ext cx="204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0673" y="3489158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9011648" y="33005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07962" y="266594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13028" y="5147873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25" name="Arc 24"/>
          <p:cNvSpPr/>
          <p:nvPr/>
        </p:nvSpPr>
        <p:spPr>
          <a:xfrm rot="18988121">
            <a:off x="6657548" y="3113440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8174655">
            <a:off x="6785885" y="2086751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950699" y="351708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127959" y="3353015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165641" y="4485636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78024" y="4506466"/>
            <a:ext cx="19122" cy="185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Automaton accepts Regular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700" dirty="0" smtClean="0"/>
              <a:t>L(aa*(a+b))</a:t>
            </a:r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0518" t="52412" r="41805" b="33603"/>
          <a:stretch/>
        </p:blipFill>
        <p:spPr>
          <a:xfrm>
            <a:off x="2916629" y="2932901"/>
            <a:ext cx="8260566" cy="36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Automaton accepts Regular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700" dirty="0" smtClean="0"/>
              <a:t>L(ab(c)*)(</a:t>
            </a:r>
            <a:r>
              <a:rPr lang="en-US" sz="1700" dirty="0" err="1" smtClean="0"/>
              <a:t>j.k</a:t>
            </a:r>
            <a:r>
              <a:rPr lang="en-US" sz="1700" dirty="0" smtClean="0"/>
              <a:t>)</a:t>
            </a:r>
            <a:endParaRPr lang="en-US" sz="1700" dirty="0"/>
          </a:p>
        </p:txBody>
      </p:sp>
      <p:sp>
        <p:nvSpPr>
          <p:cNvPr id="5" name="Oval 4"/>
          <p:cNvSpPr/>
          <p:nvPr/>
        </p:nvSpPr>
        <p:spPr>
          <a:xfrm>
            <a:off x="2266782" y="33005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28284" y="2120073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855242" y="200712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3585414" y="2841967"/>
            <a:ext cx="2142870" cy="118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98803" y="2986162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9019790" y="2120073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7332" y="2305000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5142" y="5530074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728284" y="4425979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3610432" y="4035938"/>
            <a:ext cx="2117852" cy="111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98803" y="4730778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</a:t>
            </a:r>
          </a:p>
        </p:txBody>
      </p:sp>
      <p:sp>
        <p:nvSpPr>
          <p:cNvPr id="26" name="Oval 25"/>
          <p:cNvSpPr/>
          <p:nvPr/>
        </p:nvSpPr>
        <p:spPr>
          <a:xfrm>
            <a:off x="9044449" y="4433058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873927" y="4311680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>
            <a:off x="7046912" y="2841967"/>
            <a:ext cx="1808330" cy="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71500" y="5187371"/>
            <a:ext cx="1808330" cy="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68831" y="1118360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32" name="Freeform 31"/>
          <p:cNvSpPr/>
          <p:nvPr/>
        </p:nvSpPr>
        <p:spPr>
          <a:xfrm>
            <a:off x="9263522" y="1491717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endCxn id="32" idx="7"/>
          </p:cNvCxnSpPr>
          <p:nvPr/>
        </p:nvCxnSpPr>
        <p:spPr>
          <a:xfrm>
            <a:off x="9263522" y="195298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9440782" y="1816211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Automaton accepts Regular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700" dirty="0" smtClean="0"/>
              <a:t>L(w(</a:t>
            </a:r>
            <a:r>
              <a:rPr lang="en-US" sz="1700" dirty="0" err="1" smtClean="0"/>
              <a:t>x+y</a:t>
            </a:r>
            <a:r>
              <a:rPr lang="en-US" sz="1700" dirty="0" smtClean="0"/>
              <a:t>)*z)</a:t>
            </a:r>
            <a:endParaRPr lang="en-US" sz="1700" dirty="0"/>
          </a:p>
        </p:txBody>
      </p:sp>
      <p:sp>
        <p:nvSpPr>
          <p:cNvPr id="5" name="Oval 4"/>
          <p:cNvSpPr/>
          <p:nvPr/>
        </p:nvSpPr>
        <p:spPr>
          <a:xfrm>
            <a:off x="2266782" y="33005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46866" y="33005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884150" y="33005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10863" y="3168169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585410" y="4022411"/>
            <a:ext cx="176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65494" y="4022411"/>
            <a:ext cx="204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11052" y="3489158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430753" y="3489158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35300" y="246589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8" name="Freeform 17"/>
          <p:cNvSpPr/>
          <p:nvPr/>
        </p:nvSpPr>
        <p:spPr>
          <a:xfrm>
            <a:off x="5654048" y="2839250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2131" y="540225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y</a:t>
            </a:r>
            <a:endParaRPr lang="en-US" sz="2000" dirty="0"/>
          </a:p>
        </p:txBody>
      </p:sp>
      <p:sp>
        <p:nvSpPr>
          <p:cNvPr id="17" name="Freeform 16"/>
          <p:cNvSpPr/>
          <p:nvPr/>
        </p:nvSpPr>
        <p:spPr>
          <a:xfrm rot="10509128">
            <a:off x="5654047" y="4682048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endCxn id="18" idx="7"/>
          </p:cNvCxnSpPr>
          <p:nvPr/>
        </p:nvCxnSpPr>
        <p:spPr>
          <a:xfrm>
            <a:off x="5654048" y="3300517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831308" y="3136448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64345" y="4710981"/>
            <a:ext cx="67578" cy="156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82161" y="4683492"/>
            <a:ext cx="157724" cy="13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41612" y="2286000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r>
              <a:rPr lang="en-US" sz="1700" dirty="0" smtClean="0"/>
              <a:t>(</a:t>
            </a:r>
            <a:r>
              <a:rPr lang="en-US" sz="1700" dirty="0" err="1" smtClean="0"/>
              <a:t>a.b</a:t>
            </a:r>
            <a:r>
              <a:rPr lang="en-US" sz="1700" dirty="0" smtClean="0"/>
              <a:t>)</a:t>
            </a:r>
            <a:endParaRPr lang="en-US" sz="1700" dirty="0"/>
          </a:p>
        </p:txBody>
      </p:sp>
      <p:sp>
        <p:nvSpPr>
          <p:cNvPr id="46" name="Oval 45"/>
          <p:cNvSpPr/>
          <p:nvPr/>
        </p:nvSpPr>
        <p:spPr>
          <a:xfrm>
            <a:off x="2266782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346866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884150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710863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6" idx="6"/>
            <a:endCxn id="47" idx="2"/>
          </p:cNvCxnSpPr>
          <p:nvPr/>
        </p:nvCxnSpPr>
        <p:spPr>
          <a:xfrm>
            <a:off x="3585410" y="3444899"/>
            <a:ext cx="176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665494" y="3444899"/>
            <a:ext cx="204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11052" y="2911646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7430753" y="2911646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84421" y="3444899"/>
            <a:ext cx="5823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41612" y="2286000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r>
              <a:rPr lang="en-US" sz="1700" dirty="0" smtClean="0"/>
              <a:t>(a+b)</a:t>
            </a:r>
            <a:endParaRPr lang="en-US" sz="1700" dirty="0"/>
          </a:p>
        </p:txBody>
      </p:sp>
      <p:sp>
        <p:nvSpPr>
          <p:cNvPr id="49" name="Oval 48"/>
          <p:cNvSpPr/>
          <p:nvPr/>
        </p:nvSpPr>
        <p:spPr>
          <a:xfrm>
            <a:off x="5339013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6782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99266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0047" y="209444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6" name="Arc 15"/>
          <p:cNvSpPr/>
          <p:nvPr/>
        </p:nvSpPr>
        <p:spPr>
          <a:xfrm rot="18988121">
            <a:off x="2975889" y="2541940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8174655">
            <a:off x="3056100" y="1539314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35113" y="4576373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269040" y="294558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46300" y="2781515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360514" y="3968831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480488" y="3972088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84421" y="3444899"/>
            <a:ext cx="5823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41612" y="2286000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r>
              <a:rPr lang="en-US" sz="1700" dirty="0" smtClean="0"/>
              <a:t>(</a:t>
            </a:r>
            <a:r>
              <a:rPr lang="en-US" sz="1700" dirty="0" err="1" smtClean="0"/>
              <a:t>a.b</a:t>
            </a:r>
            <a:r>
              <a:rPr lang="en-US" sz="1700" dirty="0" smtClean="0"/>
              <a:t>*.c)</a:t>
            </a:r>
            <a:endParaRPr lang="en-US" sz="1700" dirty="0"/>
          </a:p>
        </p:txBody>
      </p:sp>
      <p:sp>
        <p:nvSpPr>
          <p:cNvPr id="46" name="Oval 45"/>
          <p:cNvSpPr/>
          <p:nvPr/>
        </p:nvSpPr>
        <p:spPr>
          <a:xfrm>
            <a:off x="2266782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346866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884150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710863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6" idx="6"/>
            <a:endCxn id="47" idx="2"/>
          </p:cNvCxnSpPr>
          <p:nvPr/>
        </p:nvCxnSpPr>
        <p:spPr>
          <a:xfrm>
            <a:off x="3585410" y="3444899"/>
            <a:ext cx="176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665494" y="3444899"/>
            <a:ext cx="204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11052" y="2911646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7430753" y="2911646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35300" y="1875340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4" name="Freeform 13"/>
          <p:cNvSpPr/>
          <p:nvPr/>
        </p:nvSpPr>
        <p:spPr>
          <a:xfrm>
            <a:off x="5654048" y="2248700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endCxn id="14" idx="7"/>
          </p:cNvCxnSpPr>
          <p:nvPr/>
        </p:nvCxnSpPr>
        <p:spPr>
          <a:xfrm>
            <a:off x="5654048" y="2709967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31308" y="2545898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84421" y="3444899"/>
            <a:ext cx="5823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520973" y="1619796"/>
            <a:ext cx="8915399" cy="384282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REGULAR LANGUAGES</a:t>
            </a:r>
            <a:br>
              <a:rPr lang="en-US" b="1" dirty="0" smtClean="0"/>
            </a:br>
            <a:r>
              <a:rPr lang="en-US" b="1" dirty="0" smtClean="0"/>
              <a:t>AND </a:t>
            </a:r>
            <a:br>
              <a:rPr lang="en-US" b="1" dirty="0" smtClean="0"/>
            </a:br>
            <a:r>
              <a:rPr lang="en-US" b="1" dirty="0" smtClean="0"/>
              <a:t>REGULAR GRAMMARS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09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41612" y="2286000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r>
              <a:rPr lang="en-US" sz="1700" dirty="0" smtClean="0"/>
              <a:t>(</a:t>
            </a:r>
            <a:r>
              <a:rPr lang="en-US" sz="1700" dirty="0" err="1" smtClean="0"/>
              <a:t>a.b</a:t>
            </a:r>
            <a:r>
              <a:rPr lang="en-US" sz="1700" dirty="0" smtClean="0"/>
              <a:t>)*</a:t>
            </a:r>
            <a:endParaRPr lang="en-US" sz="1700" dirty="0"/>
          </a:p>
        </p:txBody>
      </p:sp>
      <p:sp>
        <p:nvSpPr>
          <p:cNvPr id="49" name="Oval 48"/>
          <p:cNvSpPr/>
          <p:nvPr/>
        </p:nvSpPr>
        <p:spPr>
          <a:xfrm>
            <a:off x="1948113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14382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27816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0047" y="209444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6" name="Arc 15"/>
          <p:cNvSpPr/>
          <p:nvPr/>
        </p:nvSpPr>
        <p:spPr>
          <a:xfrm rot="18988121">
            <a:off x="2975889" y="2541940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8174655">
            <a:off x="3075150" y="1520264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35113" y="4576373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269040" y="294558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46300" y="2781515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50891" y="3933186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63274" y="3954016"/>
            <a:ext cx="19122" cy="185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95665" y="3444899"/>
            <a:ext cx="5823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41612" y="2286000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r>
              <a:rPr lang="en-US" sz="1700" dirty="0" smtClean="0"/>
              <a:t>a</a:t>
            </a:r>
            <a:r>
              <a:rPr lang="ur-PK" sz="1700" dirty="0" smtClean="0"/>
              <a:t>+</a:t>
            </a:r>
            <a:r>
              <a:rPr lang="en-US" sz="1700" dirty="0" smtClean="0"/>
              <a:t>a(</a:t>
            </a:r>
            <a:r>
              <a:rPr lang="en-US" sz="1700" dirty="0" err="1" smtClean="0"/>
              <a:t>b.a</a:t>
            </a:r>
            <a:r>
              <a:rPr lang="en-US" sz="1700" dirty="0" smtClean="0"/>
              <a:t>)*</a:t>
            </a:r>
            <a:endParaRPr lang="en-US" sz="1700" dirty="0"/>
          </a:p>
        </p:txBody>
      </p:sp>
      <p:sp>
        <p:nvSpPr>
          <p:cNvPr id="49" name="Oval 48"/>
          <p:cNvSpPr/>
          <p:nvPr/>
        </p:nvSpPr>
        <p:spPr>
          <a:xfrm>
            <a:off x="5339013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6782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99266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0047" y="209444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6" name="Arc 15"/>
          <p:cNvSpPr/>
          <p:nvPr/>
        </p:nvSpPr>
        <p:spPr>
          <a:xfrm rot="18988121">
            <a:off x="2975889" y="2541940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35113" y="4576373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269040" y="294558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46300" y="2781515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8174655">
            <a:off x="3075150" y="1520264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50891" y="3933186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63274" y="3954016"/>
            <a:ext cx="19122" cy="185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84421" y="3444899"/>
            <a:ext cx="5823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41612" y="2286000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r>
              <a:rPr lang="en-US" sz="1700" dirty="0" smtClean="0"/>
              <a:t>(</a:t>
            </a:r>
            <a:r>
              <a:rPr lang="en-US" sz="1700" dirty="0" err="1" smtClean="0"/>
              <a:t>a+bc</a:t>
            </a:r>
            <a:r>
              <a:rPr lang="en-US" sz="1700" dirty="0" smtClean="0"/>
              <a:t>)*</a:t>
            </a:r>
            <a:endParaRPr lang="en-US" sz="1700" dirty="0"/>
          </a:p>
        </p:txBody>
      </p:sp>
      <p:sp>
        <p:nvSpPr>
          <p:cNvPr id="49" name="Oval 48"/>
          <p:cNvSpPr/>
          <p:nvPr/>
        </p:nvSpPr>
        <p:spPr>
          <a:xfrm>
            <a:off x="1948113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14382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27816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0047" y="209444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6" name="Arc 15"/>
          <p:cNvSpPr/>
          <p:nvPr/>
        </p:nvSpPr>
        <p:spPr>
          <a:xfrm rot="18988121">
            <a:off x="2975889" y="2541940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8174655">
            <a:off x="3075150" y="1520264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35113" y="4576373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269040" y="294558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46300" y="2781515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50891" y="3933186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63274" y="3954016"/>
            <a:ext cx="19122" cy="185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62715" y="1730962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22" name="Freeform 21"/>
          <p:cNvSpPr/>
          <p:nvPr/>
        </p:nvSpPr>
        <p:spPr>
          <a:xfrm>
            <a:off x="2381463" y="2104322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endCxn id="22" idx="7"/>
          </p:cNvCxnSpPr>
          <p:nvPr/>
        </p:nvCxnSpPr>
        <p:spPr>
          <a:xfrm>
            <a:off x="2381463" y="2565589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558723" y="2401520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95665" y="3444899"/>
            <a:ext cx="5823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41612" y="2286000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r>
              <a:rPr lang="en-US" sz="1700" dirty="0"/>
              <a:t>a</a:t>
            </a:r>
            <a:r>
              <a:rPr lang="en-US" sz="1700" dirty="0" smtClean="0"/>
              <a:t>.(b</a:t>
            </a:r>
            <a:r>
              <a:rPr lang="ur-PK" sz="1700" dirty="0" smtClean="0"/>
              <a:t>+</a:t>
            </a:r>
            <a:r>
              <a:rPr lang="en-US" sz="1700" dirty="0" smtClean="0"/>
              <a:t>ca)*</a:t>
            </a:r>
            <a:endParaRPr lang="en-US" sz="1700" dirty="0"/>
          </a:p>
        </p:txBody>
      </p:sp>
      <p:sp>
        <p:nvSpPr>
          <p:cNvPr id="49" name="Oval 48"/>
          <p:cNvSpPr/>
          <p:nvPr/>
        </p:nvSpPr>
        <p:spPr>
          <a:xfrm>
            <a:off x="5339013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6782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99266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0047" y="209444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6" name="Arc 15"/>
          <p:cNvSpPr/>
          <p:nvPr/>
        </p:nvSpPr>
        <p:spPr>
          <a:xfrm rot="18988121">
            <a:off x="2975889" y="2541940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35113" y="4576373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269040" y="294558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46300" y="2781515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8174655">
            <a:off x="3075150" y="1520264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50891" y="3933186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63274" y="3954016"/>
            <a:ext cx="19122" cy="185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79678" y="1706899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1" name="Freeform 20"/>
          <p:cNvSpPr/>
          <p:nvPr/>
        </p:nvSpPr>
        <p:spPr>
          <a:xfrm>
            <a:off x="5798426" y="2080259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endCxn id="21" idx="7"/>
          </p:cNvCxnSpPr>
          <p:nvPr/>
        </p:nvCxnSpPr>
        <p:spPr>
          <a:xfrm>
            <a:off x="5798426" y="2541526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975686" y="2377457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84421" y="3444899"/>
            <a:ext cx="5823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41612" y="2286000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r>
              <a:rPr lang="en-US" sz="1700" dirty="0" smtClean="0"/>
              <a:t>a*b.(c+da*b)*</a:t>
            </a:r>
            <a:endParaRPr lang="en-US" sz="1700" dirty="0"/>
          </a:p>
        </p:txBody>
      </p:sp>
      <p:sp>
        <p:nvSpPr>
          <p:cNvPr id="49" name="Oval 48"/>
          <p:cNvSpPr/>
          <p:nvPr/>
        </p:nvSpPr>
        <p:spPr>
          <a:xfrm>
            <a:off x="5339013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6782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99266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0047" y="209444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6" name="Arc 15"/>
          <p:cNvSpPr/>
          <p:nvPr/>
        </p:nvSpPr>
        <p:spPr>
          <a:xfrm rot="18988121">
            <a:off x="2975889" y="2541940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35113" y="4576373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269040" y="294558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46300" y="2781515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8174655">
            <a:off x="3075150" y="1520264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50891" y="3933186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63274" y="3954016"/>
            <a:ext cx="19122" cy="185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79678" y="1706899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21" name="Freeform 20"/>
          <p:cNvSpPr/>
          <p:nvPr/>
        </p:nvSpPr>
        <p:spPr>
          <a:xfrm>
            <a:off x="5798426" y="2080259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endCxn id="21" idx="7"/>
          </p:cNvCxnSpPr>
          <p:nvPr/>
        </p:nvCxnSpPr>
        <p:spPr>
          <a:xfrm>
            <a:off x="5798426" y="2541526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975686" y="2377457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4901" y="1827214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2453649" y="2200574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501775" y="2709967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79035" y="2545898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84421" y="3444899"/>
            <a:ext cx="5823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41612" y="2286000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r>
              <a:rPr lang="en-US" sz="1700" dirty="0" smtClean="0"/>
              <a:t>(</a:t>
            </a:r>
            <a:r>
              <a:rPr lang="en-US" sz="1700" dirty="0" err="1" smtClean="0"/>
              <a:t>a+bc</a:t>
            </a:r>
            <a:r>
              <a:rPr lang="en-US" sz="1700" dirty="0" smtClean="0"/>
              <a:t>*d)*</a:t>
            </a:r>
            <a:endParaRPr lang="en-US" sz="1700" dirty="0"/>
          </a:p>
        </p:txBody>
      </p:sp>
      <p:sp>
        <p:nvSpPr>
          <p:cNvPr id="49" name="Oval 48"/>
          <p:cNvSpPr/>
          <p:nvPr/>
        </p:nvSpPr>
        <p:spPr>
          <a:xfrm>
            <a:off x="1948113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14382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27816" y="2729017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0047" y="209444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6" name="Arc 15"/>
          <p:cNvSpPr/>
          <p:nvPr/>
        </p:nvSpPr>
        <p:spPr>
          <a:xfrm rot="18988121">
            <a:off x="2975889" y="2541940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8174655">
            <a:off x="3075150" y="1520264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35113" y="4576373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269040" y="294558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46300" y="2781515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50891" y="3933186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63274" y="3954016"/>
            <a:ext cx="19122" cy="185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62715" y="1730962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22" name="Freeform 21"/>
          <p:cNvSpPr/>
          <p:nvPr/>
        </p:nvSpPr>
        <p:spPr>
          <a:xfrm>
            <a:off x="2381463" y="2104322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endCxn id="22" idx="7"/>
          </p:cNvCxnSpPr>
          <p:nvPr/>
        </p:nvCxnSpPr>
        <p:spPr>
          <a:xfrm>
            <a:off x="2381463" y="2565589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558723" y="2401520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95665" y="3444899"/>
            <a:ext cx="5823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71130" y="1835236"/>
            <a:ext cx="35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30" name="Freeform 29"/>
          <p:cNvSpPr/>
          <p:nvPr/>
        </p:nvSpPr>
        <p:spPr>
          <a:xfrm>
            <a:off x="5589878" y="2208596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30" idx="7"/>
          </p:cNvCxnSpPr>
          <p:nvPr/>
        </p:nvCxnSpPr>
        <p:spPr>
          <a:xfrm>
            <a:off x="5589878" y="2669863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767138" y="2505794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41612" y="2286000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dirty="0" smtClean="0"/>
              <a:t>a(ba)*c</a:t>
            </a:r>
            <a:endParaRPr lang="en-US" sz="1700" dirty="0"/>
          </a:p>
        </p:txBody>
      </p:sp>
      <p:sp>
        <p:nvSpPr>
          <p:cNvPr id="46" name="Oval 45"/>
          <p:cNvSpPr/>
          <p:nvPr/>
        </p:nvSpPr>
        <p:spPr>
          <a:xfrm>
            <a:off x="2266782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346866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884150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710863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665494" y="3444899"/>
            <a:ext cx="204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30753" y="2911646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84421" y="3444899"/>
            <a:ext cx="5823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0047" y="209444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5" name="Arc 14"/>
          <p:cNvSpPr/>
          <p:nvPr/>
        </p:nvSpPr>
        <p:spPr>
          <a:xfrm rot="18988121">
            <a:off x="2975889" y="2541940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8174655">
            <a:off x="3075150" y="1520264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35113" y="4576373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269040" y="294558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46300" y="2781515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450891" y="3933186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63274" y="3954016"/>
            <a:ext cx="19122" cy="185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41612" y="2286000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marL="457200" lvl="1" indent="0">
              <a:buNone/>
            </a:pPr>
            <a:endParaRPr lang="en-US" sz="1700" dirty="0" smtClean="0"/>
          </a:p>
          <a:p>
            <a:pPr lvl="1"/>
            <a:r>
              <a:rPr lang="en-US" sz="1700" dirty="0" smtClean="0"/>
              <a:t>a.(</a:t>
            </a:r>
            <a:r>
              <a:rPr lang="en-US" sz="1700" dirty="0" err="1" smtClean="0"/>
              <a:t>ca+b</a:t>
            </a:r>
            <a:r>
              <a:rPr lang="en-US" sz="1700" dirty="0" smtClean="0"/>
              <a:t>)*.d</a:t>
            </a:r>
            <a:endParaRPr lang="en-US" sz="1700" dirty="0"/>
          </a:p>
        </p:txBody>
      </p:sp>
      <p:sp>
        <p:nvSpPr>
          <p:cNvPr id="46" name="Oval 45"/>
          <p:cNvSpPr/>
          <p:nvPr/>
        </p:nvSpPr>
        <p:spPr>
          <a:xfrm>
            <a:off x="2266782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346866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884150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710863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665494" y="3444899"/>
            <a:ext cx="204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30753" y="2911646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684421" y="3444899"/>
            <a:ext cx="5823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0047" y="209444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5" name="Arc 14"/>
          <p:cNvSpPr/>
          <p:nvPr/>
        </p:nvSpPr>
        <p:spPr>
          <a:xfrm rot="18988121">
            <a:off x="2975889" y="2541940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8174655">
            <a:off x="3075150" y="1520264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35113" y="4576373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269040" y="294558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46300" y="2781515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450891" y="3933186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63274" y="3954016"/>
            <a:ext cx="19122" cy="185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71130" y="1835236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" name="Freeform 22"/>
          <p:cNvSpPr/>
          <p:nvPr/>
        </p:nvSpPr>
        <p:spPr>
          <a:xfrm>
            <a:off x="5589878" y="2208596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3" idx="7"/>
          </p:cNvCxnSpPr>
          <p:nvPr/>
        </p:nvCxnSpPr>
        <p:spPr>
          <a:xfrm>
            <a:off x="5589878" y="2669863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767138" y="2505794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41612" y="2286000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6" name="Oval 45"/>
          <p:cNvSpPr/>
          <p:nvPr/>
        </p:nvSpPr>
        <p:spPr>
          <a:xfrm>
            <a:off x="2290845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731874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999328" y="493057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777914" y="3444899"/>
            <a:ext cx="1953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588169" y="3444899"/>
            <a:ext cx="5823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2441" y="2919668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ɛ</a:t>
            </a:r>
          </a:p>
        </p:txBody>
      </p:sp>
      <p:cxnSp>
        <p:nvCxnSpPr>
          <p:cNvPr id="5" name="Straight Arrow Connector 4"/>
          <p:cNvCxnSpPr>
            <a:stCxn id="48" idx="2"/>
            <a:endCxn id="24" idx="4"/>
          </p:cNvCxnSpPr>
          <p:nvPr/>
        </p:nvCxnSpPr>
        <p:spPr>
          <a:xfrm flipH="1" flipV="1">
            <a:off x="2947400" y="4263045"/>
            <a:ext cx="1051928" cy="138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4"/>
            <a:endCxn id="48" idx="6"/>
          </p:cNvCxnSpPr>
          <p:nvPr/>
        </p:nvCxnSpPr>
        <p:spPr>
          <a:xfrm flipH="1">
            <a:off x="5317956" y="4166793"/>
            <a:ext cx="1073232" cy="148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62375" y="4828674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714374" y="4836696"/>
            <a:ext cx="69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</a:t>
            </a:r>
            <a:r>
              <a:rPr lang="en-US" sz="2000" dirty="0" err="1" smtClean="0"/>
              <a:t>,c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2117564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894012" y="2438400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marL="457200" lvl="1" indent="0">
              <a:buNone/>
            </a:pPr>
            <a:endParaRPr lang="en-US" sz="1700" dirty="0" smtClean="0"/>
          </a:p>
          <a:p>
            <a:pPr algn="ctr"/>
            <a:r>
              <a:rPr lang="en-US" sz="1900" dirty="0" smtClean="0"/>
              <a:t>(</a:t>
            </a:r>
            <a:r>
              <a:rPr lang="en-US" sz="2000" dirty="0" err="1" smtClean="0"/>
              <a:t>ɛ.a</a:t>
            </a:r>
            <a:r>
              <a:rPr lang="en-US" sz="2000" dirty="0" smtClean="0"/>
              <a:t>.(</a:t>
            </a:r>
            <a:r>
              <a:rPr lang="en-US" sz="2000" dirty="0" err="1" smtClean="0"/>
              <a:t>b+c</a:t>
            </a:r>
            <a:r>
              <a:rPr lang="en-US" sz="2000" dirty="0" smtClean="0"/>
              <a:t>)</a:t>
            </a:r>
            <a:r>
              <a:rPr lang="en-US" sz="1900" dirty="0" smtClean="0"/>
              <a:t>)*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048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2741612" y="2646945"/>
            <a:ext cx="8915400" cy="4178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smtClean="0"/>
          </a:p>
          <a:p>
            <a:pPr lvl="1"/>
            <a:endParaRPr lang="en-US" sz="1700" smtClean="0"/>
          </a:p>
          <a:p>
            <a:pPr lvl="1"/>
            <a:endParaRPr lang="en-US" sz="1700" smtClean="0"/>
          </a:p>
          <a:p>
            <a:pPr lvl="1"/>
            <a:endParaRPr lang="en-US" sz="1700" smtClean="0"/>
          </a:p>
          <a:p>
            <a:pPr lvl="1"/>
            <a:endParaRPr lang="en-US" sz="1700" smtClean="0"/>
          </a:p>
          <a:p>
            <a:pPr lvl="1"/>
            <a:endParaRPr lang="en-US" sz="1700" smtClean="0"/>
          </a:p>
          <a:p>
            <a:pPr lvl="1"/>
            <a:endParaRPr lang="en-US" sz="1700" smtClean="0"/>
          </a:p>
          <a:p>
            <a:pPr lvl="1"/>
            <a:endParaRPr lang="en-US" sz="1700" smtClean="0"/>
          </a:p>
          <a:p>
            <a:pPr lvl="1"/>
            <a:endParaRPr lang="en-US" sz="1700" dirty="0"/>
          </a:p>
        </p:txBody>
      </p:sp>
      <p:sp>
        <p:nvSpPr>
          <p:cNvPr id="17" name="Oval 16"/>
          <p:cNvSpPr/>
          <p:nvPr/>
        </p:nvSpPr>
        <p:spPr>
          <a:xfrm>
            <a:off x="2290845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76252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29799" y="4916613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2441" y="2919668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19" idx="6"/>
            <a:endCxn id="31" idx="4"/>
          </p:cNvCxnSpPr>
          <p:nvPr/>
        </p:nvCxnSpPr>
        <p:spPr>
          <a:xfrm flipV="1">
            <a:off x="5448427" y="4263045"/>
            <a:ext cx="1084375" cy="137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02966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17" idx="4"/>
            <a:endCxn id="19" idx="2"/>
          </p:cNvCxnSpPr>
          <p:nvPr/>
        </p:nvCxnSpPr>
        <p:spPr>
          <a:xfrm>
            <a:off x="2950159" y="4166793"/>
            <a:ext cx="1179640" cy="147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7" idx="6"/>
          </p:cNvCxnSpPr>
          <p:nvPr/>
        </p:nvCxnSpPr>
        <p:spPr>
          <a:xfrm flipH="1">
            <a:off x="3609473" y="3444899"/>
            <a:ext cx="20934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18425" y="4949270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ɛ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41121" y="4949270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485232" y="2097504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9458492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851430" y="4902650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47278" y="3452921"/>
            <a:ext cx="20934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663900" y="4271067"/>
            <a:ext cx="1179640" cy="147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964904" y="498135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ɛ</a:t>
            </a:r>
          </a:p>
        </p:txBody>
      </p:sp>
      <p:cxnSp>
        <p:nvCxnSpPr>
          <p:cNvPr id="68" name="Straight Arrow Connector 67"/>
          <p:cNvCxnSpPr>
            <a:stCxn id="64" idx="6"/>
            <a:endCxn id="63" idx="4"/>
          </p:cNvCxnSpPr>
          <p:nvPr/>
        </p:nvCxnSpPr>
        <p:spPr>
          <a:xfrm flipV="1">
            <a:off x="9170058" y="4166793"/>
            <a:ext cx="947748" cy="145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766516" y="4957292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8168687" y="2927691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2894012" y="2438400"/>
            <a:ext cx="8915400" cy="4403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marL="457200" lvl="1" indent="0">
              <a:buNone/>
            </a:pPr>
            <a:endParaRPr lang="en-US" sz="1700" dirty="0" smtClean="0"/>
          </a:p>
          <a:p>
            <a:pPr marL="457200" lvl="1" indent="0">
              <a:buNone/>
            </a:pPr>
            <a:endParaRPr lang="en-US" sz="1700" dirty="0" smtClean="0"/>
          </a:p>
          <a:p>
            <a:r>
              <a:rPr lang="en-US" sz="1900" dirty="0" smtClean="0"/>
              <a:t>(((</a:t>
            </a:r>
            <a:r>
              <a:rPr lang="en-US" sz="1900" dirty="0" err="1" smtClean="0"/>
              <a:t>b.a.</a:t>
            </a:r>
            <a:r>
              <a:rPr lang="en-US" sz="2000" dirty="0" err="1" smtClean="0"/>
              <a:t>ɛ</a:t>
            </a:r>
            <a:r>
              <a:rPr lang="en-US" sz="2000" dirty="0" smtClean="0"/>
              <a:t>)*+(</a:t>
            </a:r>
            <a:r>
              <a:rPr lang="en-US" sz="2000" dirty="0" err="1" smtClean="0"/>
              <a:t>ɛ.a.b</a:t>
            </a:r>
            <a:r>
              <a:rPr lang="en-US" sz="2000" dirty="0" smtClean="0"/>
              <a:t>)</a:t>
            </a:r>
            <a:r>
              <a:rPr lang="en-US" sz="1900" dirty="0" smtClean="0"/>
              <a:t>*)*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1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language is a language that can be expressed with a regular expression or a deterministic or non-deterministic finite automata or state machine.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dirty="0" smtClean="0"/>
              <a:t>language </a:t>
            </a:r>
            <a:r>
              <a:rPr lang="en-US" dirty="0"/>
              <a:t>is a set of strings which are made up of characters from a specified alphabet, or set of symbols</a:t>
            </a:r>
            <a:r>
              <a:rPr lang="en-US" dirty="0" smtClean="0"/>
              <a:t>.</a:t>
            </a:r>
          </a:p>
          <a:p>
            <a:r>
              <a:rPr lang="en-US" dirty="0"/>
              <a:t>Regular languages are used in parsing and designing </a:t>
            </a:r>
            <a:r>
              <a:rPr lang="en-US" dirty="0" smtClean="0"/>
              <a:t>programming languages </a:t>
            </a:r>
            <a:r>
              <a:rPr lang="en-US" dirty="0"/>
              <a:t>and are one of the first concepts taught in </a:t>
            </a:r>
            <a:r>
              <a:rPr lang="en-US" dirty="0" smtClean="0"/>
              <a:t>automata theory.</a:t>
            </a:r>
          </a:p>
          <a:p>
            <a:r>
              <a:rPr lang="en-US" dirty="0"/>
              <a:t>Regular Languages are the most restricted types of languages and are accepted by finite automata.</a:t>
            </a:r>
          </a:p>
        </p:txBody>
      </p:sp>
    </p:spTree>
    <p:extLst>
      <p:ext uri="{BB962C8B-B14F-4D97-AF65-F5344CB8AC3E}">
        <p14:creationId xmlns:p14="http://schemas.microsoft.com/office/powerpoint/2010/main" val="31803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6698" cy="1280890"/>
          </a:xfrm>
        </p:spPr>
        <p:txBody>
          <a:bodyPr/>
          <a:lstStyle/>
          <a:p>
            <a:r>
              <a:rPr lang="en-US" dirty="0" smtClean="0"/>
              <a:t>Regular Language accepts Automaton 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41612" y="2286000"/>
            <a:ext cx="8915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marL="457200" lvl="1" indent="0">
              <a:buNone/>
            </a:pPr>
            <a:endParaRPr lang="en-US" sz="1700" dirty="0" smtClean="0"/>
          </a:p>
          <a:p>
            <a:pPr lvl="1"/>
            <a:r>
              <a:rPr lang="en-US" sz="1700" dirty="0" smtClean="0"/>
              <a:t>((a+b)</a:t>
            </a:r>
            <a:r>
              <a:rPr lang="en-US" sz="1700" baseline="30000" dirty="0" smtClean="0"/>
              <a:t>2</a:t>
            </a:r>
            <a:r>
              <a:rPr lang="en-US" sz="1700" dirty="0" smtClean="0"/>
              <a:t>)* </a:t>
            </a:r>
            <a:endParaRPr lang="en-US" sz="1700" dirty="0"/>
          </a:p>
        </p:txBody>
      </p:sp>
      <p:sp>
        <p:nvSpPr>
          <p:cNvPr id="19" name="Oval 18"/>
          <p:cNvSpPr/>
          <p:nvPr/>
        </p:nvSpPr>
        <p:spPr>
          <a:xfrm>
            <a:off x="2266782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15307" y="272300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0048" y="2097615"/>
            <a:ext cx="754774" cy="39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dirty="0" err="1" smtClean="0"/>
              <a:t>,b</a:t>
            </a:r>
            <a:endParaRPr lang="en-US" sz="2000" dirty="0"/>
          </a:p>
        </p:txBody>
      </p:sp>
      <p:sp>
        <p:nvSpPr>
          <p:cNvPr id="23" name="Arc 22"/>
          <p:cNvSpPr/>
          <p:nvPr/>
        </p:nvSpPr>
        <p:spPr>
          <a:xfrm rot="18988121">
            <a:off x="2975889" y="2541940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8174655">
            <a:off x="3075150" y="1520264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235113" y="4576373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40" y="294558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446300" y="2781515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450891" y="3933186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63274" y="3954016"/>
            <a:ext cx="19122" cy="185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747786" y="2755090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</a:t>
            </a:r>
            <a:r>
              <a:rPr lang="en-US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30968" y="2129700"/>
            <a:ext cx="754774" cy="39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3" name="Arc 42"/>
          <p:cNvSpPr/>
          <p:nvPr/>
        </p:nvSpPr>
        <p:spPr>
          <a:xfrm rot="18988121">
            <a:off x="6400872" y="2574025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rot="8174655">
            <a:off x="6476070" y="1552349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36033" y="4608458"/>
            <a:ext cx="64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a,b</a:t>
            </a:r>
            <a:endParaRPr lang="en-US" sz="20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8694023" y="2977669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895346" y="2813600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827748" y="3965271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40131" y="3962038"/>
            <a:ext cx="19122" cy="185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342021" y="2590657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196476" y="2073441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/>
              <a:t>Regular Expressions are used to denote regular languages. An expression is regular if</a:t>
            </a:r>
            <a:r>
              <a:rPr lang="en-US" dirty="0" smtClean="0"/>
              <a:t>:</a:t>
            </a:r>
          </a:p>
          <a:p>
            <a:pPr lvl="1"/>
            <a:r>
              <a:rPr lang="en-US" sz="1700" dirty="0"/>
              <a:t>ɸ is a regular expression for regular language ɸ</a:t>
            </a:r>
            <a:r>
              <a:rPr lang="en-US" sz="1700" dirty="0" smtClean="0"/>
              <a:t>.</a:t>
            </a:r>
          </a:p>
          <a:p>
            <a:pPr lvl="1"/>
            <a:r>
              <a:rPr lang="en-US" sz="1700" dirty="0"/>
              <a:t>ɛ is a regular expression for regular language {ɛ</a:t>
            </a:r>
            <a:r>
              <a:rPr lang="en-US" sz="1700" dirty="0" smtClean="0"/>
              <a:t>}.</a:t>
            </a:r>
          </a:p>
          <a:p>
            <a:pPr lvl="1"/>
            <a:r>
              <a:rPr lang="en-US" sz="1700" dirty="0"/>
              <a:t>If a ∈ Σ (Σ represents the input alphabet), a is regular expression with language {a</a:t>
            </a:r>
            <a:r>
              <a:rPr lang="en-US" sz="1700" dirty="0" smtClean="0"/>
              <a:t>}.</a:t>
            </a:r>
          </a:p>
          <a:p>
            <a:pPr lvl="1"/>
            <a:r>
              <a:rPr lang="en-US" sz="1700" dirty="0"/>
              <a:t>If a and b are regular expression, a + b is also a regular expression with language {</a:t>
            </a:r>
            <a:r>
              <a:rPr lang="en-US" sz="1700" dirty="0" smtClean="0"/>
              <a:t>a,b}.</a:t>
            </a:r>
          </a:p>
          <a:p>
            <a:pPr lvl="1"/>
            <a:r>
              <a:rPr lang="en-US" sz="1700" dirty="0"/>
              <a:t>If a and b are regular expression, ab (concatenation of a and b) is also </a:t>
            </a:r>
            <a:r>
              <a:rPr lang="en-US" sz="1700" dirty="0" smtClean="0"/>
              <a:t>regular </a:t>
            </a:r>
            <a:r>
              <a:rPr lang="en-US" sz="1700" dirty="0"/>
              <a:t> expression</a:t>
            </a:r>
            <a:r>
              <a:rPr lang="en-US" sz="1700" dirty="0" smtClean="0"/>
              <a:t>.</a:t>
            </a:r>
          </a:p>
          <a:p>
            <a:pPr lvl="1"/>
            <a:r>
              <a:rPr lang="en-US" sz="1700" dirty="0"/>
              <a:t>If a is regular expression, a* (0 or more times a) is also </a:t>
            </a:r>
            <a:r>
              <a:rPr lang="en-US" sz="1700" dirty="0" smtClean="0"/>
              <a:t>regular expression.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3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88" t="33823" r="49211" b="29742"/>
          <a:stretch/>
        </p:blipFill>
        <p:spPr>
          <a:xfrm>
            <a:off x="2614969" y="2150773"/>
            <a:ext cx="7019042" cy="43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6303" b="7165"/>
          <a:stretch/>
        </p:blipFill>
        <p:spPr>
          <a:xfrm>
            <a:off x="9650757" y="2150774"/>
            <a:ext cx="1866734" cy="439562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45631"/>
            <a:ext cx="8915400" cy="4953000"/>
          </a:xfrm>
        </p:spPr>
        <p:txBody>
          <a:bodyPr>
            <a:noAutofit/>
          </a:bodyPr>
          <a:lstStyle/>
          <a:p>
            <a:r>
              <a:rPr lang="en-US" sz="1700" dirty="0" smtClean="0"/>
              <a:t>Example:</a:t>
            </a:r>
          </a:p>
          <a:p>
            <a:pPr>
              <a:buFont typeface="+mj-lt"/>
              <a:buAutoNum type="arabicPeriod"/>
            </a:pPr>
            <a:r>
              <a:rPr lang="en-US" sz="1700" dirty="0" smtClean="0"/>
              <a:t>If </a:t>
            </a:r>
            <a:r>
              <a:rPr lang="en-US" sz="1700" dirty="0"/>
              <a:t>Σ = {</a:t>
            </a:r>
            <a:r>
              <a:rPr lang="en-US" sz="1700" dirty="0" smtClean="0"/>
              <a:t>a}, write regular expression for all string.</a:t>
            </a:r>
            <a:endParaRPr lang="en-US" sz="1700" dirty="0"/>
          </a:p>
          <a:p>
            <a:r>
              <a:rPr lang="en-US" sz="1700" dirty="0" smtClean="0"/>
              <a:t>L = {ɛ, a, aa, aaa, aaaa, aaaaa, …}</a:t>
            </a:r>
          </a:p>
          <a:p>
            <a:r>
              <a:rPr lang="en-US" sz="1700" dirty="0" smtClean="0"/>
              <a:t>R.E = </a:t>
            </a:r>
            <a:r>
              <a:rPr lang="en-US" sz="1700" dirty="0"/>
              <a:t> </a:t>
            </a:r>
            <a:r>
              <a:rPr lang="en-US" sz="1700" dirty="0" smtClean="0"/>
              <a:t>a*</a:t>
            </a:r>
          </a:p>
          <a:p>
            <a:pPr>
              <a:buFont typeface="+mj-lt"/>
              <a:buAutoNum type="arabicPeriod" startAt="2"/>
            </a:pPr>
            <a:r>
              <a:rPr lang="en-US" sz="1700" dirty="0"/>
              <a:t>If Σ = {a}, write regular expression for all </a:t>
            </a:r>
            <a:r>
              <a:rPr lang="en-US" sz="1700" dirty="0" smtClean="0"/>
              <a:t>string without </a:t>
            </a:r>
            <a:r>
              <a:rPr lang="en-US" sz="1700" dirty="0"/>
              <a:t>ɛ</a:t>
            </a:r>
            <a:r>
              <a:rPr lang="en-US" sz="1700" dirty="0" smtClean="0"/>
              <a:t>.</a:t>
            </a:r>
            <a:endParaRPr lang="en-US" sz="1700" dirty="0"/>
          </a:p>
          <a:p>
            <a:r>
              <a:rPr lang="en-US" sz="1700" dirty="0" smtClean="0"/>
              <a:t>L =  {a</a:t>
            </a:r>
            <a:r>
              <a:rPr lang="en-US" sz="1700" dirty="0"/>
              <a:t>, aa, aaa, aaaa, aaaaa, …}</a:t>
            </a:r>
          </a:p>
          <a:p>
            <a:r>
              <a:rPr lang="en-US" sz="1700" dirty="0"/>
              <a:t>R.E =  </a:t>
            </a:r>
            <a:r>
              <a:rPr lang="en-US" sz="1700" dirty="0" smtClean="0"/>
              <a:t>a+</a:t>
            </a:r>
          </a:p>
          <a:p>
            <a:pPr>
              <a:buFont typeface="+mj-lt"/>
              <a:buAutoNum type="arabicPeriod" startAt="3"/>
            </a:pPr>
            <a:r>
              <a:rPr lang="en-US" sz="1700" dirty="0"/>
              <a:t>If Σ = {</a:t>
            </a:r>
            <a:r>
              <a:rPr lang="en-US" sz="1700" dirty="0" smtClean="0"/>
              <a:t>a, b}, </a:t>
            </a:r>
            <a:r>
              <a:rPr lang="en-US" sz="1700" dirty="0"/>
              <a:t>write regular expression for all </a:t>
            </a:r>
            <a:r>
              <a:rPr lang="en-US" sz="1700" dirty="0" smtClean="0"/>
              <a:t>string.</a:t>
            </a:r>
            <a:endParaRPr lang="en-US" sz="1700" dirty="0"/>
          </a:p>
          <a:p>
            <a:r>
              <a:rPr lang="en-US" sz="1700" dirty="0"/>
              <a:t>L =  </a:t>
            </a:r>
            <a:r>
              <a:rPr lang="en-US" sz="1700" dirty="0" smtClean="0"/>
              <a:t>{ɛ, a</a:t>
            </a:r>
            <a:r>
              <a:rPr lang="en-US" sz="1700" dirty="0"/>
              <a:t>, </a:t>
            </a:r>
            <a:r>
              <a:rPr lang="en-US" sz="1700" dirty="0" smtClean="0"/>
              <a:t>b, ab, ba, aaa</a:t>
            </a:r>
            <a:r>
              <a:rPr lang="en-US" sz="1700" dirty="0"/>
              <a:t>, </a:t>
            </a:r>
            <a:r>
              <a:rPr lang="en-US" sz="1700" dirty="0" smtClean="0"/>
              <a:t>aab, aba, baa, bba, bab…}</a:t>
            </a:r>
            <a:endParaRPr lang="en-US" sz="1700" dirty="0"/>
          </a:p>
          <a:p>
            <a:r>
              <a:rPr lang="en-US" sz="1700" dirty="0"/>
              <a:t>R.E =  </a:t>
            </a:r>
            <a:r>
              <a:rPr lang="en-US" sz="1700" dirty="0" smtClean="0"/>
              <a:t>(</a:t>
            </a:r>
            <a:r>
              <a:rPr lang="en-US" sz="1700" dirty="0"/>
              <a:t>a+b</a:t>
            </a:r>
            <a:r>
              <a:rPr lang="en-US" sz="1700" dirty="0" smtClean="0"/>
              <a:t>)*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374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45631"/>
            <a:ext cx="8915400" cy="49530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4"/>
            </a:pPr>
            <a:r>
              <a:rPr lang="en-US" sz="1700" dirty="0" smtClean="0"/>
              <a:t>If </a:t>
            </a:r>
            <a:r>
              <a:rPr lang="en-US" sz="1700" dirty="0"/>
              <a:t>Σ = {a, b}, write regular expression for all string which starts with a.</a:t>
            </a:r>
          </a:p>
          <a:p>
            <a:r>
              <a:rPr lang="en-US" sz="1700" dirty="0"/>
              <a:t>L = {a, aa, ab, aaa, aab, …}</a:t>
            </a:r>
          </a:p>
          <a:p>
            <a:r>
              <a:rPr lang="en-US" sz="1700" dirty="0"/>
              <a:t>R.E = a(a+b</a:t>
            </a:r>
            <a:r>
              <a:rPr lang="en-US" sz="1700" dirty="0" smtClean="0"/>
              <a:t>)*</a:t>
            </a:r>
          </a:p>
          <a:p>
            <a:pPr>
              <a:buFont typeface="+mj-lt"/>
              <a:buAutoNum type="arabicPeriod" startAt="5"/>
            </a:pPr>
            <a:r>
              <a:rPr lang="en-US" sz="1700" dirty="0" smtClean="0"/>
              <a:t>R.E </a:t>
            </a:r>
            <a:r>
              <a:rPr lang="en-US" sz="1700" dirty="0"/>
              <a:t>= </a:t>
            </a:r>
            <a:r>
              <a:rPr lang="en-US" sz="1700" dirty="0" smtClean="0"/>
              <a:t>(</a:t>
            </a:r>
            <a:r>
              <a:rPr lang="en-US" sz="1700" dirty="0"/>
              <a:t>a+b</a:t>
            </a:r>
            <a:r>
              <a:rPr lang="en-US" sz="1700" dirty="0" smtClean="0"/>
              <a:t>)* + </a:t>
            </a:r>
            <a:r>
              <a:rPr lang="en-US" sz="1700" dirty="0"/>
              <a:t>(</a:t>
            </a:r>
            <a:r>
              <a:rPr lang="en-US" sz="1700" dirty="0" smtClean="0"/>
              <a:t>ab)*</a:t>
            </a:r>
          </a:p>
          <a:p>
            <a:r>
              <a:rPr lang="en-US" sz="1700" dirty="0"/>
              <a:t>(a+b</a:t>
            </a:r>
            <a:r>
              <a:rPr lang="en-US" sz="1700" dirty="0" smtClean="0"/>
              <a:t>)* = </a:t>
            </a:r>
            <a:r>
              <a:rPr lang="en-US" sz="1700" dirty="0"/>
              <a:t>{ɛ, a, </a:t>
            </a:r>
            <a:r>
              <a:rPr lang="en-US" sz="1700" dirty="0" smtClean="0"/>
              <a:t>b, aa</a:t>
            </a:r>
            <a:r>
              <a:rPr lang="en-US" sz="1700" dirty="0"/>
              <a:t>, </a:t>
            </a:r>
            <a:r>
              <a:rPr lang="en-US" sz="1700" dirty="0" smtClean="0"/>
              <a:t>ab, bb, ba, aaa, …}</a:t>
            </a:r>
          </a:p>
          <a:p>
            <a:r>
              <a:rPr lang="en-US" sz="1700" dirty="0"/>
              <a:t>(</a:t>
            </a:r>
            <a:r>
              <a:rPr lang="en-US" sz="1700" dirty="0" smtClean="0"/>
              <a:t>ab</a:t>
            </a:r>
            <a:r>
              <a:rPr lang="en-US" sz="1700" dirty="0"/>
              <a:t>)* = {ɛ, </a:t>
            </a:r>
            <a:r>
              <a:rPr lang="en-US" sz="1700" dirty="0" smtClean="0"/>
              <a:t>ab</a:t>
            </a:r>
            <a:r>
              <a:rPr lang="en-US" sz="1700" dirty="0"/>
              <a:t>, </a:t>
            </a:r>
            <a:r>
              <a:rPr lang="en-US" sz="1700" dirty="0" smtClean="0"/>
              <a:t>abab, ababab, …}</a:t>
            </a:r>
          </a:p>
          <a:p>
            <a:pPr>
              <a:buFont typeface="+mj-lt"/>
              <a:buAutoNum type="arabicPeriod" startAt="6"/>
            </a:pPr>
            <a:r>
              <a:rPr lang="en-US" sz="1700" dirty="0" smtClean="0"/>
              <a:t>If Σ </a:t>
            </a:r>
            <a:r>
              <a:rPr lang="en-US" sz="1700" dirty="0"/>
              <a:t>= {a, b}, write regular expression for all string which </a:t>
            </a:r>
            <a:r>
              <a:rPr lang="en-US" sz="1700" dirty="0" smtClean="0"/>
              <a:t>starts and end </a:t>
            </a:r>
            <a:r>
              <a:rPr lang="en-US" sz="1700" dirty="0"/>
              <a:t>with </a:t>
            </a:r>
            <a:r>
              <a:rPr lang="en-US" sz="1700" dirty="0" smtClean="0"/>
              <a:t>b.</a:t>
            </a:r>
            <a:endParaRPr lang="en-US" sz="1700" dirty="0"/>
          </a:p>
          <a:p>
            <a:r>
              <a:rPr lang="en-US" sz="1700" dirty="0"/>
              <a:t>L = </a:t>
            </a:r>
            <a:r>
              <a:rPr lang="en-US" sz="1700" dirty="0" smtClean="0"/>
              <a:t>{bb, bab, bbb</a:t>
            </a:r>
            <a:r>
              <a:rPr lang="en-US" sz="1700" dirty="0"/>
              <a:t>, </a:t>
            </a:r>
            <a:r>
              <a:rPr lang="en-US" sz="1700" dirty="0" smtClean="0"/>
              <a:t>baab, babb</a:t>
            </a:r>
            <a:r>
              <a:rPr lang="en-US" sz="1700" dirty="0"/>
              <a:t>, …}</a:t>
            </a:r>
          </a:p>
          <a:p>
            <a:r>
              <a:rPr lang="en-US" sz="1700" dirty="0"/>
              <a:t>R.E = </a:t>
            </a:r>
            <a:r>
              <a:rPr lang="en-US" sz="1700" dirty="0" smtClean="0"/>
              <a:t>b(a+b)* b</a:t>
            </a:r>
          </a:p>
          <a:p>
            <a:pPr>
              <a:buFont typeface="+mj-lt"/>
              <a:buAutoNum type="arabicPeriod" startAt="7"/>
            </a:pPr>
            <a:r>
              <a:rPr lang="en-US" sz="1700" dirty="0"/>
              <a:t>If Σ = {a, b}, write regular expression for all string which </a:t>
            </a:r>
            <a:r>
              <a:rPr lang="en-US" sz="1700" dirty="0" smtClean="0"/>
              <a:t>contain aa.</a:t>
            </a:r>
            <a:endParaRPr lang="en-US" sz="1700" dirty="0"/>
          </a:p>
          <a:p>
            <a:r>
              <a:rPr lang="en-US" sz="1700" dirty="0"/>
              <a:t>L = </a:t>
            </a:r>
            <a:r>
              <a:rPr lang="en-US" sz="1700" dirty="0" smtClean="0"/>
              <a:t>{aa, baa, aba, aab</a:t>
            </a:r>
            <a:r>
              <a:rPr lang="en-US" sz="1700" dirty="0"/>
              <a:t>, </a:t>
            </a:r>
            <a:r>
              <a:rPr lang="en-US" sz="1700" dirty="0" smtClean="0"/>
              <a:t>abab, baba, </a:t>
            </a:r>
            <a:r>
              <a:rPr lang="en-US" sz="1700" dirty="0"/>
              <a:t>…}</a:t>
            </a:r>
          </a:p>
          <a:p>
            <a:r>
              <a:rPr lang="en-US" sz="1700" dirty="0"/>
              <a:t>R.E = </a:t>
            </a:r>
            <a:r>
              <a:rPr lang="en-US" sz="1700" dirty="0" smtClean="0"/>
              <a:t>b* a b</a:t>
            </a:r>
            <a:r>
              <a:rPr lang="en-US" sz="1700" dirty="0"/>
              <a:t>* </a:t>
            </a:r>
            <a:r>
              <a:rPr lang="en-US" sz="1700" dirty="0" smtClean="0"/>
              <a:t>a b</a:t>
            </a:r>
            <a:r>
              <a:rPr lang="en-US" sz="1700" dirty="0"/>
              <a:t>* 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>
              <a:buFont typeface="+mj-lt"/>
              <a:buAutoNum type="arabicPeriod" startAt="5"/>
            </a:pPr>
            <a:endParaRPr lang="en-US" sz="1700" dirty="0"/>
          </a:p>
          <a:p>
            <a:pPr>
              <a:buFont typeface="+mj-lt"/>
              <a:buAutoNum type="arabicPeriod" startAt="5"/>
            </a:pP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222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45631"/>
            <a:ext cx="9602788" cy="49530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8"/>
            </a:pPr>
            <a:r>
              <a:rPr lang="en-US" sz="1700" dirty="0" smtClean="0"/>
              <a:t>If </a:t>
            </a:r>
            <a:r>
              <a:rPr lang="en-US" sz="1700" dirty="0"/>
              <a:t>Σ = {a, b}, write regular expression for all string which </a:t>
            </a:r>
            <a:r>
              <a:rPr lang="en-US" sz="1700" dirty="0" smtClean="0"/>
              <a:t>contain bb.</a:t>
            </a:r>
            <a:endParaRPr lang="en-US" sz="1700" dirty="0"/>
          </a:p>
          <a:p>
            <a:r>
              <a:rPr lang="en-US" sz="1700" dirty="0"/>
              <a:t>L = </a:t>
            </a:r>
            <a:r>
              <a:rPr lang="en-US" sz="1700" dirty="0" smtClean="0"/>
              <a:t>{bb, abb, bba, bbb, </a:t>
            </a:r>
            <a:r>
              <a:rPr lang="en-US" sz="1700" dirty="0" err="1" smtClean="0"/>
              <a:t>ababb</a:t>
            </a:r>
            <a:r>
              <a:rPr lang="en-US" sz="1700" dirty="0" smtClean="0"/>
              <a:t>, </a:t>
            </a:r>
            <a:r>
              <a:rPr lang="en-US" sz="1700" dirty="0" err="1" smtClean="0"/>
              <a:t>bbaba</a:t>
            </a:r>
            <a:r>
              <a:rPr lang="en-US" sz="1700" dirty="0" smtClean="0"/>
              <a:t>, </a:t>
            </a:r>
            <a:r>
              <a:rPr lang="en-US" sz="1700" dirty="0"/>
              <a:t>…}</a:t>
            </a:r>
          </a:p>
          <a:p>
            <a:r>
              <a:rPr lang="en-US" sz="1700" dirty="0"/>
              <a:t>R.E = </a:t>
            </a:r>
            <a:r>
              <a:rPr lang="en-US" sz="1700" dirty="0" smtClean="0"/>
              <a:t>(</a:t>
            </a:r>
            <a:r>
              <a:rPr lang="en-US" sz="1700" dirty="0"/>
              <a:t>a+b</a:t>
            </a:r>
            <a:r>
              <a:rPr lang="en-US" sz="1700" dirty="0" smtClean="0"/>
              <a:t>)* bb </a:t>
            </a:r>
            <a:r>
              <a:rPr lang="en-US" sz="1700" dirty="0"/>
              <a:t>(a+b)* </a:t>
            </a:r>
            <a:endParaRPr lang="en-US" sz="1700" dirty="0" smtClean="0"/>
          </a:p>
          <a:p>
            <a:pPr>
              <a:buFont typeface="+mj-lt"/>
              <a:buAutoNum type="arabicPeriod" startAt="9"/>
            </a:pPr>
            <a:r>
              <a:rPr lang="en-US" sz="1700" dirty="0"/>
              <a:t>If Σ = </a:t>
            </a:r>
            <a:r>
              <a:rPr lang="en-US" sz="1700" dirty="0" smtClean="0"/>
              <a:t>{0, 1}, </a:t>
            </a:r>
            <a:r>
              <a:rPr lang="en-US" sz="1700" dirty="0"/>
              <a:t>write regular expression for all string </a:t>
            </a:r>
            <a:r>
              <a:rPr lang="en-US" sz="1700" dirty="0" smtClean="0"/>
              <a:t>whose third letter is 1.</a:t>
            </a:r>
            <a:endParaRPr lang="en-US" sz="1700" dirty="0"/>
          </a:p>
          <a:p>
            <a:r>
              <a:rPr lang="en-US" sz="1700" dirty="0"/>
              <a:t>L = </a:t>
            </a:r>
            <a:r>
              <a:rPr lang="en-US" sz="1700" dirty="0" smtClean="0"/>
              <a:t>{001, 111, 011, 101, 1011, 0110, 0010, 1111, 0111, 1011,…}</a:t>
            </a:r>
            <a:endParaRPr lang="en-US" sz="1700" dirty="0"/>
          </a:p>
          <a:p>
            <a:r>
              <a:rPr lang="en-US" sz="1700" dirty="0"/>
              <a:t>R.E = </a:t>
            </a:r>
            <a:r>
              <a:rPr lang="en-US" sz="1700" dirty="0" smtClean="0"/>
              <a:t>(0+1)(0+1) 1 (0+1)*</a:t>
            </a:r>
          </a:p>
          <a:p>
            <a:pPr>
              <a:buFont typeface="+mj-lt"/>
              <a:buAutoNum type="arabicPeriod" startAt="10"/>
            </a:pPr>
            <a:r>
              <a:rPr lang="en-US" sz="1700" dirty="0"/>
              <a:t>If Σ = </a:t>
            </a:r>
            <a:r>
              <a:rPr lang="en-US" sz="1700" dirty="0" smtClean="0"/>
              <a:t>{</a:t>
            </a:r>
            <a:r>
              <a:rPr lang="en-US" sz="1700" dirty="0"/>
              <a:t>a</a:t>
            </a:r>
            <a:r>
              <a:rPr lang="en-US" sz="1700" dirty="0" smtClean="0"/>
              <a:t>, bb}, </a:t>
            </a:r>
            <a:r>
              <a:rPr lang="en-US" sz="1700" dirty="0"/>
              <a:t>write regular expression for all </a:t>
            </a:r>
            <a:r>
              <a:rPr lang="en-US" sz="1700" dirty="0" smtClean="0"/>
              <a:t>string.</a:t>
            </a:r>
            <a:endParaRPr lang="en-US" sz="1700" dirty="0"/>
          </a:p>
          <a:p>
            <a:r>
              <a:rPr lang="en-US" sz="1700" dirty="0"/>
              <a:t>L = </a:t>
            </a:r>
            <a:r>
              <a:rPr lang="en-US" sz="1700" dirty="0" smtClean="0"/>
              <a:t>{a, bb, aa, abb, ba, bbb, …}</a:t>
            </a:r>
            <a:endParaRPr lang="en-US" sz="1700" dirty="0"/>
          </a:p>
          <a:p>
            <a:r>
              <a:rPr lang="en-US" sz="1700" dirty="0"/>
              <a:t>R.E = </a:t>
            </a:r>
            <a:r>
              <a:rPr lang="en-US" sz="1700" dirty="0" smtClean="0"/>
              <a:t>(a+b)*(a+bb)</a:t>
            </a:r>
            <a:r>
              <a:rPr lang="en-US" sz="1300" dirty="0" smtClean="0"/>
              <a:t> </a:t>
            </a:r>
          </a:p>
          <a:p>
            <a:pPr>
              <a:buFont typeface="+mj-lt"/>
              <a:buAutoNum type="arabicPeriod" startAt="11"/>
            </a:pPr>
            <a:r>
              <a:rPr lang="en-US" sz="1700" dirty="0"/>
              <a:t>If Σ = </a:t>
            </a:r>
            <a:r>
              <a:rPr lang="en-US" sz="1700" dirty="0" smtClean="0"/>
              <a:t>{0, 1}, </a:t>
            </a:r>
            <a:r>
              <a:rPr lang="en-US" sz="1700" dirty="0"/>
              <a:t>write regular expression for all </a:t>
            </a:r>
            <a:r>
              <a:rPr lang="en-US" sz="1700" dirty="0" smtClean="0"/>
              <a:t>string which contain at least two consecutive zeros.</a:t>
            </a:r>
            <a:endParaRPr lang="en-US" sz="1700" dirty="0"/>
          </a:p>
          <a:p>
            <a:pPr>
              <a:spcBef>
                <a:spcPts val="400"/>
              </a:spcBef>
            </a:pPr>
            <a:r>
              <a:rPr lang="en-US" sz="1700" dirty="0"/>
              <a:t>L = </a:t>
            </a:r>
            <a:r>
              <a:rPr lang="en-US" sz="1700" dirty="0" smtClean="0"/>
              <a:t>{00, 001, 100, 000, 0010, 1001, 1000, 0000, </a:t>
            </a:r>
            <a:r>
              <a:rPr lang="en-US" sz="1700" dirty="0"/>
              <a:t>…}</a:t>
            </a:r>
          </a:p>
          <a:p>
            <a:r>
              <a:rPr lang="en-US" sz="1700" dirty="0"/>
              <a:t>R.E = </a:t>
            </a:r>
            <a:r>
              <a:rPr lang="en-US" sz="1700" dirty="0" smtClean="0"/>
              <a:t>(0+1)* 00 (0+1)*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>
              <a:buFont typeface="+mj-lt"/>
              <a:buAutoNum type="arabicPeriod" startAt="5"/>
            </a:pPr>
            <a:endParaRPr lang="en-US" sz="1700" dirty="0"/>
          </a:p>
          <a:p>
            <a:pPr>
              <a:buFont typeface="+mj-lt"/>
              <a:buAutoNum type="arabicPeriod" startAt="5"/>
            </a:pP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16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45631"/>
            <a:ext cx="9602788" cy="49530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12"/>
            </a:pPr>
            <a:r>
              <a:rPr lang="en-US" sz="1700" dirty="0" smtClean="0"/>
              <a:t>If </a:t>
            </a:r>
            <a:r>
              <a:rPr lang="en-US" sz="1700" dirty="0"/>
              <a:t>Σ = </a:t>
            </a:r>
            <a:r>
              <a:rPr lang="en-US" sz="1700" dirty="0" smtClean="0"/>
              <a:t>{a, </a:t>
            </a:r>
            <a:r>
              <a:rPr lang="en-US" sz="1700" dirty="0"/>
              <a:t>b</a:t>
            </a:r>
            <a:r>
              <a:rPr lang="en-US" sz="1700" dirty="0" smtClean="0"/>
              <a:t>}, </a:t>
            </a:r>
            <a:r>
              <a:rPr lang="en-US" sz="1700" dirty="0"/>
              <a:t>write regular expression </a:t>
            </a:r>
            <a:r>
              <a:rPr lang="en-US" sz="1700" dirty="0" smtClean="0"/>
              <a:t>for all </a:t>
            </a:r>
            <a:r>
              <a:rPr lang="en-US" sz="1700" dirty="0"/>
              <a:t>string of even </a:t>
            </a:r>
            <a:r>
              <a:rPr lang="en-US" sz="1700" dirty="0" smtClean="0"/>
              <a:t>length.</a:t>
            </a:r>
          </a:p>
          <a:p>
            <a:pPr>
              <a:spcBef>
                <a:spcPts val="400"/>
              </a:spcBef>
            </a:pPr>
            <a:r>
              <a:rPr lang="en-US" sz="1700" dirty="0" smtClean="0"/>
              <a:t>L = {</a:t>
            </a:r>
            <a:r>
              <a:rPr lang="en-US" sz="1700" dirty="0" err="1" smtClean="0"/>
              <a:t>aa+bb+ab+ba</a:t>
            </a:r>
            <a:r>
              <a:rPr lang="en-US" sz="1700" dirty="0" smtClean="0"/>
              <a:t>…}</a:t>
            </a:r>
          </a:p>
          <a:p>
            <a:r>
              <a:rPr lang="en-US" sz="1700" dirty="0" smtClean="0"/>
              <a:t>R.E </a:t>
            </a:r>
            <a:r>
              <a:rPr lang="en-US" sz="1700" dirty="0"/>
              <a:t>= </a:t>
            </a:r>
            <a:r>
              <a:rPr lang="en-US" sz="1700" dirty="0" smtClean="0"/>
              <a:t>((a+b)(a+b))* OR (</a:t>
            </a:r>
            <a:r>
              <a:rPr lang="en-US" sz="1700" dirty="0" err="1" smtClean="0"/>
              <a:t>aa+bb+ab+ba</a:t>
            </a:r>
            <a:r>
              <a:rPr lang="en-US" sz="1700" dirty="0" smtClean="0"/>
              <a:t>)*</a:t>
            </a:r>
          </a:p>
          <a:p>
            <a:pPr>
              <a:buFont typeface="+mj-lt"/>
              <a:buAutoNum type="arabicPeriod" startAt="13"/>
            </a:pPr>
            <a:r>
              <a:rPr lang="en-US" sz="1700" dirty="0"/>
              <a:t>If Σ = {a, b}, write regular expression for all string of </a:t>
            </a:r>
            <a:r>
              <a:rPr lang="en-US" sz="1700" dirty="0" smtClean="0"/>
              <a:t>odd </a:t>
            </a:r>
            <a:r>
              <a:rPr lang="en-US" sz="1700" dirty="0"/>
              <a:t>length.</a:t>
            </a:r>
          </a:p>
          <a:p>
            <a:pPr>
              <a:spcBef>
                <a:spcPts val="400"/>
              </a:spcBef>
            </a:pPr>
            <a:r>
              <a:rPr lang="en-US" sz="1700" dirty="0"/>
              <a:t>L = {</a:t>
            </a:r>
            <a:r>
              <a:rPr lang="en-US" sz="1700" dirty="0" err="1" smtClean="0"/>
              <a:t>aaa+bbb+aab+bba</a:t>
            </a:r>
            <a:r>
              <a:rPr lang="en-US" sz="1700" dirty="0"/>
              <a:t>…}</a:t>
            </a:r>
          </a:p>
          <a:p>
            <a:r>
              <a:rPr lang="en-US" sz="1700" dirty="0"/>
              <a:t>R.E </a:t>
            </a:r>
            <a:r>
              <a:rPr lang="en-US" sz="1700" dirty="0" smtClean="0"/>
              <a:t>= (a+b)((</a:t>
            </a:r>
            <a:r>
              <a:rPr lang="en-US" sz="1700" dirty="0"/>
              <a:t>a+b)(a+b))* OR </a:t>
            </a:r>
            <a:r>
              <a:rPr lang="en-US" sz="1700" dirty="0" smtClean="0"/>
              <a:t>(a+b)(</a:t>
            </a:r>
            <a:r>
              <a:rPr lang="en-US" sz="1700" dirty="0" err="1" smtClean="0"/>
              <a:t>aa+bb+ab+ba</a:t>
            </a:r>
            <a:r>
              <a:rPr lang="en-US" sz="1700" dirty="0"/>
              <a:t>)*</a:t>
            </a:r>
          </a:p>
          <a:p>
            <a:endParaRPr lang="en-US" sz="1700" dirty="0" smtClean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>
              <a:buFont typeface="+mj-lt"/>
              <a:buAutoNum type="arabicPeriod" startAt="5"/>
            </a:pPr>
            <a:endParaRPr lang="en-US" sz="1700" dirty="0"/>
          </a:p>
          <a:p>
            <a:pPr>
              <a:buFont typeface="+mj-lt"/>
              <a:buAutoNum type="arabicPeriod" startAt="5"/>
            </a:pP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689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7980</TotalTime>
  <Words>961</Words>
  <Application>Microsoft Office PowerPoint</Application>
  <PresentationFormat>Widescreen</PresentationFormat>
  <Paragraphs>486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Tahoma</vt:lpstr>
      <vt:lpstr>Wingdings 3</vt:lpstr>
      <vt:lpstr>Wisp</vt:lpstr>
      <vt:lpstr>Theory of Automata  and   Formal Language</vt:lpstr>
      <vt:lpstr>REGULAR LANGUAGES AND  REGULAR GRAMMARS </vt:lpstr>
      <vt:lpstr>Regular Language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Identities of Regular Expression</vt:lpstr>
      <vt:lpstr>Automaton accepts Regular Language</vt:lpstr>
      <vt:lpstr>Automaton accepts Regular Language</vt:lpstr>
      <vt:lpstr>Automaton accepts Regular Language</vt:lpstr>
      <vt:lpstr>Automaton accepts Regular Language</vt:lpstr>
      <vt:lpstr>Automaton accepts Regular Language</vt:lpstr>
      <vt:lpstr>Automaton accepts Regular Language</vt:lpstr>
      <vt:lpstr>Regular Language accepts Automaton </vt:lpstr>
      <vt:lpstr>Regular Language accepts Automaton </vt:lpstr>
      <vt:lpstr>Regular Language accepts Automaton </vt:lpstr>
      <vt:lpstr>Regular Language accepts Automaton </vt:lpstr>
      <vt:lpstr>Regular Language accepts Automaton </vt:lpstr>
      <vt:lpstr>Regular Language accepts Automaton </vt:lpstr>
      <vt:lpstr>Regular Language accepts Automaton </vt:lpstr>
      <vt:lpstr>Regular Language accepts Automaton </vt:lpstr>
      <vt:lpstr>Regular Language accepts Automaton </vt:lpstr>
      <vt:lpstr>Regular Language accepts Automaton </vt:lpstr>
      <vt:lpstr>Regular Language accepts Automaton </vt:lpstr>
      <vt:lpstr>Regular Language accepts Automaton </vt:lpstr>
      <vt:lpstr>Regular Language accepts Automaton </vt:lpstr>
      <vt:lpstr>Regular Language accepts Automaton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  and   Formal Language</dc:title>
  <dc:creator>Salva</dc:creator>
  <cp:lastModifiedBy>Salva</cp:lastModifiedBy>
  <cp:revision>175</cp:revision>
  <dcterms:created xsi:type="dcterms:W3CDTF">2018-02-14T06:47:57Z</dcterms:created>
  <dcterms:modified xsi:type="dcterms:W3CDTF">2018-03-22T05:35:56Z</dcterms:modified>
</cp:coreProperties>
</file>