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256" r:id="rId2"/>
    <p:sldId id="259" r:id="rId3"/>
    <p:sldId id="260" r:id="rId4"/>
    <p:sldId id="261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4" r:id="rId15"/>
    <p:sldId id="270" r:id="rId16"/>
    <p:sldId id="272" r:id="rId17"/>
    <p:sldId id="275" r:id="rId18"/>
    <p:sldId id="273" r:id="rId19"/>
    <p:sldId id="276" r:id="rId20"/>
    <p:sldId id="277" r:id="rId21"/>
    <p:sldId id="279" r:id="rId22"/>
    <p:sldId id="280" r:id="rId23"/>
    <p:sldId id="281" r:id="rId24"/>
    <p:sldId id="282" r:id="rId25"/>
    <p:sldId id="284" r:id="rId26"/>
    <p:sldId id="285" r:id="rId27"/>
    <p:sldId id="288" r:id="rId28"/>
    <p:sldId id="287" r:id="rId29"/>
    <p:sldId id="289" r:id="rId30"/>
    <p:sldId id="286" r:id="rId31"/>
    <p:sldId id="292" r:id="rId32"/>
    <p:sldId id="293" r:id="rId33"/>
    <p:sldId id="291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2A08-ECA6-41DA-BA81-85CCB378AC40}">
          <p14:sldIdLst>
            <p14:sldId id="256"/>
            <p14:sldId id="259"/>
            <p14:sldId id="260"/>
            <p14:sldId id="261"/>
            <p14:sldId id="264"/>
            <p14:sldId id="262"/>
            <p14:sldId id="263"/>
            <p14:sldId id="265"/>
            <p14:sldId id="266"/>
            <p14:sldId id="267"/>
            <p14:sldId id="268"/>
            <p14:sldId id="269"/>
            <p14:sldId id="271"/>
            <p14:sldId id="274"/>
            <p14:sldId id="270"/>
            <p14:sldId id="272"/>
            <p14:sldId id="275"/>
            <p14:sldId id="273"/>
            <p14:sldId id="276"/>
            <p14:sldId id="277"/>
            <p14:sldId id="279"/>
            <p14:sldId id="280"/>
            <p14:sldId id="281"/>
            <p14:sldId id="282"/>
            <p14:sldId id="284"/>
            <p14:sldId id="285"/>
            <p14:sldId id="288"/>
            <p14:sldId id="287"/>
            <p14:sldId id="289"/>
            <p14:sldId id="286"/>
            <p14:sldId id="292"/>
            <p14:sldId id="293"/>
            <p14:sldId id="291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942" y="72"/>
      </p:cViewPr>
      <p:guideLst/>
    </p:cSldViewPr>
  </p:slideViewPr>
  <p:outlineViewPr>
    <p:cViewPr>
      <p:scale>
        <a:sx n="33" d="100"/>
        <a:sy n="33" d="100"/>
      </p:scale>
      <p:origin x="0" y="-72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3ECCD-5F00-4852-A32E-E7574D04CA6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E969C-106E-4146-A158-45D13C482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E969C-106E-4146-A158-45D13C4823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36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397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44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4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E364E-4E35-4FBD-876E-85607C74F420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3ED71E-F78F-4EBA-8E55-C2FA1460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Automata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</a:t>
            </a:r>
            <a:b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Language</a:t>
            </a:r>
            <a:endParaRPr lang="en-US" sz="6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4043601" cy="47244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10"/>
            </a:pPr>
            <a:r>
              <a:rPr lang="en-US" dirty="0"/>
              <a:t>R.E	=	(a+b)*a(a+b)*</a:t>
            </a:r>
          </a:p>
          <a:p>
            <a:pPr marL="400050" lvl="1" indent="0">
              <a:buNone/>
            </a:pPr>
            <a:r>
              <a:rPr lang="en-US" sz="1800" dirty="0"/>
              <a:t>S		XYX</a:t>
            </a:r>
          </a:p>
          <a:p>
            <a:pPr marL="400050" lvl="1" indent="0">
              <a:buNone/>
            </a:pPr>
            <a:r>
              <a:rPr lang="en-US" sz="1800" dirty="0" smtClean="0"/>
              <a:t>X</a:t>
            </a:r>
            <a:r>
              <a:rPr lang="en-US" sz="1800" dirty="0"/>
              <a:t>		€</a:t>
            </a:r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 smtClean="0"/>
              <a:t>YX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 smtClean="0"/>
              <a:t>ZX	</a:t>
            </a:r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a	</a:t>
            </a:r>
          </a:p>
          <a:p>
            <a:pPr marL="400050" lvl="1" indent="0">
              <a:buNone/>
            </a:pPr>
            <a:r>
              <a:rPr lang="en-US" sz="1800" dirty="0" smtClean="0"/>
              <a:t>Z		b</a:t>
            </a:r>
          </a:p>
          <a:p>
            <a:pPr>
              <a:buFont typeface="+mj-lt"/>
              <a:buAutoNum type="arabicPeriod" startAt="11"/>
            </a:pPr>
            <a:r>
              <a:rPr lang="en-US" dirty="0" smtClean="0"/>
              <a:t>R.E</a:t>
            </a:r>
            <a:r>
              <a:rPr lang="en-US" dirty="0"/>
              <a:t>	=	a* +a(a+b)</a:t>
            </a:r>
          </a:p>
          <a:p>
            <a:pPr marL="400050" lvl="1" indent="0">
              <a:buNone/>
            </a:pPr>
            <a:r>
              <a:rPr lang="en-US" sz="1800" dirty="0"/>
              <a:t>S		X|Y</a:t>
            </a:r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>
                <a:latin typeface="Century Gothic" panose="020B0502020202020204" pitchFamily="34" charset="0"/>
              </a:rPr>
              <a:t>€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 smtClean="0"/>
              <a:t>AX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Y		AZ</a:t>
            </a:r>
          </a:p>
          <a:p>
            <a:pPr marL="400050" lvl="1" indent="0">
              <a:buNone/>
            </a:pPr>
            <a:endParaRPr lang="en-US" sz="1800" dirty="0"/>
          </a:p>
          <a:p>
            <a:pPr>
              <a:buFont typeface="+mj-lt"/>
              <a:buAutoNum type="arabicPeriod" startAt="10"/>
            </a:pPr>
            <a:endParaRPr lang="en-US" dirty="0" smtClean="0"/>
          </a:p>
          <a:p>
            <a:pPr>
              <a:buFont typeface="+mj-lt"/>
              <a:buAutoNum type="arabicPeriod" startAt="10"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74307" y="27419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66285" y="3513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66285" y="390679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4307" y="431792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4307" y="312104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74307" y="471371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6820033" y="2133600"/>
            <a:ext cx="5374092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Wingdings 3" charset="2"/>
              <a:buNone/>
            </a:pPr>
            <a:r>
              <a:rPr lang="en-US" sz="1800" dirty="0" smtClean="0"/>
              <a:t>Z		A| </a:t>
            </a:r>
            <a:r>
              <a:rPr lang="en-US" sz="1800" dirty="0"/>
              <a:t>B</a:t>
            </a:r>
            <a:endParaRPr lang="en-US" sz="1800" dirty="0" smtClean="0"/>
          </a:p>
          <a:p>
            <a:pPr marL="400050" lvl="1" indent="0">
              <a:buFont typeface="Wingdings 3" charset="2"/>
              <a:buNone/>
            </a:pPr>
            <a:r>
              <a:rPr lang="en-US" sz="1800" dirty="0" smtClean="0"/>
              <a:t>A 		a</a:t>
            </a:r>
          </a:p>
          <a:p>
            <a:pPr marL="400050" lvl="1" indent="0">
              <a:buFont typeface="Wingdings 3" charset="2"/>
              <a:buNone/>
            </a:pPr>
            <a:r>
              <a:rPr lang="en-US" sz="1800" dirty="0" smtClean="0"/>
              <a:t>B		b</a:t>
            </a:r>
          </a:p>
          <a:p>
            <a:pPr>
              <a:buFont typeface="+mj-lt"/>
              <a:buAutoNum type="arabicPeriod" startAt="12"/>
            </a:pPr>
            <a:r>
              <a:rPr lang="en-US" dirty="0" smtClean="0"/>
              <a:t>R.E = (a+b)*(a+b)+(</a:t>
            </a:r>
            <a:r>
              <a:rPr lang="en-US" dirty="0" err="1" smtClean="0"/>
              <a:t>ab+ba</a:t>
            </a:r>
            <a:r>
              <a:rPr lang="en-US" dirty="0" smtClean="0"/>
              <a:t>)*(a+b)*B(a+b)+a</a:t>
            </a:r>
          </a:p>
          <a:p>
            <a:pPr marL="400050" lvl="1" indent="0">
              <a:buFont typeface="Wingdings 3" charset="2"/>
              <a:buNone/>
            </a:pPr>
            <a:r>
              <a:rPr lang="en-US" sz="1800" dirty="0" smtClean="0"/>
              <a:t>S		X|Y|Z</a:t>
            </a:r>
          </a:p>
          <a:p>
            <a:pPr marL="400050" lvl="1" indent="0">
              <a:buFont typeface="Wingdings 3" charset="2"/>
              <a:buNone/>
            </a:pPr>
            <a:r>
              <a:rPr lang="en-US" sz="1800" dirty="0" smtClean="0"/>
              <a:t>X		PQ</a:t>
            </a:r>
          </a:p>
          <a:p>
            <a:pPr marL="0" indent="0">
              <a:buNone/>
            </a:pPr>
            <a:r>
              <a:rPr lang="en-US" dirty="0" smtClean="0"/>
              <a:t>	P</a:t>
            </a:r>
            <a:r>
              <a:rPr lang="en-US" dirty="0"/>
              <a:t>		</a:t>
            </a:r>
            <a:r>
              <a:rPr lang="en-US" dirty="0">
                <a:latin typeface="Century Gothic" panose="020B0502020202020204" pitchFamily="34" charset="0"/>
              </a:rPr>
              <a:t>€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		Z</a:t>
            </a:r>
            <a:r>
              <a:rPr lang="en-US" dirty="0" smtClean="0"/>
              <a:t>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		R</a:t>
            </a:r>
            <a:r>
              <a:rPr lang="en-US" dirty="0" smtClean="0"/>
              <a:t>P</a:t>
            </a:r>
            <a:r>
              <a:rPr lang="en-US" dirty="0"/>
              <a:t>		</a:t>
            </a:r>
          </a:p>
          <a:p>
            <a:pPr marL="400050" lvl="1" indent="0">
              <a:buNone/>
            </a:pPr>
            <a:r>
              <a:rPr lang="en-US" sz="1800" dirty="0"/>
              <a:t>Q		</a:t>
            </a:r>
            <a:r>
              <a:rPr lang="en-US" sz="1800" dirty="0" smtClean="0"/>
              <a:t>Z|R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Y		LPNQ</a:t>
            </a:r>
          </a:p>
          <a:p>
            <a:pPr marL="400050" lvl="1" indent="0">
              <a:buNone/>
            </a:pPr>
            <a:r>
              <a:rPr lang="en-US" sz="1800" dirty="0"/>
              <a:t>N		B</a:t>
            </a:r>
            <a:endParaRPr lang="en-US" sz="1800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66285" y="553088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74307" y="594201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66285" y="674475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66285" y="635286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518769" y="231891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0747" y="309068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518769" y="269797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505121" y="390729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497099" y="467905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505121" y="42863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510747" y="553639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510747" y="594307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518769" y="634055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518769" y="511638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18769" y="672269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99739" y="2133600"/>
            <a:ext cx="4244725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/>
              <a:t>L		</a:t>
            </a:r>
            <a:r>
              <a:rPr lang="en-US" sz="1800" dirty="0" smtClean="0">
                <a:latin typeface="Century Gothic" panose="020B0502020202020204" pitchFamily="34" charset="0"/>
              </a:rPr>
              <a:t>€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		ZRL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/>
              <a:t>L		RZL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 smtClean="0"/>
              <a:t>R		b</a:t>
            </a:r>
          </a:p>
          <a:p>
            <a:pPr marL="0" indent="0">
              <a:buNone/>
            </a:pPr>
            <a:r>
              <a:rPr lang="en-US" dirty="0" smtClean="0"/>
              <a:t>	Z</a:t>
            </a:r>
            <a:r>
              <a:rPr lang="en-US" dirty="0"/>
              <a:t>		a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800" dirty="0" smtClean="0"/>
          </a:p>
          <a:p>
            <a:pPr marL="400050" lvl="1" indent="0">
              <a:buFont typeface="Wingdings 3" charset="2"/>
              <a:buNone/>
            </a:pPr>
            <a:endParaRPr lang="en-US" sz="1800" dirty="0" smtClean="0"/>
          </a:p>
          <a:p>
            <a:pPr>
              <a:buFont typeface="+mj-lt"/>
              <a:buAutoNum type="arabicPeriod" startAt="8"/>
            </a:pPr>
            <a:endParaRPr lang="en-US" dirty="0" smtClean="0"/>
          </a:p>
          <a:p>
            <a:pPr>
              <a:buFont typeface="+mj-lt"/>
              <a:buAutoNum type="arabicPeriod" startAt="8"/>
            </a:pP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322120" y="231481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322120" y="389473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94824" y="312148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94824" y="352416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94824" y="272320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Leftmost Derivations: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derivation is said to be </a:t>
                </a:r>
                <a:r>
                  <a:rPr lang="en-US" b="1" dirty="0" smtClean="0"/>
                  <a:t>Leftmost Derivations, </a:t>
                </a:r>
                <a:r>
                  <a:rPr lang="en-US" dirty="0"/>
                  <a:t>if in each step the leftmost variable in the sentential form </a:t>
                </a:r>
                <a:r>
                  <a:rPr lang="en-US" dirty="0" smtClean="0"/>
                  <a:t>is replaced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G</a:t>
                </a:r>
                <a:r>
                  <a:rPr lang="en-US" dirty="0">
                    <a:latin typeface="Century Gothic" panose="020B0502020202020204" pitchFamily="34" charset="0"/>
                  </a:rPr>
                  <a:t>=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({S,A,B},{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a,b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},S,(S     AB, </a:t>
                </a:r>
                <a:r>
                  <a:rPr lang="en-US" dirty="0">
                    <a:latin typeface="Century Gothic" panose="020B0502020202020204" pitchFamily="34" charset="0"/>
                  </a:rPr>
                  <a:t>A  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|€, B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    Bb|€))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AB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aaAB</a:t>
                </a:r>
                <a:r>
                  <a:rPr lang="en-US" dirty="0">
                    <a:latin typeface="Century Gothic" panose="020B0502020202020204" pitchFamily="34" charset="0"/>
                  </a:rPr>
                  <a:t>		(by production rule  A 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	</a:t>
                </a:r>
                <a:r>
                  <a:rPr lang="en-US" dirty="0">
                    <a:latin typeface="Century Gothic" panose="020B0502020202020204" pitchFamily="34" charset="0"/>
                  </a:rPr>
                  <a:t>	(by production rule  A 	 €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aaBb</a:t>
                </a:r>
                <a:r>
                  <a:rPr lang="en-US" dirty="0">
                    <a:latin typeface="Century Gothic" panose="020B0502020202020204" pitchFamily="34" charset="0"/>
                  </a:rPr>
                  <a:t>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(</a:t>
                </a:r>
                <a:r>
                  <a:rPr lang="en-US" dirty="0">
                    <a:latin typeface="Century Gothic" panose="020B0502020202020204" pitchFamily="34" charset="0"/>
                  </a:rPr>
                  <a:t>by production rule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 </a:t>
                </a:r>
                <a:r>
                  <a:rPr lang="en-US" dirty="0">
                    <a:latin typeface="Century Gothic" panose="020B0502020202020204" pitchFamily="34" charset="0"/>
                  </a:rPr>
                  <a:t>	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Bb)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aab		</a:t>
                </a:r>
                <a:r>
                  <a:rPr lang="en-US" dirty="0">
                    <a:latin typeface="Century Gothic" panose="020B0502020202020204" pitchFamily="34" charset="0"/>
                  </a:rPr>
                  <a:t>(by production rule  B 	 €)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/>
                    </m:sSup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  <a:blipFill rotWithShape="0">
                <a:blip r:embed="rId2"/>
                <a:stretch>
                  <a:fillRect l="-479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5316433" y="340763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247160" y="340763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44516" y="375389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11766" y="539241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4516" y="41884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911766" y="417584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44516" y="46174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11766" y="457048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499759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75218" y="341489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11766" y="49670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540399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516" y="57895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5350" y="5808577"/>
            <a:ext cx="425116" cy="0"/>
          </a:xfrm>
          <a:prstGeom prst="straightConnector1">
            <a:avLst/>
          </a:prstGeom>
          <a:ln w="47625" cap="sq" cmpd="dbl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Leftmost Derivations: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S= S+S|S*</a:t>
            </a:r>
            <a:r>
              <a:rPr lang="en-US" dirty="0" err="1" smtClean="0">
                <a:latin typeface="Century Gothic" panose="020B0502020202020204" pitchFamily="34" charset="0"/>
              </a:rPr>
              <a:t>S|a|b|c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W= a+b*c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S+S</a:t>
            </a:r>
          </a:p>
          <a:p>
            <a:r>
              <a:rPr lang="en-US" dirty="0">
                <a:latin typeface="Century Gothic" panose="020B0502020202020204" pitchFamily="34" charset="0"/>
              </a:rPr>
              <a:t>S		</a:t>
            </a:r>
            <a:r>
              <a:rPr lang="en-US" dirty="0" smtClean="0">
                <a:latin typeface="Century Gothic" panose="020B0502020202020204" pitchFamily="34" charset="0"/>
              </a:rPr>
              <a:t>a+S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a+S*S	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a+b*S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a+b*c		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44516" y="31576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3537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39441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516" y="43296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44516" y="47487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5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Leftmost Derivations: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	 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A	</a:t>
            </a:r>
            <a:r>
              <a:rPr lang="en-US" dirty="0" err="1" smtClean="0">
                <a:latin typeface="Century Gothic" panose="020B0502020202020204" pitchFamily="34" charset="0"/>
              </a:rPr>
              <a:t>bBb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B</a:t>
            </a:r>
            <a:r>
              <a:rPr lang="en-US" dirty="0">
                <a:latin typeface="Century Gothic" panose="020B0502020202020204" pitchFamily="34" charset="0"/>
              </a:rPr>
              <a:t>	A| €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abBbB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err="1" smtClean="0">
                <a:latin typeface="Century Gothic" panose="020B0502020202020204" pitchFamily="34" charset="0"/>
              </a:rPr>
              <a:t>abAbB</a:t>
            </a:r>
            <a:r>
              <a:rPr lang="en-US" dirty="0" smtClean="0">
                <a:latin typeface="Century Gothic" panose="020B0502020202020204" pitchFamily="34" charset="0"/>
              </a:rPr>
              <a:t>	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err="1" smtClean="0">
                <a:latin typeface="Century Gothic" panose="020B0502020202020204" pitchFamily="34" charset="0"/>
              </a:rPr>
              <a:t>abbBbbB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err="1">
                <a:latin typeface="Century Gothic" panose="020B0502020202020204" pitchFamily="34" charset="0"/>
              </a:rPr>
              <a:t>abb</a:t>
            </a:r>
            <a:r>
              <a:rPr lang="en-US" dirty="0" err="1" smtClean="0">
                <a:latin typeface="Century Gothic" panose="020B0502020202020204" pitchFamily="34" charset="0"/>
              </a:rPr>
              <a:t>€bbB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abbbb</a:t>
            </a:r>
            <a:r>
              <a:rPr lang="en-US" dirty="0" smtClean="0">
                <a:latin typeface="Century Gothic" panose="020B0502020202020204" pitchFamily="34" charset="0"/>
              </a:rPr>
              <a:t>€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abbbb</a:t>
            </a:r>
            <a:r>
              <a:rPr lang="en-US" dirty="0" smtClean="0">
                <a:latin typeface="Century Gothic" panose="020B0502020202020204" pitchFamily="34" charset="0"/>
              </a:rPr>
              <a:t>		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44516" y="511981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3537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39441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516" y="43296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44516" y="47487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82616" y="230894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82616" y="270358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82616" y="31001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44516" y="55198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44516" y="59389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Rightmost Derivations: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derivation is said to be </a:t>
                </a:r>
                <a:r>
                  <a:rPr lang="en-US" b="1" dirty="0" smtClean="0"/>
                  <a:t>Rightmost Derivations, </a:t>
                </a:r>
                <a:r>
                  <a:rPr lang="en-US" dirty="0"/>
                  <a:t>i</a:t>
                </a:r>
                <a:r>
                  <a:rPr lang="en-US" dirty="0" smtClean="0"/>
                  <a:t>f </a:t>
                </a:r>
                <a:r>
                  <a:rPr lang="en-US" dirty="0"/>
                  <a:t>in each step the rightmost variable in the sentential form is </a:t>
                </a:r>
                <a:r>
                  <a:rPr lang="en-US" dirty="0" smtClean="0"/>
                  <a:t>replaced</a:t>
                </a:r>
                <a:r>
                  <a:rPr lang="en-US" dirty="0"/>
                  <a:t>.</a:t>
                </a:r>
                <a:endParaRPr lang="en-US" dirty="0" smtClean="0"/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G</a:t>
                </a:r>
                <a:r>
                  <a:rPr lang="en-US" dirty="0">
                    <a:latin typeface="Century Gothic" panose="020B0502020202020204" pitchFamily="34" charset="0"/>
                  </a:rPr>
                  <a:t>=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({S,A,B},{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a,b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},S,(S     AB, </a:t>
                </a:r>
                <a:r>
                  <a:rPr lang="en-US" dirty="0">
                    <a:latin typeface="Century Gothic" panose="020B0502020202020204" pitchFamily="34" charset="0"/>
                  </a:rPr>
                  <a:t>A  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 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|€, B</a:t>
                </a:r>
                <a:r>
                  <a:rPr lang="en-US" dirty="0">
                    <a:latin typeface="Century Gothic" panose="020B0502020202020204" pitchFamily="34" charset="0"/>
                  </a:rPr>
                  <a:t>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    Bb|€))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AB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ABb</a:t>
                </a:r>
                <a:r>
                  <a:rPr lang="en-US" dirty="0">
                    <a:latin typeface="Century Gothic" panose="020B0502020202020204" pitchFamily="34" charset="0"/>
                  </a:rPr>
                  <a:t>		(by production rule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 </a:t>
                </a:r>
                <a:r>
                  <a:rPr lang="en-US" dirty="0">
                    <a:latin typeface="Century Gothic" panose="020B0502020202020204" pitchFamily="34" charset="0"/>
                  </a:rPr>
                  <a:t>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Bb)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Ab			(</a:t>
                </a:r>
                <a:r>
                  <a:rPr lang="en-US" dirty="0">
                    <a:latin typeface="Century Gothic" panose="020B0502020202020204" pitchFamily="34" charset="0"/>
                  </a:rPr>
                  <a:t>by production rule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 </a:t>
                </a:r>
                <a:r>
                  <a:rPr lang="en-US" dirty="0">
                    <a:latin typeface="Century Gothic" panose="020B0502020202020204" pitchFamily="34" charset="0"/>
                  </a:rPr>
                  <a:t>	 €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aaAb</a:t>
                </a:r>
                <a:r>
                  <a:rPr lang="en-US" dirty="0">
                    <a:latin typeface="Century Gothic" panose="020B0502020202020204" pitchFamily="34" charset="0"/>
                  </a:rPr>
                  <a:t>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(</a:t>
                </a:r>
                <a:r>
                  <a:rPr lang="en-US" dirty="0">
                    <a:latin typeface="Century Gothic" panose="020B0502020202020204" pitchFamily="34" charset="0"/>
                  </a:rPr>
                  <a:t>by production rule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 </a:t>
                </a:r>
                <a:r>
                  <a:rPr lang="en-US" dirty="0">
                    <a:latin typeface="Century Gothic" panose="020B0502020202020204" pitchFamily="34" charset="0"/>
                  </a:rPr>
                  <a:t>	 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  <a:endParaRPr lang="en-US" dirty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aab		</a:t>
                </a:r>
                <a:r>
                  <a:rPr lang="en-US" dirty="0">
                    <a:latin typeface="Century Gothic" panose="020B0502020202020204" pitchFamily="34" charset="0"/>
                  </a:rPr>
                  <a:t>(by production rule 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 </a:t>
                </a:r>
                <a:r>
                  <a:rPr lang="en-US" dirty="0">
                    <a:latin typeface="Century Gothic" panose="020B0502020202020204" pitchFamily="34" charset="0"/>
                  </a:rPr>
                  <a:t>	 €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  <a:endParaRPr lang="en-US" dirty="0" smtClean="0"/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/>
                    </m:sSup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724400"/>
              </a:xfrm>
              <a:blipFill rotWithShape="0">
                <a:blip r:embed="rId2"/>
                <a:stretch>
                  <a:fillRect l="-479" t="-645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5316433" y="340763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247160" y="340763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44516" y="375389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11766" y="539241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4516" y="41884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911766" y="417584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44516" y="46174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911766" y="457048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499759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575218" y="341489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11766" y="49670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540399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44516" y="578952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05350" y="5808575"/>
            <a:ext cx="425116" cy="0"/>
          </a:xfrm>
          <a:prstGeom prst="straightConnector1">
            <a:avLst/>
          </a:prstGeom>
          <a:ln w="47625" cap="sq" cmpd="dbl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5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Rightmost </a:t>
            </a:r>
            <a:r>
              <a:rPr lang="en-US" dirty="0" smtClean="0"/>
              <a:t>Derivations: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S= S+S|S*</a:t>
            </a:r>
            <a:r>
              <a:rPr lang="en-US" dirty="0" err="1" smtClean="0">
                <a:latin typeface="Century Gothic" panose="020B0502020202020204" pitchFamily="34" charset="0"/>
              </a:rPr>
              <a:t>S|a|b|c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W= a+b*c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S*S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S*c	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smtClean="0">
                <a:latin typeface="Century Gothic" panose="020B0502020202020204" pitchFamily="34" charset="0"/>
              </a:rPr>
              <a:t>S+S*c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err="1">
                <a:latin typeface="Century Gothic" panose="020B0502020202020204" pitchFamily="34" charset="0"/>
              </a:rPr>
              <a:t>S</a:t>
            </a:r>
            <a:r>
              <a:rPr lang="en-US" dirty="0" err="1" smtClean="0">
                <a:latin typeface="Century Gothic" panose="020B0502020202020204" pitchFamily="34" charset="0"/>
              </a:rPr>
              <a:t>+b</a:t>
            </a:r>
            <a:r>
              <a:rPr lang="en-US" dirty="0" smtClean="0">
                <a:latin typeface="Century Gothic" panose="020B0502020202020204" pitchFamily="34" charset="0"/>
              </a:rPr>
              <a:t>*c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		a+b*c	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44516" y="31576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3537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39441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516" y="43296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4516" y="472974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4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Rightmost </a:t>
            </a:r>
            <a:r>
              <a:rPr lang="en-US" dirty="0" smtClean="0"/>
              <a:t>Derivations: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	 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A	</a:t>
            </a:r>
            <a:r>
              <a:rPr lang="en-US" dirty="0" err="1" smtClean="0">
                <a:latin typeface="Century Gothic" panose="020B0502020202020204" pitchFamily="34" charset="0"/>
              </a:rPr>
              <a:t>bBb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B</a:t>
            </a:r>
            <a:r>
              <a:rPr lang="en-US" dirty="0">
                <a:latin typeface="Century Gothic" panose="020B0502020202020204" pitchFamily="34" charset="0"/>
              </a:rPr>
              <a:t>	A| €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S		</a:t>
            </a:r>
            <a:r>
              <a:rPr lang="en-US" dirty="0" err="1">
                <a:latin typeface="Century Gothic" panose="020B0502020202020204" pitchFamily="34" charset="0"/>
              </a:rPr>
              <a:t>aA</a:t>
            </a:r>
            <a:r>
              <a:rPr lang="en-US" dirty="0" smtClean="0">
                <a:latin typeface="Century Gothic" panose="020B0502020202020204" pitchFamily="34" charset="0"/>
              </a:rPr>
              <a:t>€	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</a:t>
            </a:r>
            <a:r>
              <a:rPr lang="en-US" dirty="0">
                <a:latin typeface="Century Gothic" panose="020B0502020202020204" pitchFamily="34" charset="0"/>
              </a:rPr>
              <a:t>		</a:t>
            </a:r>
            <a:r>
              <a:rPr lang="en-US" dirty="0" err="1" smtClean="0">
                <a:latin typeface="Century Gothic" panose="020B0502020202020204" pitchFamily="34" charset="0"/>
              </a:rPr>
              <a:t>abBb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abAb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S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err="1" smtClean="0">
                <a:latin typeface="Century Gothic" panose="020B0502020202020204" pitchFamily="34" charset="0"/>
              </a:rPr>
              <a:t>abbBbb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abb€bb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</a:p>
          <a:p>
            <a:r>
              <a:rPr lang="en-US" dirty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abbbb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44516" y="511981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44516" y="353776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44516" y="39441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44516" y="43296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44516" y="47487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82616" y="230894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82616" y="270358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82616" y="31001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44516" y="55198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44516" y="591991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75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Leftmost and Rightmost Derivations: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leftmost derivation and rightmost derivation</a:t>
            </a:r>
          </a:p>
          <a:p>
            <a:r>
              <a:rPr lang="en-US" dirty="0" smtClean="0"/>
              <a:t>S	</a:t>
            </a:r>
            <a:r>
              <a:rPr lang="en-US" dirty="0" err="1" smtClean="0"/>
              <a:t>aB|bA</a:t>
            </a:r>
            <a:endParaRPr lang="en-US" dirty="0" smtClean="0"/>
          </a:p>
          <a:p>
            <a:r>
              <a:rPr lang="en-US" dirty="0" smtClean="0"/>
              <a:t>A	</a:t>
            </a:r>
            <a:r>
              <a:rPr lang="en-US" dirty="0" err="1" smtClean="0"/>
              <a:t>a|aS|bAA</a:t>
            </a:r>
            <a:endParaRPr lang="en-US" dirty="0" smtClean="0"/>
          </a:p>
          <a:p>
            <a:r>
              <a:rPr lang="en-US" dirty="0" smtClean="0"/>
              <a:t>B	</a:t>
            </a:r>
            <a:r>
              <a:rPr lang="en-US" dirty="0" err="1" smtClean="0"/>
              <a:t>b|bS|aBB</a:t>
            </a:r>
            <a:endParaRPr lang="en-US" dirty="0" smtClean="0"/>
          </a:p>
          <a:p>
            <a:r>
              <a:rPr lang="en-US" dirty="0" smtClean="0"/>
              <a:t>For the string </a:t>
            </a:r>
            <a:r>
              <a:rPr lang="en-US" dirty="0" err="1" smtClean="0"/>
              <a:t>baaabbabba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616" y="272804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616" y="312268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616" y="35192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second way of showing derivations,</a:t>
            </a:r>
            <a:r>
              <a:rPr lang="en-US" dirty="0"/>
              <a:t> independent of the order in which productions are used, is </a:t>
            </a:r>
            <a:r>
              <a:rPr lang="en-US" dirty="0" smtClean="0"/>
              <a:t>by a </a:t>
            </a:r>
            <a:r>
              <a:rPr lang="en-US" b="1" dirty="0"/>
              <a:t>derivation </a:t>
            </a:r>
            <a:r>
              <a:rPr lang="en-US" dirty="0"/>
              <a:t>or </a:t>
            </a:r>
            <a:r>
              <a:rPr lang="en-US" b="1" dirty="0"/>
              <a:t>parse tree. </a:t>
            </a:r>
            <a:r>
              <a:rPr lang="en-US" dirty="0"/>
              <a:t>A derivation tree is an ordered tree in which nodes are labeled with </a:t>
            </a:r>
            <a:r>
              <a:rPr lang="en-US" dirty="0" smtClean="0"/>
              <a:t>the left </a:t>
            </a:r>
            <a:r>
              <a:rPr lang="en-US" dirty="0"/>
              <a:t>sides of productions and in which the children of a node represent its corresponding right sides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Root Vertex must be labelled by the start symbol and vertex  must be labelled by Non-Terminal symbol and leaves must be labelled by Terminal </a:t>
            </a:r>
            <a:r>
              <a:rPr lang="en-US" dirty="0" err="1" smtClean="0"/>
              <a:t>smbol</a:t>
            </a:r>
            <a:r>
              <a:rPr lang="en-US" dirty="0" smtClean="0"/>
              <a:t> or </a:t>
            </a:r>
            <a:r>
              <a:rPr lang="el-GR" dirty="0" smtClean="0"/>
              <a:t>ε</a:t>
            </a:r>
            <a:r>
              <a:rPr lang="en-U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0469" t="23599" r="28906" b="32491"/>
          <a:stretch/>
        </p:blipFill>
        <p:spPr>
          <a:xfrm>
            <a:off x="6136104" y="4066674"/>
            <a:ext cx="5522495" cy="2791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2031" t="68064" r="30157" b="8035"/>
          <a:stretch/>
        </p:blipFill>
        <p:spPr>
          <a:xfrm>
            <a:off x="1351753" y="5202501"/>
            <a:ext cx="4610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520973" y="1619796"/>
            <a:ext cx="8915399" cy="384282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CONTEXT </a:t>
            </a:r>
            <a:br>
              <a:rPr lang="en-US" b="1" dirty="0" smtClean="0"/>
            </a:br>
            <a:r>
              <a:rPr lang="en-US" b="1" dirty="0" smtClean="0"/>
              <a:t>FREE</a:t>
            </a:r>
            <a:br>
              <a:rPr lang="en-US" b="1" dirty="0" smtClean="0"/>
            </a:br>
            <a:r>
              <a:rPr lang="en-US" b="1" dirty="0" smtClean="0"/>
              <a:t>LANGUAGES</a:t>
            </a:r>
            <a:br>
              <a:rPr lang="en-US" b="1" dirty="0" smtClean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095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59888" cy="3777622"/>
          </a:xfrm>
        </p:spPr>
        <p:txBody>
          <a:bodyPr/>
          <a:lstStyle/>
          <a:p>
            <a:r>
              <a:rPr lang="en-US" dirty="0" smtClean="0"/>
              <a:t>A context-free grammar G is said to be ambiguous if there exists some </a:t>
            </a:r>
            <a:r>
              <a:rPr lang="en-US" b="1" i="1" dirty="0" smtClean="0"/>
              <a:t>w  L(G) </a:t>
            </a:r>
            <a:r>
              <a:rPr lang="en-US" dirty="0" smtClean="0"/>
              <a:t>that has at least two parse trees. Alternatively, ambiguity implies the existence of two or more leftmost or rightmost derivations.</a:t>
            </a:r>
          </a:p>
          <a:p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4248150" y="36385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 flipH="1">
            <a:off x="3867150" y="4045055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</p:cNvCxnSpPr>
          <p:nvPr/>
        </p:nvCxnSpPr>
        <p:spPr>
          <a:xfrm flipH="1">
            <a:off x="4476750" y="4114800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</p:cNvCxnSpPr>
          <p:nvPr/>
        </p:nvCxnSpPr>
        <p:spPr>
          <a:xfrm>
            <a:off x="4654655" y="4045055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448050" y="438150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248150" y="45910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895850" y="445770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657600" y="4857750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429000" y="533400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14850" y="4864205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24450" y="4933950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02355" y="4864205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095750" y="52006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895850" y="541020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27" name="Oval 26"/>
          <p:cNvSpPr/>
          <p:nvPr/>
        </p:nvSpPr>
        <p:spPr>
          <a:xfrm>
            <a:off x="5543550" y="52768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305300" y="5676900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76700" y="61531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772150" y="5753100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543550" y="62293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2" name="Oval 31"/>
          <p:cNvSpPr/>
          <p:nvPr/>
        </p:nvSpPr>
        <p:spPr>
          <a:xfrm>
            <a:off x="9620250" y="36004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H="1">
            <a:off x="9239250" y="4006955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4"/>
          </p:cNvCxnSpPr>
          <p:nvPr/>
        </p:nvCxnSpPr>
        <p:spPr>
          <a:xfrm flipH="1">
            <a:off x="9848850" y="4076700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5"/>
          </p:cNvCxnSpPr>
          <p:nvPr/>
        </p:nvCxnSpPr>
        <p:spPr>
          <a:xfrm>
            <a:off x="10026755" y="4006955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820150" y="434340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9620250" y="45529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38" name="Oval 37"/>
          <p:cNvSpPr/>
          <p:nvPr/>
        </p:nvSpPr>
        <p:spPr>
          <a:xfrm>
            <a:off x="10267950" y="441960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515600" y="4895850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287000" y="537210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458200" y="4788005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9048750" y="4838700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226655" y="4788005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39100" y="51244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8820150" y="533400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9467850" y="52006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248650" y="5600700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020050" y="60769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9715500" y="5676900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486900" y="615315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9727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Derivation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CFG has a production rules given below, Compute the string w = </a:t>
            </a:r>
            <a:r>
              <a:rPr lang="en-US" dirty="0" err="1" smtClean="0"/>
              <a:t>acbabc</a:t>
            </a:r>
            <a:r>
              <a:rPr lang="en-US" dirty="0" smtClean="0"/>
              <a:t> with left most derivation.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S	</a:t>
            </a:r>
            <a:r>
              <a:rPr lang="en-US" dirty="0" err="1" smtClean="0"/>
              <a:t>aAB</a:t>
            </a:r>
            <a:endParaRPr lang="en-US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A	Bba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B	c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B	</a:t>
            </a:r>
            <a:r>
              <a:rPr lang="en-US" dirty="0" err="1" smtClean="0"/>
              <a:t>bB</a:t>
            </a:r>
            <a:endParaRPr lang="en-US" dirty="0" smtClean="0"/>
          </a:p>
          <a:p>
            <a:r>
              <a:rPr lang="en-US" dirty="0"/>
              <a:t>S	</a:t>
            </a:r>
            <a:r>
              <a:rPr lang="en-US" dirty="0" err="1" smtClean="0"/>
              <a:t>aAB</a:t>
            </a:r>
            <a:r>
              <a:rPr lang="en-US" dirty="0" smtClean="0"/>
              <a:t>	</a:t>
            </a:r>
            <a:r>
              <a:rPr lang="en-US" dirty="0"/>
              <a:t>(Rule:1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aBbaB</a:t>
            </a:r>
            <a:r>
              <a:rPr lang="en-US" dirty="0"/>
              <a:t>	</a:t>
            </a:r>
            <a:r>
              <a:rPr lang="en-US" dirty="0" smtClean="0"/>
              <a:t>	(Rule:2)</a:t>
            </a:r>
          </a:p>
          <a:p>
            <a:r>
              <a:rPr lang="en-US" dirty="0" err="1" smtClean="0"/>
              <a:t>acbaB</a:t>
            </a:r>
            <a:r>
              <a:rPr lang="en-US" dirty="0" smtClean="0"/>
              <a:t>		</a:t>
            </a:r>
            <a:r>
              <a:rPr lang="en-US" dirty="0"/>
              <a:t>(</a:t>
            </a:r>
            <a:r>
              <a:rPr lang="en-US" dirty="0" smtClean="0"/>
              <a:t>Rule:4)</a:t>
            </a:r>
            <a:endParaRPr lang="en-US" dirty="0"/>
          </a:p>
          <a:p>
            <a:r>
              <a:rPr lang="en-US" dirty="0" err="1" smtClean="0"/>
              <a:t>acbabB</a:t>
            </a:r>
            <a:r>
              <a:rPr lang="en-US" dirty="0"/>
              <a:t>		(</a:t>
            </a:r>
            <a:r>
              <a:rPr lang="en-US" dirty="0" smtClean="0"/>
              <a:t>Rule:3)		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cbabc</a:t>
            </a:r>
            <a:r>
              <a:rPr lang="en-US" dirty="0"/>
              <a:t>		(</a:t>
            </a:r>
            <a:r>
              <a:rPr lang="en-US" dirty="0" smtClean="0"/>
              <a:t>Rule:4)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616" y="297569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616" y="337033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616" y="376689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220940" y="290426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H="1">
            <a:off x="7839940" y="3310767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4"/>
          </p:cNvCxnSpPr>
          <p:nvPr/>
        </p:nvCxnSpPr>
        <p:spPr>
          <a:xfrm flipH="1">
            <a:off x="8449540" y="3380512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627445" y="3329817"/>
            <a:ext cx="1492506" cy="29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20840" y="364721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20940" y="385676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9948139" y="364721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839940" y="4244217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449540" y="4313962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627445" y="4244217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420840" y="458066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20940" y="479021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8868640" y="465686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058890" y="4987167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639790" y="532361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827595" y="4072767"/>
            <a:ext cx="215691" cy="42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>
            <a:off x="10322895" y="4053717"/>
            <a:ext cx="249132" cy="4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573490" y="452351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10333902" y="452351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2616" y="415768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82616" y="458066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22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Derivation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CFG has a production rules given below, Compute the string w = </a:t>
            </a:r>
            <a:r>
              <a:rPr lang="en-US" dirty="0" err="1" smtClean="0"/>
              <a:t>abaabaa</a:t>
            </a:r>
            <a:r>
              <a:rPr lang="en-US" dirty="0" smtClean="0"/>
              <a:t> with left most derivation.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S	a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	</a:t>
            </a:r>
            <a:r>
              <a:rPr lang="en-US" dirty="0" err="1" smtClean="0"/>
              <a:t>aAS</a:t>
            </a:r>
            <a:endParaRPr lang="en-US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A	bS</a:t>
            </a:r>
          </a:p>
          <a:p>
            <a:r>
              <a:rPr lang="en-US" dirty="0" smtClean="0"/>
              <a:t>S</a:t>
            </a:r>
            <a:r>
              <a:rPr lang="en-US" dirty="0"/>
              <a:t>	</a:t>
            </a:r>
            <a:r>
              <a:rPr lang="en-US" dirty="0" err="1" smtClean="0"/>
              <a:t>aAS</a:t>
            </a:r>
            <a:r>
              <a:rPr lang="en-US" dirty="0" smtClean="0"/>
              <a:t>		</a:t>
            </a:r>
            <a:r>
              <a:rPr lang="en-US" dirty="0"/>
              <a:t>(</a:t>
            </a:r>
            <a:r>
              <a:rPr lang="en-US" dirty="0" smtClean="0"/>
              <a:t>Rule:2)</a:t>
            </a:r>
          </a:p>
          <a:p>
            <a:r>
              <a:rPr lang="en-US" dirty="0" err="1" smtClean="0"/>
              <a:t>abSS</a:t>
            </a:r>
            <a:r>
              <a:rPr lang="en-US" dirty="0"/>
              <a:t>	</a:t>
            </a:r>
            <a:r>
              <a:rPr lang="en-US" dirty="0" smtClean="0"/>
              <a:t>		(Rule:3)</a:t>
            </a:r>
          </a:p>
          <a:p>
            <a:r>
              <a:rPr lang="en-US" dirty="0" err="1" smtClean="0"/>
              <a:t>abaS</a:t>
            </a:r>
            <a:r>
              <a:rPr lang="en-US" dirty="0" smtClean="0"/>
              <a:t>		</a:t>
            </a:r>
            <a:r>
              <a:rPr lang="en-US" dirty="0"/>
              <a:t>(</a:t>
            </a:r>
            <a:r>
              <a:rPr lang="en-US" dirty="0" smtClean="0"/>
              <a:t>Rule:1)</a:t>
            </a:r>
            <a:endParaRPr lang="en-US" dirty="0"/>
          </a:p>
          <a:p>
            <a:r>
              <a:rPr lang="en-US" dirty="0" err="1" smtClean="0"/>
              <a:t>abaaAS</a:t>
            </a:r>
            <a:r>
              <a:rPr lang="en-US" dirty="0"/>
              <a:t>		(</a:t>
            </a:r>
            <a:r>
              <a:rPr lang="en-US" dirty="0" smtClean="0"/>
              <a:t>Rule:2)		</a:t>
            </a:r>
          </a:p>
          <a:p>
            <a:r>
              <a:rPr lang="en-US" dirty="0" err="1" smtClean="0"/>
              <a:t>abaabSS</a:t>
            </a:r>
            <a:r>
              <a:rPr lang="en-US" dirty="0" smtClean="0"/>
              <a:t>		(Rule:3)</a:t>
            </a:r>
          </a:p>
          <a:p>
            <a:r>
              <a:rPr lang="en-US" dirty="0" err="1" smtClean="0"/>
              <a:t>abaabaS</a:t>
            </a:r>
            <a:r>
              <a:rPr lang="en-US" dirty="0" smtClean="0"/>
              <a:t>	</a:t>
            </a:r>
            <a:r>
              <a:rPr lang="en-US" dirty="0"/>
              <a:t>(</a:t>
            </a:r>
            <a:r>
              <a:rPr lang="en-US" dirty="0" smtClean="0"/>
              <a:t>Rule:1)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baabaa</a:t>
            </a:r>
            <a:r>
              <a:rPr lang="en-US" dirty="0" smtClean="0"/>
              <a:t>	(Rule:1)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616" y="297569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616" y="337033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616" y="376689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201062" y="264584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H="1">
            <a:off x="7820062" y="3052353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4"/>
          </p:cNvCxnSpPr>
          <p:nvPr/>
        </p:nvCxnSpPr>
        <p:spPr>
          <a:xfrm flipH="1">
            <a:off x="8429662" y="3122098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607567" y="3071403"/>
            <a:ext cx="1492506" cy="29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400962" y="338879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201062" y="359834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9928261" y="338879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82616" y="415768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093216" y="4052030"/>
            <a:ext cx="215691" cy="42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4" idx="0"/>
          </p:cNvCxnSpPr>
          <p:nvPr/>
        </p:nvCxnSpPr>
        <p:spPr>
          <a:xfrm>
            <a:off x="8588516" y="4032980"/>
            <a:ext cx="249132" cy="4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839111" y="450277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4" name="Oval 33"/>
          <p:cNvSpPr/>
          <p:nvPr/>
        </p:nvSpPr>
        <p:spPr>
          <a:xfrm>
            <a:off x="8599523" y="450277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8821548" y="4998978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592948" y="547522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9553612" y="3795303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0163212" y="3865048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341117" y="3795303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134512" y="413174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9934612" y="434129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0" name="Oval 49"/>
          <p:cNvSpPr/>
          <p:nvPr/>
        </p:nvSpPr>
        <p:spPr>
          <a:xfrm>
            <a:off x="10582312" y="420794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9835876" y="4761021"/>
            <a:ext cx="215691" cy="42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4" idx="0"/>
          </p:cNvCxnSpPr>
          <p:nvPr/>
        </p:nvCxnSpPr>
        <p:spPr>
          <a:xfrm>
            <a:off x="10331176" y="4741971"/>
            <a:ext cx="249132" cy="4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581771" y="5211766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4" name="Oval 53"/>
          <p:cNvSpPr/>
          <p:nvPr/>
        </p:nvSpPr>
        <p:spPr>
          <a:xfrm>
            <a:off x="10342183" y="5211766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10584088" y="5707971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0355488" y="6184221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>
            <a:off x="10940779" y="4655831"/>
            <a:ext cx="249132" cy="4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951786" y="5125626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8785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Derivation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CFG has a production rules given below, Compute the string w = aab with right most derivation.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S	AB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A	</a:t>
            </a:r>
            <a:r>
              <a:rPr lang="en-US" dirty="0" err="1" smtClean="0"/>
              <a:t>aaA</a:t>
            </a:r>
            <a:endParaRPr lang="en-US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A	ε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B	Bb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B</a:t>
            </a:r>
            <a:r>
              <a:rPr lang="en-US" dirty="0"/>
              <a:t>	</a:t>
            </a:r>
            <a:r>
              <a:rPr lang="en-US" dirty="0" smtClean="0"/>
              <a:t>ε</a:t>
            </a:r>
          </a:p>
          <a:p>
            <a:r>
              <a:rPr lang="en-US" dirty="0" smtClean="0"/>
              <a:t>S</a:t>
            </a:r>
            <a:r>
              <a:rPr lang="en-US" dirty="0"/>
              <a:t>	</a:t>
            </a:r>
            <a:r>
              <a:rPr lang="en-US" dirty="0" smtClean="0"/>
              <a:t>AB		</a:t>
            </a:r>
            <a:r>
              <a:rPr lang="en-US" dirty="0"/>
              <a:t>(</a:t>
            </a:r>
            <a:r>
              <a:rPr lang="en-US" dirty="0" smtClean="0"/>
              <a:t>Rule:1)</a:t>
            </a:r>
          </a:p>
          <a:p>
            <a:r>
              <a:rPr lang="en-US" dirty="0" err="1" smtClean="0"/>
              <a:t>ABb</a:t>
            </a:r>
            <a:r>
              <a:rPr lang="en-US" dirty="0"/>
              <a:t>	</a:t>
            </a:r>
            <a:r>
              <a:rPr lang="en-US" dirty="0" smtClean="0"/>
              <a:t>		(Rule:4)</a:t>
            </a:r>
          </a:p>
          <a:p>
            <a:r>
              <a:rPr lang="en-US" dirty="0" smtClean="0"/>
              <a:t>Ab			</a:t>
            </a:r>
            <a:r>
              <a:rPr lang="en-US" dirty="0"/>
              <a:t>(</a:t>
            </a:r>
            <a:r>
              <a:rPr lang="en-US" dirty="0" smtClean="0"/>
              <a:t>Rule:5)</a:t>
            </a:r>
            <a:endParaRPr lang="en-US" dirty="0"/>
          </a:p>
          <a:p>
            <a:r>
              <a:rPr lang="en-US" dirty="0" err="1" smtClean="0"/>
              <a:t>aaAb</a:t>
            </a:r>
            <a:r>
              <a:rPr lang="en-US" dirty="0"/>
              <a:t>		(</a:t>
            </a:r>
            <a:r>
              <a:rPr lang="en-US" dirty="0" smtClean="0"/>
              <a:t>Rule:2)		</a:t>
            </a:r>
          </a:p>
          <a:p>
            <a:r>
              <a:rPr lang="en-US" dirty="0"/>
              <a:t>a</a:t>
            </a:r>
            <a:r>
              <a:rPr lang="en-US" dirty="0" smtClean="0"/>
              <a:t>ab			(Rule:2)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616" y="297569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616" y="337033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616" y="376689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82616" y="415768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82616" y="4585764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282616" y="499897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563478" y="3244162"/>
            <a:ext cx="476250" cy="445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655067" y="3429533"/>
            <a:ext cx="908411" cy="156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6"/>
          </p:cNvCxnSpPr>
          <p:nvPr/>
        </p:nvCxnSpPr>
        <p:spPr>
          <a:xfrm>
            <a:off x="9039728" y="3467036"/>
            <a:ext cx="1080223" cy="16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8756" y="361512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9948139" y="364721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005752" y="4035671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615352" y="4105416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793257" y="4035671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586652" y="4372116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7386752" y="4581666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6" name="Oval 65"/>
          <p:cNvSpPr/>
          <p:nvPr/>
        </p:nvSpPr>
        <p:spPr>
          <a:xfrm>
            <a:off x="8034452" y="4448316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9827595" y="4072767"/>
            <a:ext cx="215691" cy="42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72" idx="0"/>
          </p:cNvCxnSpPr>
          <p:nvPr/>
        </p:nvCxnSpPr>
        <p:spPr>
          <a:xfrm>
            <a:off x="10322895" y="4053717"/>
            <a:ext cx="249132" cy="46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573490" y="452351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333902" y="4523512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8265054" y="4915538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8036454" y="539178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ε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9799447" y="5014481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9570847" y="5490731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97893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Derivation Trees: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A CFG has a production rules given below, Compute the string w = </a:t>
            </a:r>
            <a:r>
              <a:rPr lang="en-US" dirty="0" err="1" smtClean="0"/>
              <a:t>abbcde</a:t>
            </a:r>
            <a:r>
              <a:rPr lang="en-US" dirty="0" smtClean="0"/>
              <a:t> with right most derivation.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S	</a:t>
            </a:r>
            <a:r>
              <a:rPr lang="en-US" dirty="0" err="1" smtClean="0"/>
              <a:t>aTRe</a:t>
            </a:r>
            <a:endParaRPr lang="en-US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T	Tbc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	</a:t>
            </a:r>
            <a:r>
              <a:rPr lang="en-US" dirty="0"/>
              <a:t>b</a:t>
            </a:r>
            <a:endParaRPr lang="en-US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	d</a:t>
            </a:r>
          </a:p>
          <a:p>
            <a:r>
              <a:rPr lang="en-US" dirty="0" smtClean="0"/>
              <a:t>S</a:t>
            </a:r>
            <a:r>
              <a:rPr lang="en-US" dirty="0"/>
              <a:t>	</a:t>
            </a:r>
            <a:r>
              <a:rPr lang="en-US" dirty="0" err="1" smtClean="0"/>
              <a:t>aTRe</a:t>
            </a:r>
            <a:r>
              <a:rPr lang="en-US" dirty="0" smtClean="0"/>
              <a:t>	(Rule:1)</a:t>
            </a:r>
          </a:p>
          <a:p>
            <a:r>
              <a:rPr lang="en-US" dirty="0" err="1" smtClean="0"/>
              <a:t>aTde</a:t>
            </a:r>
            <a:r>
              <a:rPr lang="en-US" dirty="0"/>
              <a:t>	</a:t>
            </a:r>
            <a:r>
              <a:rPr lang="en-US" dirty="0" smtClean="0"/>
              <a:t>		(Rule:4)</a:t>
            </a:r>
          </a:p>
          <a:p>
            <a:r>
              <a:rPr lang="en-US" dirty="0" err="1" smtClean="0"/>
              <a:t>aTbcde</a:t>
            </a:r>
            <a:r>
              <a:rPr lang="en-US" dirty="0" smtClean="0"/>
              <a:t>		(Rule:2)</a:t>
            </a:r>
            <a:endParaRPr lang="en-US" dirty="0"/>
          </a:p>
          <a:p>
            <a:r>
              <a:rPr lang="en-US" dirty="0" err="1" smtClean="0"/>
              <a:t>abbcde</a:t>
            </a:r>
            <a:r>
              <a:rPr lang="en-US" dirty="0"/>
              <a:t>		(</a:t>
            </a:r>
            <a:r>
              <a:rPr lang="en-US" dirty="0" smtClean="0"/>
              <a:t>Rule:3)	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82616" y="297569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82616" y="337033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82616" y="376689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82616" y="415768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82616" y="4585764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563478" y="3083742"/>
            <a:ext cx="476250" cy="4457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39" name="Straight Arrow Connector 38"/>
          <p:cNvCxnSpPr>
            <a:stCxn id="38" idx="2"/>
          </p:cNvCxnSpPr>
          <p:nvPr/>
        </p:nvCxnSpPr>
        <p:spPr>
          <a:xfrm flipH="1">
            <a:off x="7285037" y="3306616"/>
            <a:ext cx="1278441" cy="45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6"/>
          </p:cNvCxnSpPr>
          <p:nvPr/>
        </p:nvCxnSpPr>
        <p:spPr>
          <a:xfrm>
            <a:off x="9039728" y="3306616"/>
            <a:ext cx="1499935" cy="45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046912" y="3774131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10320825" y="3774131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390690" y="3510584"/>
            <a:ext cx="289463" cy="246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19163" y="3525705"/>
            <a:ext cx="277311" cy="247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003406" y="372278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5" name="Oval 34"/>
          <p:cNvSpPr/>
          <p:nvPr/>
        </p:nvSpPr>
        <p:spPr>
          <a:xfrm>
            <a:off x="9057818" y="3748564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7615348" y="4131923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224948" y="4201668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402853" y="4131923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6248" y="446836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996348" y="467791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8644048" y="454456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430592" y="4947075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201992" y="542332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9414439" y="4196336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185839" y="4672586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in </a:t>
            </a:r>
            <a:r>
              <a:rPr lang="en-US" dirty="0" smtClean="0"/>
              <a:t>Grammars: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/>
          <a:lstStyle/>
          <a:p>
            <a:r>
              <a:rPr lang="en-US" dirty="0" smtClean="0"/>
              <a:t>A terminal string W  L(G) is ambiguous if there exists two or more derivation tree for W. {either leftmost or rightmost}.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S	AB, S	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r>
              <a:rPr lang="en-US" dirty="0" smtClean="0">
                <a:latin typeface="Century Gothic" panose="020B0502020202020204" pitchFamily="34" charset="0"/>
              </a:rPr>
              <a:t>, A  	    a, A	  Aa, B	  b	; W=aab</a:t>
            </a:r>
            <a:endParaRPr lang="en-US" dirty="0">
              <a:latin typeface="Century Gothic" panose="020B0502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S		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r>
              <a:rPr lang="en-US" dirty="0" smtClean="0">
                <a:latin typeface="Century Gothic" panose="020B0502020202020204" pitchFamily="34" charset="0"/>
              </a:rPr>
              <a:t>			aab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pPr>
              <a:buFont typeface="+mj-lt"/>
              <a:buAutoNum type="arabicPeriod" startAt="2"/>
            </a:pPr>
            <a:r>
              <a:rPr lang="en-US" dirty="0">
                <a:latin typeface="Century Gothic" panose="020B0502020202020204" pitchFamily="34" charset="0"/>
              </a:rPr>
              <a:t>S		</a:t>
            </a:r>
            <a:r>
              <a:rPr lang="en-US" dirty="0" smtClean="0">
                <a:latin typeface="Century Gothic" panose="020B0502020202020204" pitchFamily="34" charset="0"/>
              </a:rPr>
              <a:t>AB		     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r>
              <a:rPr lang="en-US" dirty="0" smtClean="0">
                <a:latin typeface="Century Gothic" panose="020B0502020202020204" pitchFamily="34" charset="0"/>
              </a:rPr>
              <a:t>			</a:t>
            </a:r>
            <a:r>
              <a:rPr lang="en-US" dirty="0" err="1" smtClean="0">
                <a:latin typeface="Century Gothic" panose="020B0502020202020204" pitchFamily="34" charset="0"/>
              </a:rPr>
              <a:t>aaB</a:t>
            </a:r>
            <a:r>
              <a:rPr lang="en-US" dirty="0" smtClean="0">
                <a:latin typeface="Century Gothic" panose="020B0502020202020204" pitchFamily="34" charset="0"/>
              </a:rPr>
              <a:t>	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           aab				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</a:rPr>
              <a:t>		</a:t>
            </a: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86844" y="298762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196013" y="3007464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44516" y="336596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4516" y="500064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43663" y="500064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01489" y="500064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27984" y="295468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00273" y="298762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80584" y="301261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06089" y="338501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273394" y="250316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0" name="Straight Arrow Connector 19"/>
          <p:cNvCxnSpPr>
            <a:stCxn id="16" idx="3"/>
          </p:cNvCxnSpPr>
          <p:nvPr/>
        </p:nvCxnSpPr>
        <p:spPr>
          <a:xfrm flipH="1">
            <a:off x="9892394" y="2909672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4"/>
          </p:cNvCxnSpPr>
          <p:nvPr/>
        </p:nvCxnSpPr>
        <p:spPr>
          <a:xfrm flipH="1">
            <a:off x="10501994" y="2979417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5"/>
          </p:cNvCxnSpPr>
          <p:nvPr/>
        </p:nvCxnSpPr>
        <p:spPr>
          <a:xfrm>
            <a:off x="10679899" y="2909672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73294" y="324611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/>
          <p:cNvSpPr/>
          <p:nvPr/>
        </p:nvSpPr>
        <p:spPr>
          <a:xfrm>
            <a:off x="10273394" y="345566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Oval 25"/>
          <p:cNvSpPr/>
          <p:nvPr/>
        </p:nvSpPr>
        <p:spPr>
          <a:xfrm>
            <a:off x="10921094" y="332231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1168744" y="3798567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940144" y="427481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264008" y="497451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9437369" y="422746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977991" y="4529469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894222" y="4529469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558891" y="4865914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10267834" y="4884894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1064792" y="560178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196941" y="5310519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970605" y="5284743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77841" y="562083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4" name="Oval 53"/>
          <p:cNvSpPr/>
          <p:nvPr/>
        </p:nvSpPr>
        <p:spPr>
          <a:xfrm>
            <a:off x="9307948" y="5677983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890628" y="6251120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0701944" y="5257211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374965" y="5993560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71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in </a:t>
            </a:r>
            <a:r>
              <a:rPr lang="en-US" dirty="0" smtClean="0"/>
              <a:t>Grammars: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Generate three sentential forms of the given </a:t>
            </a:r>
          </a:p>
          <a:p>
            <a:pPr marL="400050" lvl="1" indent="0">
              <a:buNone/>
            </a:pPr>
            <a:r>
              <a:rPr lang="en-US" sz="1800" dirty="0" smtClean="0"/>
              <a:t>production rules: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S	</a:t>
            </a:r>
            <a:r>
              <a:rPr lang="en-US" dirty="0" smtClean="0"/>
              <a:t>bSb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S</a:t>
            </a:r>
            <a:r>
              <a:rPr lang="en-US" dirty="0"/>
              <a:t>	</a:t>
            </a:r>
            <a:r>
              <a:rPr lang="en-US" dirty="0" smtClean="0"/>
              <a:t>Y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Y</a:t>
            </a:r>
            <a:r>
              <a:rPr lang="en-US" dirty="0"/>
              <a:t>	</a:t>
            </a:r>
            <a:r>
              <a:rPr lang="en-US" dirty="0" smtClean="0"/>
              <a:t>bXb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Y</a:t>
            </a:r>
            <a:r>
              <a:rPr lang="en-US" dirty="0"/>
              <a:t>	</a:t>
            </a:r>
            <a:r>
              <a:rPr lang="en-US" dirty="0" smtClean="0"/>
              <a:t>X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X 	</a:t>
            </a:r>
            <a:r>
              <a:rPr lang="en-US" dirty="0" err="1" smtClean="0"/>
              <a:t>aXa</a:t>
            </a:r>
            <a:endParaRPr lang="en-US" dirty="0" smtClean="0"/>
          </a:p>
          <a:p>
            <a:pPr marL="400050" indent="-400050">
              <a:buFont typeface="+mj-lt"/>
              <a:buAutoNum type="arabicPeriod"/>
            </a:pPr>
            <a:r>
              <a:rPr lang="en-US" dirty="0" smtClean="0"/>
              <a:t>X	b</a:t>
            </a:r>
            <a:endParaRPr lang="en-US" dirty="0"/>
          </a:p>
          <a:p>
            <a:r>
              <a:rPr lang="en-US" dirty="0" smtClean="0">
                <a:latin typeface="Century Gothic" panose="020B0502020202020204" pitchFamily="34" charset="0"/>
              </a:rPr>
              <a:t>S		bSb			bYb			bXb			bbb	</a:t>
            </a:r>
          </a:p>
          <a:p>
            <a:r>
              <a:rPr lang="en-US" dirty="0">
                <a:latin typeface="Century Gothic" panose="020B0502020202020204" pitchFamily="34" charset="0"/>
              </a:rPr>
              <a:t>S		Y		   X		     </a:t>
            </a:r>
            <a:r>
              <a:rPr lang="en-US" dirty="0" err="1">
                <a:latin typeface="Century Gothic" panose="020B0502020202020204" pitchFamily="34" charset="0"/>
              </a:rPr>
              <a:t>aXa</a:t>
            </a:r>
            <a:r>
              <a:rPr lang="en-US" dirty="0">
                <a:latin typeface="Century Gothic" panose="020B0502020202020204" pitchFamily="34" charset="0"/>
              </a:rPr>
              <a:t>		     aba</a:t>
            </a:r>
          </a:p>
          <a:p>
            <a:r>
              <a:rPr lang="en-US" dirty="0">
                <a:latin typeface="Century Gothic" panose="020B0502020202020204" pitchFamily="34" charset="0"/>
              </a:rPr>
              <a:t>S		bSb			bYb			bXb			</a:t>
            </a:r>
            <a:r>
              <a:rPr lang="en-US" dirty="0" err="1" smtClean="0">
                <a:latin typeface="Century Gothic" panose="020B0502020202020204" pitchFamily="34" charset="0"/>
              </a:rPr>
              <a:t>baXab</a:t>
            </a:r>
            <a:r>
              <a:rPr lang="en-US" dirty="0" smtClean="0">
                <a:latin typeface="Century Gothic" panose="020B0502020202020204" pitchFamily="34" charset="0"/>
              </a:rPr>
              <a:t>  	 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  <a:r>
              <a:rPr lang="en-US" dirty="0" smtClean="0">
                <a:latin typeface="Century Gothic" panose="020B0502020202020204" pitchFamily="34" charset="0"/>
              </a:rPr>
              <a:t>     </a:t>
            </a:r>
            <a:r>
              <a:rPr lang="en-US" dirty="0" err="1" smtClean="0">
                <a:latin typeface="Century Gothic" panose="020B0502020202020204" pitchFamily="34" charset="0"/>
              </a:rPr>
              <a:t>baaab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82616" y="311368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82616" y="3508330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82616" y="391776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82616" y="428279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82616" y="467406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193382" y="553069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84032" y="553069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936582" y="552481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327962" y="5530598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0959194" y="6476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72" name="Straight Arrow Connector 71"/>
          <p:cNvCxnSpPr>
            <a:stCxn id="71" idx="3"/>
          </p:cNvCxnSpPr>
          <p:nvPr/>
        </p:nvCxnSpPr>
        <p:spPr>
          <a:xfrm flipH="1">
            <a:off x="10578194" y="471272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1" idx="4"/>
          </p:cNvCxnSpPr>
          <p:nvPr/>
        </p:nvCxnSpPr>
        <p:spPr>
          <a:xfrm flipH="1">
            <a:off x="11187794" y="541017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5"/>
          </p:cNvCxnSpPr>
          <p:nvPr/>
        </p:nvCxnSpPr>
        <p:spPr>
          <a:xfrm>
            <a:off x="11365699" y="471272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0159094" y="80771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0959194" y="101726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7" name="Oval 76"/>
          <p:cNvSpPr/>
          <p:nvPr/>
        </p:nvSpPr>
        <p:spPr>
          <a:xfrm>
            <a:off x="11606894" y="88391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11187794" y="1512567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0959194" y="198881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1187794" y="2465067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0959194" y="294131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11187794" y="3436617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0959194" y="3912867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206416" y="587359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280234" y="58926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397166" y="58926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768766" y="58926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9532534" y="182058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0" name="Straight Arrow Connector 89"/>
          <p:cNvCxnSpPr>
            <a:stCxn id="88" idx="4"/>
          </p:cNvCxnSpPr>
          <p:nvPr/>
        </p:nvCxnSpPr>
        <p:spPr>
          <a:xfrm flipH="1">
            <a:off x="9761134" y="2296835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9532534" y="277308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9761134" y="3268385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9532534" y="374463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9761134" y="4220885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9532534" y="469713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9151534" y="4170190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939039" y="4170190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732434" y="450663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10180234" y="458283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9765215" y="5173385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536615" y="564963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193382" y="630619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564982" y="631381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36582" y="63214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327962" y="63368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26360" y="633689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27182" y="12881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1.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9187765" y="18652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2.</a:t>
            </a:r>
            <a:endParaRPr lang="en-US" b="1" dirty="0"/>
          </a:p>
        </p:txBody>
      </p:sp>
      <p:sp>
        <p:nvSpPr>
          <p:cNvPr id="113" name="Oval 112"/>
          <p:cNvSpPr/>
          <p:nvPr/>
        </p:nvSpPr>
        <p:spPr>
          <a:xfrm>
            <a:off x="1468943" y="139088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4" name="Straight Arrow Connector 113"/>
          <p:cNvCxnSpPr>
            <a:stCxn id="113" idx="4"/>
          </p:cNvCxnSpPr>
          <p:nvPr/>
        </p:nvCxnSpPr>
        <p:spPr>
          <a:xfrm flipH="1">
            <a:off x="1697543" y="1867135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468943" y="234338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16" name="Straight Arrow Connector 115"/>
          <p:cNvCxnSpPr/>
          <p:nvPr/>
        </p:nvCxnSpPr>
        <p:spPr>
          <a:xfrm flipH="1">
            <a:off x="1697543" y="2838685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468943" y="331493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697543" y="3791185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1468943" y="426743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24" name="Straight Arrow Connector 123"/>
          <p:cNvCxnSpPr/>
          <p:nvPr/>
        </p:nvCxnSpPr>
        <p:spPr>
          <a:xfrm flipH="1">
            <a:off x="1701624" y="4743685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1473024" y="521993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1124174" y="143555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</a:t>
            </a:r>
            <a:endParaRPr lang="en-US" b="1" dirty="0"/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1087943" y="2768940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875448" y="2768940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668843" y="310538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2116643" y="318158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087943" y="4673940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1875448" y="4673940"/>
            <a:ext cx="450745" cy="412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68843" y="501038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2116643" y="5086585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3282616" y="512509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>
            <a:off x="1702305" y="5734858"/>
            <a:ext cx="95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1473705" y="6211108"/>
            <a:ext cx="476250" cy="4762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50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two ambiguous trees that can end in the same grammar?</a:t>
            </a:r>
          </a:p>
          <a:p>
            <a:pPr marL="400050" lvl="1" indent="0">
              <a:buNone/>
            </a:pPr>
            <a:r>
              <a:rPr lang="en-US" sz="1800" dirty="0"/>
              <a:t>production rules: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S	</a:t>
            </a:r>
            <a:r>
              <a:rPr lang="en-US" dirty="0" err="1"/>
              <a:t>aABc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S	ε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A	</a:t>
            </a:r>
            <a:r>
              <a:rPr lang="en-US" dirty="0" err="1"/>
              <a:t>cSB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A	Ab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B 	</a:t>
            </a:r>
            <a:r>
              <a:rPr lang="en-US" dirty="0" err="1"/>
              <a:t>bB</a:t>
            </a:r>
            <a:endParaRPr lang="en-US" dirty="0"/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B	</a:t>
            </a:r>
            <a:r>
              <a:rPr lang="en-US" dirty="0" smtClean="0"/>
              <a:t>a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STRING:		</a:t>
            </a:r>
            <a:r>
              <a:rPr lang="en-US" dirty="0" err="1" smtClean="0"/>
              <a:t>acabac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Ambiguity in </a:t>
            </a:r>
            <a:r>
              <a:rPr lang="en-US" dirty="0" smtClean="0"/>
              <a:t>Grammars: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82616" y="311368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82616" y="3508330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82616" y="391776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82616" y="428279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82616" y="467406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82616" y="512509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04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95" t="12851" b="8418"/>
          <a:stretch/>
        </p:blipFill>
        <p:spPr>
          <a:xfrm>
            <a:off x="2601532" y="2133600"/>
            <a:ext cx="8903080" cy="373487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Context Free Grammars and Programming Languages: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6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Context Free Grammars and Programming Languages: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most other languages, we can define a programming language by a grammar. It </a:t>
            </a:r>
            <a:r>
              <a:rPr lang="en-US" dirty="0" smtClean="0"/>
              <a:t>is traditional </a:t>
            </a:r>
            <a:r>
              <a:rPr lang="en-US" dirty="0"/>
              <a:t>in writing on programming languages to use a convention for specifying grammars </a:t>
            </a:r>
            <a:r>
              <a:rPr lang="en-US" dirty="0" smtClean="0"/>
              <a:t>called the </a:t>
            </a:r>
            <a:r>
              <a:rPr lang="en-US" i="1" dirty="0"/>
              <a:t>Backus-Naur </a:t>
            </a:r>
            <a:r>
              <a:rPr lang="en-US" dirty="0"/>
              <a:t>form or BNF. This form is in essence the same as the notation we have used </a:t>
            </a:r>
            <a:r>
              <a:rPr lang="en-US" dirty="0" smtClean="0"/>
              <a:t>here, but </a:t>
            </a:r>
            <a:r>
              <a:rPr lang="en-US" dirty="0"/>
              <a:t>the appearance is different. In BNF, variables are enclosed in triangular brackets. </a:t>
            </a:r>
            <a:r>
              <a:rPr lang="en-US" dirty="0" smtClean="0"/>
              <a:t>Terminal symbols </a:t>
            </a:r>
            <a:r>
              <a:rPr lang="en-US" dirty="0"/>
              <a:t>are written without any special marking. BNF also uses subsidiary symbols such as </a:t>
            </a:r>
            <a:r>
              <a:rPr lang="en-US" dirty="0" smtClean="0"/>
              <a:t>|.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 formal language theory, a Context Free Language (CFL) is a language generated by some Context Free Grammar.</a:t>
            </a:r>
          </a:p>
          <a:p>
            <a:r>
              <a:rPr lang="en-US" dirty="0" smtClean="0"/>
              <a:t>It is more powerful than </a:t>
            </a:r>
            <a:r>
              <a:rPr lang="en-US" dirty="0"/>
              <a:t>F</a:t>
            </a:r>
            <a:r>
              <a:rPr lang="en-US" dirty="0" smtClean="0"/>
              <a:t>inite Automata or Regular Expression , but still cannot define all possible languages.</a:t>
            </a:r>
          </a:p>
          <a:p>
            <a:r>
              <a:rPr lang="en-US" dirty="0" smtClean="0"/>
              <a:t>The set of all CFL is identical to the set of languages accepted by Pushdown Automata.</a:t>
            </a:r>
          </a:p>
          <a:p>
            <a:r>
              <a:rPr lang="en-US" dirty="0" smtClean="0"/>
              <a:t>CFL is considered to be a higher level language as compared to regular languages.</a:t>
            </a:r>
          </a:p>
        </p:txBody>
      </p:sp>
    </p:spTree>
    <p:extLst>
      <p:ext uri="{BB962C8B-B14F-4D97-AF65-F5344CB8AC3E}">
        <p14:creationId xmlns:p14="http://schemas.microsoft.com/office/powerpoint/2010/main" val="31803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and Programming Languages: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instance, expressions like (2+3)*5 or 3+8+2*7 can be describes by the CFG.</a:t>
            </a:r>
          </a:p>
          <a:p>
            <a:r>
              <a:rPr lang="en-US" dirty="0" smtClean="0"/>
              <a:t>3+8+2*7</a:t>
            </a:r>
          </a:p>
          <a:p>
            <a:r>
              <a:rPr lang="en-US" dirty="0" smtClean="0"/>
              <a:t>&lt;expr&gt;</a:t>
            </a:r>
            <a:r>
              <a:rPr lang="en-US" dirty="0"/>
              <a:t>	</a:t>
            </a:r>
            <a:r>
              <a:rPr lang="en-US" dirty="0" smtClean="0"/>
              <a:t>	&lt;expr&gt; + &lt;expr&gt;	</a:t>
            </a:r>
          </a:p>
          <a:p>
            <a:r>
              <a:rPr lang="en-US" dirty="0"/>
              <a:t>&lt;expr&gt;		&lt;expr&gt; </a:t>
            </a:r>
            <a:r>
              <a:rPr lang="en-US" dirty="0" smtClean="0"/>
              <a:t>* </a:t>
            </a:r>
            <a:r>
              <a:rPr lang="en-US" dirty="0"/>
              <a:t>&lt;expr</a:t>
            </a:r>
            <a:r>
              <a:rPr lang="en-US" dirty="0" smtClean="0"/>
              <a:t>&gt;</a:t>
            </a:r>
          </a:p>
          <a:p>
            <a:r>
              <a:rPr lang="en-US" dirty="0"/>
              <a:t>&lt;expr&gt;		</a:t>
            </a:r>
            <a:r>
              <a:rPr lang="en-US" dirty="0" smtClean="0"/>
              <a:t>(&lt;</a:t>
            </a:r>
            <a:r>
              <a:rPr lang="en-US" dirty="0"/>
              <a:t>expr</a:t>
            </a:r>
            <a:r>
              <a:rPr lang="en-US" dirty="0" smtClean="0"/>
              <a:t>&gt;)</a:t>
            </a:r>
          </a:p>
          <a:p>
            <a:r>
              <a:rPr lang="en-US" dirty="0"/>
              <a:t>&lt;expr&gt;		</a:t>
            </a:r>
            <a:r>
              <a:rPr lang="en-US" dirty="0" smtClean="0"/>
              <a:t>0,1,2……..,9</a:t>
            </a:r>
          </a:p>
          <a:p>
            <a:r>
              <a:rPr lang="en-US" dirty="0"/>
              <a:t>Where </a:t>
            </a:r>
            <a:r>
              <a:rPr lang="en-US" dirty="0" smtClean="0"/>
              <a:t>non-terminals  </a:t>
            </a:r>
            <a:r>
              <a:rPr lang="en-US" dirty="0"/>
              <a:t>&lt;</a:t>
            </a:r>
            <a:r>
              <a:rPr lang="en-US" dirty="0" smtClean="0"/>
              <a:t>expr&gt; </a:t>
            </a:r>
          </a:p>
          <a:p>
            <a:pPr marL="400050" lvl="1" indent="0">
              <a:buNone/>
            </a:pPr>
            <a:r>
              <a:rPr lang="en-US" sz="1800" dirty="0" smtClean="0"/>
              <a:t>and Terminals +,*,(,),0,1,2…..,9  </a:t>
            </a:r>
            <a:endParaRPr lang="en-US" sz="18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71125" y="336874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71125" y="415528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1125" y="38070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71125" y="454716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7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and Programming Languages: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971125" y="336874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71125" y="415528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1125" y="38070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71125" y="454716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8943" t="34418" r="32923" b="14538"/>
          <a:stretch/>
        </p:blipFill>
        <p:spPr>
          <a:xfrm>
            <a:off x="2589212" y="2232335"/>
            <a:ext cx="8915400" cy="46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47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and Programming Languages: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697233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i="1" dirty="0"/>
              <a:t>m</a:t>
            </a:r>
            <a:r>
              <a:rPr lang="en-US" b="1" i="1" dirty="0" smtClean="0"/>
              <a:t>ain()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800" b="1" i="1" dirty="0" smtClean="0"/>
              <a:t>	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&lt;statements&gt;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}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b="1" i="1" dirty="0"/>
              <a:t>f</a:t>
            </a:r>
            <a:r>
              <a:rPr lang="en-US" b="1" i="1" dirty="0" smtClean="0"/>
              <a:t>unction	</a:t>
            </a:r>
            <a:r>
              <a:rPr lang="en-US" b="1" i="1" dirty="0" err="1" smtClean="0"/>
              <a:t>fn</a:t>
            </a:r>
            <a:r>
              <a:rPr lang="en-US" b="1" i="1" dirty="0" smtClean="0"/>
              <a:t>()</a:t>
            </a:r>
            <a:endParaRPr lang="en-US" b="1" i="1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&lt;variable declaration&gt;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&lt;statements&gt;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/>
              <a:t>&lt;variable declaration&gt;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}</a:t>
            </a:r>
          </a:p>
          <a:p>
            <a:r>
              <a:rPr lang="en-US" dirty="0" smtClean="0"/>
              <a:t>start</a:t>
            </a:r>
            <a:r>
              <a:rPr lang="en-US" dirty="0"/>
              <a:t>	</a:t>
            </a:r>
            <a:r>
              <a:rPr lang="en-US" dirty="0" smtClean="0"/>
              <a:t>	main &lt;</a:t>
            </a:r>
            <a:r>
              <a:rPr lang="en-US" dirty="0" err="1" smtClean="0"/>
              <a:t>sp</a:t>
            </a:r>
            <a:r>
              <a:rPr lang="en-US" dirty="0" smtClean="0"/>
              <a:t>&gt; &lt;left circle bracket&gt; &lt;right circle bracket&gt; &lt;</a:t>
            </a:r>
            <a:r>
              <a:rPr lang="en-US" dirty="0" err="1" smtClean="0"/>
              <a:t>nl</a:t>
            </a:r>
            <a:r>
              <a:rPr lang="en-US" dirty="0" smtClean="0"/>
              <a:t>&gt; &lt;left 					parenthesis&gt; &lt;</a:t>
            </a:r>
            <a:r>
              <a:rPr lang="en-US" dirty="0" err="1" smtClean="0"/>
              <a:t>nl</a:t>
            </a:r>
            <a:r>
              <a:rPr lang="en-US" dirty="0" smtClean="0"/>
              <a:t>&gt; &lt;statement part&gt; &lt;</a:t>
            </a:r>
            <a:r>
              <a:rPr lang="en-US" dirty="0" err="1" smtClean="0"/>
              <a:t>nl</a:t>
            </a:r>
            <a:r>
              <a:rPr lang="en-US" dirty="0" smtClean="0"/>
              <a:t>&gt; &lt;right parenthesis&gt; &lt;</a:t>
            </a:r>
            <a:r>
              <a:rPr lang="en-US" dirty="0" err="1" smtClean="0"/>
              <a:t>nl</a:t>
            </a:r>
            <a:r>
              <a:rPr lang="en-US" dirty="0" smtClean="0"/>
              <a:t>&gt; &lt;</a:t>
            </a:r>
            <a:r>
              <a:rPr lang="en-US" dirty="0" err="1" smtClean="0"/>
              <a:t>fn</a:t>
            </a:r>
            <a:r>
              <a:rPr lang="en-US" dirty="0" smtClean="0"/>
              <a:t>&gt;	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fn</a:t>
            </a:r>
            <a:r>
              <a:rPr lang="en-US" dirty="0" smtClean="0"/>
              <a:t>&gt;		function &lt;</a:t>
            </a:r>
            <a:r>
              <a:rPr lang="en-US" dirty="0" err="1" smtClean="0"/>
              <a:t>sp</a:t>
            </a:r>
            <a:r>
              <a:rPr lang="en-US" dirty="0" smtClean="0"/>
              <a:t>&gt; &lt;</a:t>
            </a:r>
            <a:r>
              <a:rPr lang="en-US" dirty="0" err="1" smtClean="0"/>
              <a:t>fn</a:t>
            </a:r>
            <a:r>
              <a:rPr lang="en-US" dirty="0"/>
              <a:t>&gt; &lt;left circle bracket&gt; &lt;right circle bracket&gt; </a:t>
            </a:r>
            <a:r>
              <a:rPr lang="en-US" dirty="0" smtClean="0"/>
              <a:t>&lt;</a:t>
            </a:r>
            <a:r>
              <a:rPr lang="en-US" dirty="0" err="1" smtClean="0"/>
              <a:t>nl</a:t>
            </a:r>
            <a:r>
              <a:rPr lang="en-US" dirty="0" smtClean="0"/>
              <a:t>&gt; </a:t>
            </a:r>
            <a:r>
              <a:rPr lang="en-US" dirty="0"/>
              <a:t>&lt;left </a:t>
            </a:r>
            <a:r>
              <a:rPr lang="en-US" dirty="0" smtClean="0"/>
              <a:t>			parenthesis</a:t>
            </a:r>
            <a:r>
              <a:rPr lang="en-US" dirty="0"/>
              <a:t>&gt; &lt;</a:t>
            </a:r>
            <a:r>
              <a:rPr lang="en-US" dirty="0" err="1"/>
              <a:t>nl</a:t>
            </a:r>
            <a:r>
              <a:rPr lang="en-US" dirty="0" smtClean="0"/>
              <a:t>&gt; &lt;variable declaration&gt; &lt;</a:t>
            </a:r>
            <a:r>
              <a:rPr lang="en-US" dirty="0" err="1" smtClean="0"/>
              <a:t>nl</a:t>
            </a:r>
            <a:r>
              <a:rPr lang="en-US" dirty="0" smtClean="0"/>
              <a:t>&gt; </a:t>
            </a:r>
            <a:r>
              <a:rPr lang="en-US" dirty="0"/>
              <a:t>&lt;statement part&gt; &lt;</a:t>
            </a:r>
            <a:r>
              <a:rPr lang="en-US" dirty="0" err="1"/>
              <a:t>nl</a:t>
            </a:r>
            <a:r>
              <a:rPr lang="en-US" dirty="0" smtClean="0"/>
              <a:t>&gt; 				&lt;</a:t>
            </a:r>
            <a:r>
              <a:rPr lang="en-US" dirty="0"/>
              <a:t>variable declaration&gt; &lt;</a:t>
            </a:r>
            <a:r>
              <a:rPr lang="en-US" dirty="0" err="1"/>
              <a:t>nl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dirty="0"/>
              <a:t>&lt;right parenthesis</a:t>
            </a:r>
            <a:r>
              <a:rPr lang="en-US" dirty="0" smtClean="0"/>
              <a:t>&gt;  	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36275" y="521446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36275" y="587436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83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and Programming Languages: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697233" cy="47244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b="1" i="1" dirty="0" smtClean="0"/>
              <a:t>int i;</a:t>
            </a:r>
            <a:endParaRPr lang="en-US" b="1" i="1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for (i=1; i&lt;=10; i++)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err="1" smtClean="0"/>
              <a:t>printf</a:t>
            </a:r>
            <a:r>
              <a:rPr lang="en-US" sz="1800" b="1" i="1" dirty="0" smtClean="0"/>
              <a:t>(“Hello </a:t>
            </a:r>
            <a:r>
              <a:rPr lang="en-US" sz="1800" b="1" i="1" dirty="0" err="1" smtClean="0"/>
              <a:t>World”,i</a:t>
            </a:r>
            <a:r>
              <a:rPr lang="en-US" sz="1800" b="1" i="1" dirty="0" smtClean="0"/>
              <a:t>);</a:t>
            </a:r>
            <a:endParaRPr lang="en-US" sz="1800" b="1" i="1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}</a:t>
            </a:r>
          </a:p>
          <a:p>
            <a:r>
              <a:rPr lang="en-US" dirty="0"/>
              <a:t>s</a:t>
            </a:r>
            <a:r>
              <a:rPr lang="en-US" dirty="0" smtClean="0"/>
              <a:t>tart		&lt;variable declaration&gt; &lt;</a:t>
            </a:r>
            <a:r>
              <a:rPr lang="en-US" dirty="0" err="1" smtClean="0"/>
              <a:t>nl</a:t>
            </a:r>
            <a:r>
              <a:rPr lang="en-US" dirty="0" smtClean="0"/>
              <a:t>&gt; &lt;for loop&gt; &lt;</a:t>
            </a:r>
            <a:r>
              <a:rPr lang="en-US" dirty="0" err="1" smtClean="0"/>
              <a:t>nl</a:t>
            </a:r>
            <a:r>
              <a:rPr lang="en-US" dirty="0" smtClean="0"/>
              <a:t>&gt; </a:t>
            </a:r>
            <a:r>
              <a:rPr lang="en-US" dirty="0"/>
              <a:t>&lt;left parenthesis&gt; &lt;</a:t>
            </a:r>
            <a:r>
              <a:rPr lang="en-US" dirty="0" err="1"/>
              <a:t>nl</a:t>
            </a:r>
            <a:r>
              <a:rPr lang="en-US" dirty="0"/>
              <a:t>&gt; </a:t>
            </a:r>
            <a:r>
              <a:rPr lang="en-US" dirty="0" smtClean="0"/>
              <a:t>					&lt;</a:t>
            </a:r>
            <a:r>
              <a:rPr lang="en-US" dirty="0" err="1" smtClean="0"/>
              <a:t>printf</a:t>
            </a:r>
            <a:r>
              <a:rPr lang="en-US" dirty="0" smtClean="0"/>
              <a:t>&gt; </a:t>
            </a:r>
            <a:r>
              <a:rPr lang="en-US" dirty="0"/>
              <a:t>&lt;</a:t>
            </a:r>
            <a:r>
              <a:rPr lang="en-US" dirty="0" err="1"/>
              <a:t>nl</a:t>
            </a:r>
            <a:r>
              <a:rPr lang="en-US" dirty="0"/>
              <a:t>&gt; &lt;right parenthesis&gt; </a:t>
            </a:r>
            <a:endParaRPr lang="en-US" dirty="0" smtClean="0"/>
          </a:p>
          <a:p>
            <a:r>
              <a:rPr lang="en-US" dirty="0" smtClean="0"/>
              <a:t>&lt;variable declaration&gt;		&lt;data type&gt; &lt;</a:t>
            </a:r>
            <a:r>
              <a:rPr lang="en-US" dirty="0" err="1" smtClean="0"/>
              <a:t>sp</a:t>
            </a:r>
            <a:r>
              <a:rPr lang="en-US" dirty="0" smtClean="0"/>
              <a:t>&gt; &lt;variable name&gt; &lt;terminator&gt;</a:t>
            </a:r>
          </a:p>
          <a:p>
            <a:r>
              <a:rPr lang="en-US" dirty="0" smtClean="0"/>
              <a:t>&lt;for loop&gt;	for &lt;</a:t>
            </a:r>
            <a:r>
              <a:rPr lang="en-US" dirty="0" err="1" smtClean="0"/>
              <a:t>sp</a:t>
            </a:r>
            <a:r>
              <a:rPr lang="en-US" dirty="0" smtClean="0"/>
              <a:t>&gt; &lt;left circle bracket&gt; &lt;variable initialization&gt; &lt;terminator&gt; 					&lt;condition&gt; &lt;terminator&gt; &lt;increment&gt; &lt;right circle bracket&gt;	</a:t>
            </a:r>
          </a:p>
          <a:p>
            <a:r>
              <a:rPr lang="en-US" dirty="0"/>
              <a:t>&lt;variable initialization</a:t>
            </a:r>
            <a:r>
              <a:rPr lang="en-US" dirty="0" smtClean="0"/>
              <a:t>&gt;		&lt;variable name&gt; &lt;assignment operator&gt; &lt;number&gt;</a:t>
            </a:r>
          </a:p>
          <a:p>
            <a:r>
              <a:rPr lang="en-US" dirty="0"/>
              <a:t>&lt;condition</a:t>
            </a:r>
            <a:r>
              <a:rPr lang="en-US" dirty="0" smtClean="0"/>
              <a:t>&gt;	 	&lt;variable name&gt;&lt;comparison operator&gt; &lt;number&gt;</a:t>
            </a:r>
          </a:p>
          <a:p>
            <a:r>
              <a:rPr lang="en-US" dirty="0"/>
              <a:t>&lt;increment</a:t>
            </a:r>
            <a:r>
              <a:rPr lang="en-US" dirty="0" smtClean="0"/>
              <a:t>&gt; 		</a:t>
            </a:r>
            <a:r>
              <a:rPr lang="en-US" dirty="0"/>
              <a:t>&lt;</a:t>
            </a:r>
            <a:r>
              <a:rPr lang="en-US" dirty="0" smtClean="0"/>
              <a:t>variable name&gt; &lt;assignment operator&gt; &lt;variable name&gt; 							&lt;addition operator&gt; &lt;number&gt;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printf</a:t>
            </a:r>
            <a:r>
              <a:rPr lang="en-US" dirty="0" smtClean="0"/>
              <a:t>&gt;	</a:t>
            </a: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left circle bracket&gt; </a:t>
            </a:r>
            <a:r>
              <a:rPr lang="en-US" dirty="0" smtClean="0"/>
              <a:t>&lt;double quotation&gt; </a:t>
            </a:r>
            <a:r>
              <a:rPr lang="en-US" dirty="0"/>
              <a:t>&lt;string&gt; </a:t>
            </a:r>
            <a:r>
              <a:rPr lang="en-US" dirty="0" smtClean="0"/>
              <a:t>&lt;double quotation&gt; 				&lt;separator&gt; &lt;variable name&gt; &lt;right circle bracket&gt; &lt;terminator&gt;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90475" y="5112053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36275" y="358013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1700" y="41697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31361" y="4478750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85593" y="584073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130654" y="64394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80818" y="5490400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0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and Programming Languages: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1" y="2133600"/>
            <a:ext cx="10021889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i="1" dirty="0" smtClean="0"/>
              <a:t>  </a:t>
            </a:r>
            <a:r>
              <a:rPr lang="en-US" b="1" i="1" dirty="0"/>
              <a:t>main()	</a:t>
            </a:r>
            <a:endParaRPr lang="en-US" b="1" i="1" dirty="0" smtClean="0"/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{</a:t>
            </a:r>
            <a:endParaRPr lang="en-US" sz="1800" b="1" i="1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/>
              <a:t>i</a:t>
            </a:r>
            <a:r>
              <a:rPr lang="en-US" sz="1800" b="1" i="1" dirty="0" smtClean="0"/>
              <a:t>nt i;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int j, k;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char c[20];</a:t>
            </a:r>
            <a:endParaRPr lang="en-US" sz="1800" b="1" i="1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/>
              <a:t>}</a:t>
            </a:r>
          </a:p>
          <a:p>
            <a:r>
              <a:rPr lang="en-US" dirty="0" smtClean="0"/>
              <a:t>start		main </a:t>
            </a:r>
            <a:r>
              <a:rPr lang="en-US" dirty="0"/>
              <a:t>&lt;</a:t>
            </a:r>
            <a:r>
              <a:rPr lang="en-US" dirty="0" err="1"/>
              <a:t>sp</a:t>
            </a:r>
            <a:r>
              <a:rPr lang="en-US" dirty="0"/>
              <a:t>&gt; &lt;left circle bracket&gt; &lt;right circle bracket&gt; &lt;</a:t>
            </a:r>
            <a:r>
              <a:rPr lang="en-US" dirty="0" err="1"/>
              <a:t>nl</a:t>
            </a:r>
            <a:r>
              <a:rPr lang="en-US" dirty="0"/>
              <a:t>&gt; &lt;left </a:t>
            </a:r>
            <a:r>
              <a:rPr lang="en-US" dirty="0" smtClean="0"/>
              <a:t>					parenthesis</a:t>
            </a:r>
            <a:r>
              <a:rPr lang="en-US" dirty="0"/>
              <a:t>&gt; &lt;</a:t>
            </a:r>
            <a:r>
              <a:rPr lang="en-US" dirty="0" err="1"/>
              <a:t>nl</a:t>
            </a:r>
            <a:r>
              <a:rPr lang="en-US" dirty="0"/>
              <a:t>&gt; </a:t>
            </a:r>
            <a:r>
              <a:rPr lang="en-US" dirty="0" smtClean="0"/>
              <a:t>&lt;</a:t>
            </a:r>
            <a:r>
              <a:rPr lang="en-US" dirty="0"/>
              <a:t>variable declaration&gt; </a:t>
            </a:r>
            <a:r>
              <a:rPr lang="en-US" dirty="0" smtClean="0"/>
              <a:t>&lt;</a:t>
            </a:r>
            <a:r>
              <a:rPr lang="en-US" dirty="0" err="1"/>
              <a:t>nl</a:t>
            </a:r>
            <a:r>
              <a:rPr lang="en-US" dirty="0"/>
              <a:t>&gt; &lt;right parenthesis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&lt;variable declaration&gt;	  &lt;data type&gt; &lt;</a:t>
            </a:r>
            <a:r>
              <a:rPr lang="en-US" dirty="0" err="1" smtClean="0"/>
              <a:t>sp</a:t>
            </a:r>
            <a:r>
              <a:rPr lang="en-US" dirty="0" smtClean="0"/>
              <a:t>&gt; &lt;variable name&gt; &lt;terminator&gt;</a:t>
            </a:r>
          </a:p>
          <a:p>
            <a:r>
              <a:rPr lang="en-US" dirty="0"/>
              <a:t>&lt;variable declaration&gt;	  &lt;data type&gt; &lt;</a:t>
            </a:r>
            <a:r>
              <a:rPr lang="en-US" dirty="0" err="1"/>
              <a:t>sp</a:t>
            </a:r>
            <a:r>
              <a:rPr lang="en-US" dirty="0"/>
              <a:t>&gt; &lt;variable </a:t>
            </a:r>
            <a:r>
              <a:rPr lang="en-US" dirty="0" smtClean="0"/>
              <a:t>list&gt; </a:t>
            </a:r>
            <a:r>
              <a:rPr lang="en-US" dirty="0"/>
              <a:t>&lt;terminator</a:t>
            </a:r>
            <a:r>
              <a:rPr lang="en-US" dirty="0" smtClean="0"/>
              <a:t>&gt;</a:t>
            </a:r>
          </a:p>
          <a:p>
            <a:r>
              <a:rPr lang="en-US" dirty="0"/>
              <a:t>&lt;variable </a:t>
            </a:r>
            <a:r>
              <a:rPr lang="en-US" dirty="0" smtClean="0"/>
              <a:t>list&gt;</a:t>
            </a:r>
            <a:r>
              <a:rPr lang="en-US" dirty="0"/>
              <a:t>	  </a:t>
            </a:r>
            <a:r>
              <a:rPr lang="en-US" dirty="0" smtClean="0"/>
              <a:t>&lt;variable name&gt; &lt;separator&gt; </a:t>
            </a:r>
            <a:r>
              <a:rPr lang="en-US" dirty="0"/>
              <a:t>&lt;variable name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&lt;variable declaration&gt;	</a:t>
            </a:r>
            <a:r>
              <a:rPr lang="en-US" dirty="0" smtClean="0"/>
              <a:t>&lt;</a:t>
            </a:r>
            <a:r>
              <a:rPr lang="en-US" dirty="0"/>
              <a:t>data type&gt; &lt;</a:t>
            </a:r>
            <a:r>
              <a:rPr lang="en-US" dirty="0" err="1"/>
              <a:t>sp</a:t>
            </a:r>
            <a:r>
              <a:rPr lang="en-US" dirty="0"/>
              <a:t>&gt; &lt;variable </a:t>
            </a:r>
            <a:r>
              <a:rPr lang="en-US" dirty="0" smtClean="0"/>
              <a:t>name&gt; &lt;left square bracket&gt; &lt;number&gt; &lt;right square bracket&gt; &lt;</a:t>
            </a:r>
            <a:r>
              <a:rPr lang="en-US" dirty="0"/>
              <a:t>terminator&gt;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36275" y="4083353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705461" y="47666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51486" y="5178518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43636" y="557403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49886" y="5982246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19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and Programming Languages: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1" y="2133600"/>
            <a:ext cx="9958389" cy="47244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i="1" dirty="0" smtClean="0"/>
              <a:t>   		</a:t>
            </a:r>
            <a:r>
              <a:rPr lang="en-US" b="1" i="1" dirty="0"/>
              <a:t>main()	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/>
              <a:t>{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/>
              <a:t>int </a:t>
            </a:r>
            <a:r>
              <a:rPr lang="en-US" sz="1800" b="1" i="1" dirty="0" smtClean="0"/>
              <a:t>alpha, alpha123;</a:t>
            </a:r>
            <a:endParaRPr lang="en-US" sz="1800" b="1" i="1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/>
              <a:t>f</a:t>
            </a:r>
            <a:r>
              <a:rPr lang="en-US" sz="1800" b="1" i="1" dirty="0" smtClean="0"/>
              <a:t>loat alpha;</a:t>
            </a:r>
            <a:endParaRPr lang="en-US" sz="1800" b="1" i="1" dirty="0"/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/>
              <a:t>char </a:t>
            </a:r>
            <a:r>
              <a:rPr lang="en-US" sz="1800" b="1" i="1" dirty="0" err="1" smtClean="0"/>
              <a:t>ch</a:t>
            </a:r>
            <a:r>
              <a:rPr lang="en-US" sz="1800" b="1" i="1" dirty="0" smtClean="0"/>
              <a:t>[50</a:t>
            </a:r>
            <a:r>
              <a:rPr lang="en-US" sz="1800" b="1" i="1" dirty="0"/>
              <a:t>];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}</a:t>
            </a:r>
            <a:endParaRPr lang="en-US" sz="1800" b="1" i="1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b="1" i="1" dirty="0"/>
              <a:t> 		</a:t>
            </a:r>
            <a:r>
              <a:rPr lang="en-US" b="1" i="1" dirty="0" smtClean="0"/>
              <a:t>	alpha=find </a:t>
            </a:r>
            <a:r>
              <a:rPr lang="en-US" b="1" i="1" dirty="0" err="1" smtClean="0"/>
              <a:t>sqr</a:t>
            </a:r>
            <a:r>
              <a:rPr lang="en-US" b="1" i="1" smtClean="0"/>
              <a:t>(alpha 123);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176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 and Programming Languages: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1" y="2133600"/>
            <a:ext cx="9958389" cy="4724400"/>
          </a:xfrm>
        </p:spPr>
        <p:txBody>
          <a:bodyPr>
            <a:normAutofit/>
          </a:bodyPr>
          <a:lstStyle/>
          <a:p>
            <a:pPr marL="457200">
              <a:spcBef>
                <a:spcPts val="0"/>
              </a:spcBef>
            </a:pPr>
            <a:r>
              <a:rPr lang="en-US" b="1" i="1" dirty="0" smtClean="0"/>
              <a:t>   		i&lt;=j;</a:t>
            </a:r>
            <a:endParaRPr lang="en-US" sz="1800" b="1" i="1" dirty="0" smtClean="0"/>
          </a:p>
          <a:p>
            <a:pPr marL="1371600" lvl="3" indent="0">
              <a:spcBef>
                <a:spcPts val="0"/>
              </a:spcBef>
              <a:buNone/>
            </a:pPr>
            <a:r>
              <a:rPr lang="en-US" sz="1800" b="1" i="1" dirty="0" smtClean="0"/>
              <a:t>(</a:t>
            </a:r>
            <a:r>
              <a:rPr lang="en-US" sz="1800" b="1" i="1" dirty="0" err="1" smtClean="0"/>
              <a:t>i+j</a:t>
            </a:r>
            <a:r>
              <a:rPr lang="en-US" sz="1800" b="1" i="1" dirty="0" smtClean="0"/>
              <a:t>)&lt;=0;</a:t>
            </a:r>
            <a:endParaRPr lang="en-US" sz="1800" b="1" i="1" dirty="0"/>
          </a:p>
          <a:p>
            <a:r>
              <a:rPr lang="en-US" dirty="0" smtClean="0"/>
              <a:t>&lt;condition&gt;		&lt;variable name&gt; &lt;less than&gt; &lt;assignment operator&gt; </a:t>
            </a:r>
            <a:r>
              <a:rPr lang="en-US" dirty="0"/>
              <a:t>&lt;variable </a:t>
            </a:r>
            <a:r>
              <a:rPr lang="en-US" dirty="0" smtClean="0"/>
              <a:t>						name</a:t>
            </a:r>
            <a:r>
              <a:rPr lang="en-US" dirty="0"/>
              <a:t>&gt; &lt;terminator&gt;</a:t>
            </a:r>
          </a:p>
          <a:p>
            <a:r>
              <a:rPr lang="en-US" dirty="0" smtClean="0"/>
              <a:t> &lt;expression&gt;		&lt;left circle bracket&gt; &lt;variable name&gt; &lt;addition operator&gt; 							&lt;variable name&gt; &lt;right circle bracket&gt;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57911" y="3674475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77147" y="2983232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n-US" dirty="0"/>
              <a:t>Context Free Grammar is defined by 4 tuples as G={</a:t>
            </a:r>
            <a:r>
              <a:rPr lang="en-US" dirty="0" smtClean="0"/>
              <a:t>V,T,S,P</a:t>
            </a:r>
            <a:r>
              <a:rPr lang="en-US" dirty="0"/>
              <a:t>}, where</a:t>
            </a:r>
          </a:p>
          <a:p>
            <a:pPr lvl="1"/>
            <a:r>
              <a:rPr lang="en-US" sz="1800" dirty="0"/>
              <a:t>V= Set of variables or Non-terminal Symbols</a:t>
            </a:r>
          </a:p>
          <a:p>
            <a:pPr lvl="1"/>
            <a:r>
              <a:rPr lang="en-US" sz="1800" dirty="0" smtClean="0"/>
              <a:t>T= </a:t>
            </a:r>
            <a:r>
              <a:rPr lang="en-US" sz="1800" dirty="0"/>
              <a:t>Set of Terminal Symbols</a:t>
            </a:r>
          </a:p>
          <a:p>
            <a:pPr lvl="1"/>
            <a:r>
              <a:rPr lang="en-US" sz="1800" dirty="0"/>
              <a:t>S= Start Symbol</a:t>
            </a:r>
          </a:p>
          <a:p>
            <a:pPr lvl="1"/>
            <a:r>
              <a:rPr lang="en-US" sz="1800" dirty="0"/>
              <a:t>P= Production </a:t>
            </a:r>
            <a:r>
              <a:rPr lang="en-US" sz="1800" dirty="0" smtClean="0"/>
              <a:t>Rule</a:t>
            </a:r>
          </a:p>
          <a:p>
            <a:r>
              <a:rPr lang="en-US" dirty="0" smtClean="0"/>
              <a:t>Context Free Grammar has production rule of the form </a:t>
            </a:r>
          </a:p>
          <a:p>
            <a:pPr marL="2171700" lvl="5" indent="0">
              <a:buNone/>
            </a:pPr>
            <a:r>
              <a:rPr lang="el-GR" sz="1800" dirty="0" smtClean="0">
                <a:latin typeface="Century Gothic" panose="020B0502020202020204" pitchFamily="34" charset="0"/>
              </a:rPr>
              <a:t>Α</a:t>
            </a:r>
            <a:r>
              <a:rPr lang="en-US" sz="1800" dirty="0" smtClean="0">
                <a:latin typeface="Century Gothic" panose="020B0502020202020204" pitchFamily="34" charset="0"/>
              </a:rPr>
              <a:t>	         </a:t>
            </a:r>
            <a:r>
              <a:rPr lang="el-GR" sz="1800" dirty="0" smtClean="0">
                <a:latin typeface="Century Gothic" panose="020B0502020202020204" pitchFamily="34" charset="0"/>
              </a:rPr>
              <a:t>α</a:t>
            </a:r>
            <a:endParaRPr lang="en-US" sz="1800" dirty="0" smtClean="0">
              <a:latin typeface="Century Gothic" panose="020B0502020202020204" pitchFamily="34" charset="0"/>
            </a:endParaRPr>
          </a:p>
          <a:p>
            <a:r>
              <a:rPr lang="en-US" dirty="0" smtClean="0"/>
              <a:t>Where, </a:t>
            </a:r>
            <a:r>
              <a:rPr lang="el-GR" dirty="0" smtClean="0">
                <a:latin typeface="Century Gothic" panose="020B0502020202020204" pitchFamily="34" charset="0"/>
              </a:rPr>
              <a:t>Α</a:t>
            </a:r>
            <a:r>
              <a:rPr lang="en-US" dirty="0" smtClean="0">
                <a:latin typeface="Century Gothic" panose="020B0502020202020204" pitchFamily="34" charset="0"/>
              </a:rPr>
              <a:t> </a:t>
            </a:r>
            <a:r>
              <a:rPr lang="el-GR" dirty="0" smtClean="0">
                <a:latin typeface="Century Gothic" panose="020B0502020202020204" pitchFamily="34" charset="0"/>
              </a:rPr>
              <a:t>€</a:t>
            </a:r>
            <a:r>
              <a:rPr lang="en-US" dirty="0" smtClean="0">
                <a:latin typeface="Century Gothic" panose="020B0502020202020204" pitchFamily="34" charset="0"/>
              </a:rPr>
              <a:t> V and </a:t>
            </a:r>
            <a:r>
              <a:rPr lang="el-GR" dirty="0" smtClean="0">
                <a:latin typeface="Century Gothic" panose="020B0502020202020204" pitchFamily="34" charset="0"/>
              </a:rPr>
              <a:t>α</a:t>
            </a:r>
            <a:r>
              <a:rPr lang="en-US" dirty="0"/>
              <a:t> </a:t>
            </a:r>
            <a:r>
              <a:rPr lang="el-GR" dirty="0" smtClean="0">
                <a:latin typeface="Century Gothic" panose="020B0502020202020204" pitchFamily="34" charset="0"/>
              </a:rPr>
              <a:t>€</a:t>
            </a:r>
            <a:r>
              <a:rPr lang="en-US" dirty="0" smtClean="0">
                <a:latin typeface="Century Gothic" panose="020B0502020202020204" pitchFamily="34" charset="0"/>
              </a:rPr>
              <a:t> (V U</a:t>
            </a:r>
            <a:r>
              <a:rPr lang="el-GR" dirty="0" smtClean="0"/>
              <a:t> </a:t>
            </a:r>
            <a:r>
              <a:rPr lang="en-US" dirty="0" smtClean="0"/>
              <a:t>T)*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49516" y="47163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Non-Terminals vs Terminals in Context Free Grammar: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272069"/>
              </p:ext>
            </p:extLst>
          </p:nvPr>
        </p:nvGraphicFramePr>
        <p:xfrm>
          <a:off x="2589213" y="2133600"/>
          <a:ext cx="8915400" cy="2221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7700"/>
                <a:gridCol w="4457700"/>
              </a:tblGrid>
              <a:tr h="5554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/>
                        <a:t>Non-Terminals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 smtClean="0"/>
                        <a:t>Terminals</a:t>
                      </a:r>
                      <a:endParaRPr lang="en-US" sz="2000" b="1" dirty="0"/>
                    </a:p>
                  </a:txBody>
                  <a:tcPr/>
                </a:tc>
              </a:tr>
              <a:tr h="55545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 be replaced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can’t replaced</a:t>
                      </a:r>
                      <a:endParaRPr lang="en-US" dirty="0"/>
                    </a:p>
                  </a:txBody>
                  <a:tcPr/>
                </a:tc>
              </a:tr>
              <a:tr h="55545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Represented by capital letters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Represented by small letters</a:t>
                      </a:r>
                      <a:endParaRPr lang="en-US" dirty="0"/>
                    </a:p>
                  </a:txBody>
                  <a:tcPr/>
                </a:tc>
              </a:tr>
              <a:tr h="555458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can’t lie on right</a:t>
                      </a:r>
                      <a:r>
                        <a:rPr lang="en-US" baseline="0" dirty="0" smtClean="0"/>
                        <a:t>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dirty="0" smtClean="0"/>
                        <a:t>Which can’t lie on left side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6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 Example: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9602788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generating a language that generates equal number of a’s and b’s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Century Gothic" panose="020B0502020202020204" pitchFamily="34" charset="0"/>
                  </a:rPr>
                  <a:t>, The Context Free Grammar will be defined as,</a:t>
                </a: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G= {(S,A),(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a,b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),(S),(S     aAb, A     aAb|€)}</a:t>
                </a:r>
              </a:p>
              <a:p>
                <a:r>
                  <a:rPr lang="en-US" sz="1800" dirty="0" smtClean="0">
                    <a:latin typeface="Century Gothic" panose="020B0502020202020204" pitchFamily="34" charset="0"/>
                  </a:rPr>
                  <a:t>S		aAb</a:t>
                </a: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aaAbb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	(by production rule  A 	aAb)</a:t>
                </a: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aaaAbbb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	(</a:t>
                </a:r>
                <a:r>
                  <a:rPr lang="en-US" dirty="0">
                    <a:latin typeface="Century Gothic" panose="020B0502020202020204" pitchFamily="34" charset="0"/>
                  </a:rPr>
                  <a:t>by production rule  A 	aAb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aaa</a:t>
                </a:r>
                <a:r>
                  <a:rPr lang="en-US" dirty="0">
                    <a:latin typeface="Century Gothic" panose="020B0502020202020204" pitchFamily="34" charset="0"/>
                  </a:rPr>
                  <a:t> € 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bbb</a:t>
                </a:r>
                <a:r>
                  <a:rPr lang="en-US" dirty="0">
                    <a:latin typeface="Century Gothic" panose="020B0502020202020204" pitchFamily="34" charset="0"/>
                  </a:rPr>
                  <a:t>	(by production rule  A 	 €</a:t>
                </a:r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:r>
                  <a:rPr lang="en-US" dirty="0" err="1" smtClean="0">
                    <a:latin typeface="Century Gothic" panose="020B0502020202020204" pitchFamily="34" charset="0"/>
                  </a:rPr>
                  <a:t>aaabbb</a:t>
                </a:r>
                <a:endParaRPr lang="en-US" dirty="0" smtClean="0">
                  <a:latin typeface="Century Gothic" panose="020B0502020202020204" pitchFamily="34" charset="0"/>
                </a:endParaRPr>
              </a:p>
              <a:p>
                <a:r>
                  <a:rPr lang="en-US" dirty="0">
                    <a:latin typeface="Century Gothic" panose="020B0502020202020204" pitchFamily="34" charset="0"/>
                  </a:rPr>
                  <a:t>S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 b="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9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sz="1900" dirty="0"/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9602788" cy="4724400"/>
              </a:xfrm>
              <a:blipFill rotWithShape="0">
                <a:blip r:embed="rId2"/>
                <a:stretch>
                  <a:fillRect l="-444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5301916" y="2982827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406816" y="2993854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44516" y="34019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44516" y="37829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11766" y="3791173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4516" y="41448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11766" y="4204871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244516" y="45449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11766" y="4599519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44516" y="49830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44516" y="538312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705350" y="5402177"/>
            <a:ext cx="425116" cy="0"/>
          </a:xfrm>
          <a:prstGeom prst="straightConnector1">
            <a:avLst/>
          </a:prstGeom>
          <a:ln w="47625" cap="sq" cmpd="dbl">
            <a:solidFill>
              <a:schemeClr val="tx1">
                <a:lumMod val="95000"/>
                <a:lumOff val="5000"/>
              </a:schemeClr>
            </a:solidFill>
            <a:miter lim="800000"/>
            <a:headEnd type="none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 Example: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22500" t="27500" r="34531" b="35833"/>
          <a:stretch/>
        </p:blipFill>
        <p:spPr>
          <a:xfrm>
            <a:off x="2114550" y="1905000"/>
            <a:ext cx="90868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44725" cy="4724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R.E	=	a</a:t>
            </a:r>
          </a:p>
          <a:p>
            <a:pPr marL="400050" lvl="1" indent="0">
              <a:buNone/>
            </a:pPr>
            <a:r>
              <a:rPr lang="en-US" sz="1800" dirty="0" smtClean="0"/>
              <a:t>S		a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R.E	=	a+b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a | b</a:t>
            </a:r>
          </a:p>
          <a:p>
            <a:pPr marL="400050" lvl="1" indent="0">
              <a:buNone/>
            </a:pPr>
            <a:r>
              <a:rPr lang="en-US" sz="1800" dirty="0" smtClean="0"/>
              <a:t>		OR</a:t>
            </a:r>
          </a:p>
          <a:p>
            <a:pPr marL="400050" lvl="1" indent="0">
              <a:buNone/>
            </a:pPr>
            <a:r>
              <a:rPr lang="en-US" sz="1800" dirty="0"/>
              <a:t>S		a </a:t>
            </a:r>
          </a:p>
          <a:p>
            <a:pPr marL="400050" lvl="1" indent="0">
              <a:buNone/>
            </a:pPr>
            <a:r>
              <a:rPr lang="en-US" sz="1800" dirty="0" smtClean="0"/>
              <a:t>S		b</a:t>
            </a:r>
          </a:p>
          <a:p>
            <a:pPr marL="400050" lvl="1" indent="0">
              <a:buNone/>
            </a:pPr>
            <a:r>
              <a:rPr lang="en-US" sz="1800" dirty="0" smtClean="0"/>
              <a:t>		OR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X|Y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X</a:t>
            </a:r>
            <a:r>
              <a:rPr lang="en-US" sz="1800" dirty="0"/>
              <a:t>		a </a:t>
            </a:r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b</a:t>
            </a: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70641" y="272265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66285" y="352820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74307" y="473937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4307" y="433030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4307" y="550940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307" y="589440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4307" y="626338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963303" y="2141622"/>
            <a:ext cx="4244725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3"/>
            </a:pPr>
            <a:r>
              <a:rPr lang="en-US" sz="1600" dirty="0" smtClean="0"/>
              <a:t>R.E	=	(a+b)(a+b)</a:t>
            </a:r>
          </a:p>
          <a:p>
            <a:pPr marL="400050" lvl="1" indent="0">
              <a:buNone/>
            </a:pPr>
            <a:r>
              <a:rPr lang="en-US" dirty="0" smtClean="0"/>
              <a:t>S		YY</a:t>
            </a:r>
          </a:p>
          <a:p>
            <a:pPr marL="400050" lvl="1" indent="0">
              <a:buNone/>
            </a:pPr>
            <a:r>
              <a:rPr lang="en-US" dirty="0" smtClean="0"/>
              <a:t>Y</a:t>
            </a:r>
            <a:r>
              <a:rPr lang="en-US" dirty="0"/>
              <a:t>		a | </a:t>
            </a:r>
            <a:r>
              <a:rPr lang="en-US" dirty="0" smtClean="0"/>
              <a:t>b</a:t>
            </a:r>
          </a:p>
          <a:p>
            <a:pPr>
              <a:buFont typeface="+mj-lt"/>
              <a:buAutoNum type="arabicPeriod" startAt="3"/>
            </a:pPr>
            <a:r>
              <a:rPr lang="en-US" sz="1600" dirty="0" smtClean="0"/>
              <a:t>R.E	=	</a:t>
            </a:r>
            <a:r>
              <a:rPr lang="en-US" sz="1600" dirty="0"/>
              <a:t>(a+b</a:t>
            </a:r>
            <a:r>
              <a:rPr lang="en-US" sz="1600" dirty="0" smtClean="0"/>
              <a:t>)(a+c)(a+b</a:t>
            </a:r>
            <a:r>
              <a:rPr lang="en-US" sz="1600" dirty="0"/>
              <a:t>)</a:t>
            </a:r>
          </a:p>
          <a:p>
            <a:pPr marL="400050" lvl="1" indent="0">
              <a:buFont typeface="Wingdings 3" charset="2"/>
              <a:buNone/>
            </a:pPr>
            <a:r>
              <a:rPr lang="en-US" dirty="0" smtClean="0"/>
              <a:t>S		YXY	</a:t>
            </a:r>
          </a:p>
          <a:p>
            <a:pPr marL="400050" lvl="1" indent="0">
              <a:buNone/>
            </a:pPr>
            <a:r>
              <a:rPr lang="en-US" dirty="0"/>
              <a:t>Y		a | </a:t>
            </a:r>
            <a:r>
              <a:rPr lang="en-US" dirty="0" smtClean="0"/>
              <a:t>b</a:t>
            </a:r>
          </a:p>
          <a:p>
            <a:pPr marL="400050" lvl="1" indent="0">
              <a:buNone/>
            </a:pPr>
            <a:r>
              <a:rPr lang="en-US" dirty="0" smtClean="0"/>
              <a:t>X</a:t>
            </a:r>
            <a:r>
              <a:rPr lang="en-US" dirty="0"/>
              <a:t>		a | c</a:t>
            </a:r>
            <a:endParaRPr lang="en-US" dirty="0" smtClean="0"/>
          </a:p>
          <a:p>
            <a:pPr>
              <a:buFont typeface="+mj-lt"/>
              <a:buAutoNum type="arabicPeriod" startAt="3"/>
            </a:pPr>
            <a:r>
              <a:rPr lang="en-US" sz="1600" dirty="0"/>
              <a:t>R.E	=	(</a:t>
            </a:r>
            <a:r>
              <a:rPr lang="en-US" sz="1600" dirty="0" smtClean="0"/>
              <a:t>a+b)a+(a+b)</a:t>
            </a:r>
          </a:p>
          <a:p>
            <a:pPr marL="400050" lvl="1" indent="0">
              <a:buNone/>
            </a:pPr>
            <a:r>
              <a:rPr lang="en-US" dirty="0"/>
              <a:t>S		X | Y</a:t>
            </a:r>
          </a:p>
          <a:p>
            <a:pPr marL="400050" lvl="1" indent="0">
              <a:buNone/>
            </a:pPr>
            <a:r>
              <a:rPr lang="en-US" dirty="0"/>
              <a:t>X		</a:t>
            </a:r>
            <a:r>
              <a:rPr lang="en-US" dirty="0" smtClean="0"/>
              <a:t>ZA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Z</a:t>
            </a:r>
            <a:r>
              <a:rPr lang="en-US" dirty="0"/>
              <a:t>		</a:t>
            </a:r>
            <a:r>
              <a:rPr lang="en-US" dirty="0" smtClean="0"/>
              <a:t>a| b</a:t>
            </a:r>
          </a:p>
          <a:p>
            <a:pPr marL="400050" lvl="1" indent="0">
              <a:buNone/>
            </a:pPr>
            <a:r>
              <a:rPr lang="en-US" dirty="0" smtClean="0"/>
              <a:t>A		a</a:t>
            </a:r>
          </a:p>
          <a:p>
            <a:pPr marL="400050" lvl="1" indent="0">
              <a:buNone/>
            </a:pPr>
            <a:r>
              <a:rPr lang="en-US" dirty="0" smtClean="0"/>
              <a:t>Y		A|B</a:t>
            </a:r>
          </a:p>
          <a:p>
            <a:pPr marL="400050" lvl="1" indent="0">
              <a:buNone/>
            </a:pPr>
            <a:r>
              <a:rPr lang="en-US" dirty="0" smtClean="0"/>
              <a:t>B		b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>
              <a:buFont typeface="+mj-lt"/>
              <a:buAutoNum type="arabicPeriod" startAt="3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Font typeface="Wingdings 3" charset="2"/>
              <a:buNone/>
            </a:pPr>
            <a:endParaRPr lang="en-US" dirty="0" smtClean="0"/>
          </a:p>
          <a:p>
            <a:pPr marL="400050" lvl="1" indent="0">
              <a:buFont typeface="Wingdings 3" charset="2"/>
              <a:buNone/>
            </a:pPr>
            <a:endParaRPr lang="en-US" dirty="0" smtClean="0"/>
          </a:p>
          <a:p>
            <a:pPr>
              <a:buFont typeface="+mj-lt"/>
              <a:buAutoNum type="arabicPeriod" startAt="3"/>
            </a:pPr>
            <a:endParaRPr lang="en-US" dirty="0" smtClean="0"/>
          </a:p>
          <a:p>
            <a:pPr>
              <a:buFont typeface="+mj-lt"/>
              <a:buAutoNum type="arabicPeriod" startAt="3"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44746" y="26023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44746" y="293922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44746" y="428569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644746" y="360841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44746" y="392123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44746" y="5924371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44746" y="5587489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644746" y="622221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44746" y="65730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44746" y="493778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644746" y="524954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3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Regular Expression to Context Free Grammar: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244725" cy="47244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 startAt="6"/>
            </a:pPr>
            <a:r>
              <a:rPr lang="en-US" dirty="0" smtClean="0"/>
              <a:t>R.E	=	ab+(a+b)</a:t>
            </a:r>
          </a:p>
          <a:p>
            <a:pPr marL="400050" lvl="1" indent="0">
              <a:buNone/>
            </a:pPr>
            <a:r>
              <a:rPr lang="en-US" sz="1800" dirty="0" smtClean="0"/>
              <a:t>S		X|Y</a:t>
            </a:r>
          </a:p>
          <a:p>
            <a:pPr marL="400050" lvl="1" indent="0">
              <a:buNone/>
            </a:pPr>
            <a:r>
              <a:rPr lang="en-US" sz="1800" dirty="0" smtClean="0"/>
              <a:t>X</a:t>
            </a:r>
            <a:r>
              <a:rPr lang="en-US" sz="1800" dirty="0"/>
              <a:t>		</a:t>
            </a:r>
            <a:r>
              <a:rPr lang="en-US" sz="1800" dirty="0" smtClean="0"/>
              <a:t>AB</a:t>
            </a:r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A | B</a:t>
            </a:r>
          </a:p>
          <a:p>
            <a:pPr marL="400050" lvl="1" indent="0">
              <a:buNone/>
            </a:pPr>
            <a:r>
              <a:rPr lang="en-US" sz="1800" dirty="0"/>
              <a:t>A		a </a:t>
            </a:r>
          </a:p>
          <a:p>
            <a:pPr marL="400050" lvl="1" indent="0">
              <a:buNone/>
            </a:pPr>
            <a:r>
              <a:rPr lang="en-US" sz="1800" dirty="0"/>
              <a:t>B		</a:t>
            </a:r>
            <a:r>
              <a:rPr lang="en-US" sz="1800" dirty="0" smtClean="0"/>
              <a:t>b</a:t>
            </a:r>
          </a:p>
          <a:p>
            <a:pPr>
              <a:buFont typeface="+mj-lt"/>
              <a:buAutoNum type="arabicPeriod" startAt="7"/>
            </a:pPr>
            <a:r>
              <a:rPr lang="en-US" dirty="0"/>
              <a:t>R.E	=	(</a:t>
            </a:r>
            <a:r>
              <a:rPr lang="en-US" dirty="0" smtClean="0"/>
              <a:t>a+b)(aa+bb)(a+b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XYX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X		</a:t>
            </a:r>
            <a:r>
              <a:rPr lang="en-US" sz="1800" dirty="0" smtClean="0"/>
              <a:t>A | B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Y</a:t>
            </a:r>
            <a:r>
              <a:rPr lang="en-US" sz="1800" dirty="0"/>
              <a:t>		</a:t>
            </a:r>
            <a:r>
              <a:rPr lang="en-US" sz="1800" dirty="0" smtClean="0"/>
              <a:t>AA| BB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 smtClean="0"/>
              <a:t>A</a:t>
            </a:r>
            <a:r>
              <a:rPr lang="en-US" sz="1800" dirty="0"/>
              <a:t>		</a:t>
            </a:r>
            <a:r>
              <a:rPr lang="en-US" sz="1800" dirty="0" smtClean="0"/>
              <a:t>a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B		</a:t>
            </a:r>
            <a:r>
              <a:rPr lang="en-US" sz="1800" dirty="0" smtClean="0"/>
              <a:t>b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270641" y="271369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66285" y="353639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66285" y="394307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4307" y="433660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4307" y="31235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4307" y="590678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963303" y="2141622"/>
            <a:ext cx="4244725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8"/>
            </a:pPr>
            <a:r>
              <a:rPr lang="en-US" dirty="0" smtClean="0"/>
              <a:t>R.E	=	a*</a:t>
            </a:r>
          </a:p>
          <a:p>
            <a:pPr marL="400050" lvl="1" indent="0">
              <a:buNone/>
            </a:pPr>
            <a:r>
              <a:rPr lang="en-US" sz="1800" dirty="0" smtClean="0"/>
              <a:t>S		</a:t>
            </a:r>
            <a:r>
              <a:rPr lang="en-US" sz="1800" dirty="0"/>
              <a:t> € 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S		AS</a:t>
            </a:r>
          </a:p>
          <a:p>
            <a:pPr marL="400050" lvl="1" indent="0">
              <a:buNone/>
            </a:pPr>
            <a:r>
              <a:rPr lang="en-US" sz="1800" dirty="0" smtClean="0"/>
              <a:t>A		a</a:t>
            </a:r>
          </a:p>
          <a:p>
            <a:pPr>
              <a:buFont typeface="+mj-lt"/>
              <a:buAutoNum type="arabicPeriod" startAt="8"/>
            </a:pPr>
            <a:r>
              <a:rPr lang="en-US" dirty="0" smtClean="0"/>
              <a:t>R.E	=	(a+b)*</a:t>
            </a:r>
          </a:p>
          <a:p>
            <a:pPr marL="400050" lvl="1" indent="0">
              <a:buNone/>
            </a:pPr>
            <a:r>
              <a:rPr lang="en-US" sz="1800" dirty="0" smtClean="0"/>
              <a:t>S</a:t>
            </a:r>
            <a:r>
              <a:rPr lang="en-US" sz="1800" dirty="0"/>
              <a:t>		 €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S		AS</a:t>
            </a:r>
          </a:p>
          <a:p>
            <a:pPr marL="400050" lvl="1" indent="0">
              <a:buNone/>
            </a:pPr>
            <a:r>
              <a:rPr lang="en-US" sz="1800" dirty="0"/>
              <a:t>S		</a:t>
            </a:r>
            <a:r>
              <a:rPr lang="en-US" sz="1800" dirty="0" smtClean="0"/>
              <a:t>BS</a:t>
            </a:r>
          </a:p>
          <a:p>
            <a:pPr marL="400050" lvl="1" indent="0">
              <a:buNone/>
            </a:pPr>
            <a:r>
              <a:rPr lang="en-US" sz="1800" dirty="0" smtClean="0"/>
              <a:t>A		</a:t>
            </a:r>
            <a:r>
              <a:rPr lang="en-US" sz="1800" dirty="0"/>
              <a:t>€</a:t>
            </a:r>
          </a:p>
          <a:p>
            <a:pPr marL="400050" lvl="1" indent="0">
              <a:buNone/>
            </a:pPr>
            <a:r>
              <a:rPr lang="en-US" sz="1800" dirty="0" smtClean="0"/>
              <a:t>A		a</a:t>
            </a:r>
          </a:p>
          <a:p>
            <a:pPr marL="400050" lvl="1" indent="0">
              <a:buNone/>
            </a:pPr>
            <a:r>
              <a:rPr lang="en-US" sz="1800" dirty="0"/>
              <a:t>B		€</a:t>
            </a:r>
          </a:p>
          <a:p>
            <a:pPr marL="400050" lvl="1" indent="0">
              <a:buNone/>
            </a:pPr>
            <a:r>
              <a:rPr lang="en-US" sz="1800" dirty="0" smtClean="0"/>
              <a:t>B		b</a:t>
            </a:r>
          </a:p>
          <a:p>
            <a:pPr marL="400050" lvl="1" indent="0">
              <a:buNone/>
            </a:pP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 				</a:t>
            </a:r>
          </a:p>
          <a:p>
            <a:pPr>
              <a:buFont typeface="+mj-lt"/>
              <a:buAutoNum type="arabicPeriod" startAt="8"/>
            </a:pPr>
            <a:endParaRPr lang="en-US" dirty="0"/>
          </a:p>
          <a:p>
            <a:pPr marL="400050" lvl="1" indent="0">
              <a:buNone/>
            </a:pPr>
            <a:endParaRPr lang="en-US" sz="1800" dirty="0"/>
          </a:p>
          <a:p>
            <a:pPr marL="400050" lvl="1" indent="0">
              <a:buFont typeface="Wingdings 3" charset="2"/>
              <a:buNone/>
            </a:pPr>
            <a:endParaRPr lang="en-US" sz="1800" dirty="0" smtClean="0"/>
          </a:p>
          <a:p>
            <a:pPr marL="400050" lvl="1" indent="0">
              <a:buFont typeface="Wingdings 3" charset="2"/>
              <a:buNone/>
            </a:pPr>
            <a:endParaRPr lang="en-US" sz="1800" dirty="0" smtClean="0"/>
          </a:p>
          <a:p>
            <a:pPr>
              <a:buFont typeface="+mj-lt"/>
              <a:buAutoNum type="arabicPeriod" startAt="8"/>
            </a:pPr>
            <a:endParaRPr lang="en-US" dirty="0" smtClean="0"/>
          </a:p>
          <a:p>
            <a:pPr>
              <a:buFont typeface="+mj-lt"/>
              <a:buAutoNum type="arabicPeriod" startAt="8"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644746" y="272517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644746" y="3116653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44746" y="4736080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644746" y="433660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644746" y="51206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74307" y="67048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274307" y="6291216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266285" y="51206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66285" y="550188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644746" y="3526565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644746" y="5920342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644746" y="5519464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644746" y="631111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644746" y="6704877"/>
            <a:ext cx="721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211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11723</TotalTime>
  <Words>971</Words>
  <Application>Microsoft Office PowerPoint</Application>
  <PresentationFormat>Widescreen</PresentationFormat>
  <Paragraphs>452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Century Gothic</vt:lpstr>
      <vt:lpstr>Wingdings 3</vt:lpstr>
      <vt:lpstr>Wisp</vt:lpstr>
      <vt:lpstr>Theory of Automata  and   Formal Language</vt:lpstr>
      <vt:lpstr>CONTEXT  FREE LANGUAGES </vt:lpstr>
      <vt:lpstr>Context Free Language:</vt:lpstr>
      <vt:lpstr>Context Free Language:</vt:lpstr>
      <vt:lpstr>Non-Terminals vs Terminals in Context Free Grammar:</vt:lpstr>
      <vt:lpstr>Context Free Language Example: </vt:lpstr>
      <vt:lpstr>Context Free Language Example:</vt:lpstr>
      <vt:lpstr>Convert Regular Expression to Context Free Grammar:</vt:lpstr>
      <vt:lpstr>Convert Regular Expression to Context Free Grammar:</vt:lpstr>
      <vt:lpstr>Convert Regular Expression to Context Free Grammar:</vt:lpstr>
      <vt:lpstr>Convert Regular Expression to Context Free Grammar:</vt:lpstr>
      <vt:lpstr>Leftmost Derivations:</vt:lpstr>
      <vt:lpstr>Leftmost Derivations:</vt:lpstr>
      <vt:lpstr>Leftmost Derivations:</vt:lpstr>
      <vt:lpstr>Rightmost Derivations:</vt:lpstr>
      <vt:lpstr>Rightmost Derivations:</vt:lpstr>
      <vt:lpstr>Rightmost Derivations:</vt:lpstr>
      <vt:lpstr>Leftmost and Rightmost Derivations:</vt:lpstr>
      <vt:lpstr>Derivation Trees:</vt:lpstr>
      <vt:lpstr>Derivation Trees:</vt:lpstr>
      <vt:lpstr>Left Derivation Trees:</vt:lpstr>
      <vt:lpstr>Left Derivation Trees:</vt:lpstr>
      <vt:lpstr>Right Derivation Trees:</vt:lpstr>
      <vt:lpstr>Right Derivation Trees:</vt:lpstr>
      <vt:lpstr>Ambiguity in Grammars:</vt:lpstr>
      <vt:lpstr>Ambiguity in Grammars:</vt:lpstr>
      <vt:lpstr>Ambiguity in Grammars:</vt:lpstr>
      <vt:lpstr>Context Free Grammars and Programming Languages:</vt:lpstr>
      <vt:lpstr>Context Free Grammars and Programming Languages:</vt:lpstr>
      <vt:lpstr>Context Free Grammars and Programming Languages:</vt:lpstr>
      <vt:lpstr>Context Free Grammars and Programming Languages:</vt:lpstr>
      <vt:lpstr>Context Free Grammars and Programming Languages:</vt:lpstr>
      <vt:lpstr>Context Free Grammars and Programming Languages:</vt:lpstr>
      <vt:lpstr>Context Free Grammars and Programming Languages:</vt:lpstr>
      <vt:lpstr>Context Free Grammars and Programming Languages:</vt:lpstr>
      <vt:lpstr>Context Free Grammars and Programming Languages: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Automata  and   Formal Language</dc:title>
  <dc:creator>Salva</dc:creator>
  <cp:lastModifiedBy>Salva</cp:lastModifiedBy>
  <cp:revision>323</cp:revision>
  <dcterms:created xsi:type="dcterms:W3CDTF">2018-02-14T06:47:57Z</dcterms:created>
  <dcterms:modified xsi:type="dcterms:W3CDTF">2018-04-19T04:14:14Z</dcterms:modified>
</cp:coreProperties>
</file>