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7" r:id="rId9"/>
    <p:sldId id="268" r:id="rId10"/>
    <p:sldId id="272" r:id="rId11"/>
    <p:sldId id="274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6" autoAdjust="0"/>
    <p:restoredTop sz="94434" autoAdjust="0"/>
  </p:normalViewPr>
  <p:slideViewPr>
    <p:cSldViewPr snapToGrid="0">
      <p:cViewPr varScale="1">
        <p:scale>
          <a:sx n="33" d="100"/>
          <a:sy n="33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transitions: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</a:t>
            </a:r>
            <a:r>
              <a:rPr lang="en-US" sz="1800" dirty="0"/>
              <a:t></a:t>
            </a:r>
            <a:r>
              <a:rPr lang="en-US" sz="1800" dirty="0" smtClean="0"/>
              <a:t>, </a:t>
            </a:r>
            <a:r>
              <a:rPr lang="en-US" sz="1800" dirty="0"/>
              <a:t></a:t>
            </a:r>
            <a:r>
              <a:rPr lang="en-US" sz="1800" dirty="0" smtClean="0"/>
              <a:t>) </a:t>
            </a:r>
            <a:r>
              <a:rPr lang="en-US" sz="1800" dirty="0"/>
              <a:t>= {(</a:t>
            </a:r>
            <a:r>
              <a:rPr lang="en-US" sz="1800" dirty="0" smtClean="0"/>
              <a:t>q, 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a, </a:t>
            </a:r>
            <a:r>
              <a:rPr lang="en-US" sz="1800" dirty="0"/>
              <a:t>Z</a:t>
            </a:r>
            <a:r>
              <a:rPr lang="en-US" sz="1200" dirty="0"/>
              <a:t>0</a:t>
            </a:r>
            <a:r>
              <a:rPr lang="en-US" sz="1800" dirty="0" smtClean="0"/>
              <a:t>) = {(q, 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q, a, X) </a:t>
            </a:r>
            <a:r>
              <a:rPr lang="en-US" sz="1800" dirty="0"/>
              <a:t>= {(</a:t>
            </a:r>
            <a:r>
              <a:rPr lang="en-US" sz="1800" dirty="0" smtClean="0"/>
              <a:t>q, XXZ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(q, a, X) = {(q, XXXZ</a:t>
            </a:r>
            <a:r>
              <a:rPr lang="en-US" sz="1200" dirty="0" smtClean="0"/>
              <a:t>0</a:t>
            </a:r>
            <a:r>
              <a:rPr lang="en-US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(q, b, </a:t>
            </a:r>
            <a:r>
              <a:rPr lang="en-US" sz="1800" dirty="0"/>
              <a:t>X) = </a:t>
            </a:r>
            <a:r>
              <a:rPr lang="en-US" sz="1800" dirty="0" smtClean="0"/>
              <a:t>{(p, )}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(p, </a:t>
            </a:r>
            <a:r>
              <a:rPr lang="en-US" sz="1800" dirty="0" smtClean="0"/>
              <a:t>b, </a:t>
            </a:r>
            <a:r>
              <a:rPr lang="en-US" sz="1800" dirty="0"/>
              <a:t>X) = {(p, )}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(p, </a:t>
            </a:r>
            <a:r>
              <a:rPr lang="en-US" sz="1800" dirty="0" smtClean="0"/>
              <a:t>b, </a:t>
            </a:r>
            <a:r>
              <a:rPr lang="en-US" sz="1800" dirty="0"/>
              <a:t>X) = {(p, )}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(p, , Z</a:t>
            </a:r>
            <a:r>
              <a:rPr lang="en-US" sz="1100" dirty="0"/>
              <a:t>0</a:t>
            </a:r>
            <a:r>
              <a:rPr lang="en-US" sz="1800" dirty="0"/>
              <a:t>) = {(f, Z</a:t>
            </a:r>
            <a:r>
              <a:rPr lang="en-US" sz="1100" dirty="0"/>
              <a:t>0</a:t>
            </a:r>
            <a:r>
              <a:rPr lang="en-US" sz="1800" dirty="0"/>
              <a:t>)}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5572661"/>
            <a:ext cx="337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57409"/>
              </p:ext>
            </p:extLst>
          </p:nvPr>
        </p:nvGraphicFramePr>
        <p:xfrm>
          <a:off x="6340144" y="2235101"/>
          <a:ext cx="554705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19"/>
                <a:gridCol w="887104"/>
                <a:gridCol w="2467969"/>
                <a:gridCol w="1386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S.No.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States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Unread Inputs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Microsoft PhagsPa" panose="020B0502040204020203" pitchFamily="34" charset="0"/>
                        </a:rPr>
                        <a:t>Stack</a:t>
                      </a:r>
                      <a:endParaRPr lang="en-US" b="1" i="0" dirty="0">
                        <a:latin typeface="Microsoft PhagsPa" panose="020B0502040204020203" pitchFamily="34" charset="0"/>
                      </a:endParaRPr>
                    </a:p>
                  </a:txBody>
                  <a:tcPr>
                    <a:solidFill>
                      <a:srgbClr val="766F5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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Z</a:t>
                      </a:r>
                      <a:r>
                        <a:rPr lang="en-US" sz="12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≥ 1}.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6" name="Oval 5"/>
          <p:cNvSpPr/>
          <p:nvPr/>
        </p:nvSpPr>
        <p:spPr>
          <a:xfrm>
            <a:off x="2428484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0997" y="2796736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X / 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449" y="2796736"/>
            <a:ext cx="1676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</a:t>
            </a:r>
            <a:r>
              <a:rPr lang="en-US" sz="2000"/>
              <a:t>, </a:t>
            </a:r>
            <a:r>
              <a:rPr lang="en-US" sz="2000" smtClean="0"/>
              <a:t>, </a:t>
            </a:r>
            <a:r>
              <a:rPr lang="en-US" sz="2000" dirty="0" smtClean="0"/>
              <a:t>/ Z</a:t>
            </a:r>
            <a:r>
              <a:rPr lang="en-US" sz="1200" dirty="0" smtClean="0"/>
              <a:t>0</a:t>
            </a:r>
            <a:endParaRPr lang="en-US" sz="2000" dirty="0" smtClean="0"/>
          </a:p>
          <a:p>
            <a:r>
              <a:rPr lang="en-US" sz="2000" dirty="0" smtClean="0"/>
              <a:t>a</a:t>
            </a:r>
            <a:r>
              <a:rPr lang="en-US" sz="2000" dirty="0" smtClean="0"/>
              <a:t>, Z</a:t>
            </a:r>
            <a:r>
              <a:rPr lang="en-US" sz="1200" dirty="0" smtClean="0"/>
              <a:t>0</a:t>
            </a:r>
            <a:r>
              <a:rPr lang="en-US" sz="2000" dirty="0" smtClean="0"/>
              <a:t> / XZ</a:t>
            </a:r>
            <a:r>
              <a:rPr lang="en-US" sz="1200" dirty="0" smtClean="0"/>
              <a:t>0</a:t>
            </a:r>
          </a:p>
          <a:p>
            <a:r>
              <a:rPr lang="en-US" sz="2000" dirty="0"/>
              <a:t>a, </a:t>
            </a:r>
            <a:r>
              <a:rPr lang="en-US" sz="2000" dirty="0" smtClean="0"/>
              <a:t>X </a:t>
            </a:r>
            <a:r>
              <a:rPr lang="en-US" sz="2000" dirty="0"/>
              <a:t>/ </a:t>
            </a:r>
            <a:r>
              <a:rPr lang="en-US" sz="2000" dirty="0" smtClean="0"/>
              <a:t>XXZ</a:t>
            </a:r>
            <a:r>
              <a:rPr lang="en-US" sz="1200" dirty="0" smtClean="0"/>
              <a:t>0</a:t>
            </a:r>
          </a:p>
        </p:txBody>
      </p:sp>
      <p:sp>
        <p:nvSpPr>
          <p:cNvPr id="15" name="Freeform 14"/>
          <p:cNvSpPr/>
          <p:nvPr/>
        </p:nvSpPr>
        <p:spPr>
          <a:xfrm>
            <a:off x="2461812" y="3138536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7"/>
          </p:cNvCxnSpPr>
          <p:nvPr/>
        </p:nvCxnSpPr>
        <p:spPr>
          <a:xfrm>
            <a:off x="2461812" y="3599803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639072" y="3435734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5658116" y="3143335"/>
            <a:ext cx="820367" cy="577718"/>
          </a:xfrm>
          <a:custGeom>
            <a:avLst/>
            <a:gdLst>
              <a:gd name="connsiteX0" fmla="*/ 698626 w 820367"/>
              <a:gd name="connsiteY0" fmla="*/ 577718 h 577718"/>
              <a:gd name="connsiteX1" fmla="*/ 818941 w 820367"/>
              <a:gd name="connsiteY1" fmla="*/ 264897 h 577718"/>
              <a:gd name="connsiteX2" fmla="*/ 626436 w 820367"/>
              <a:gd name="connsiteY2" fmla="*/ 96455 h 577718"/>
              <a:gd name="connsiteX3" fmla="*/ 289552 w 820367"/>
              <a:gd name="connsiteY3" fmla="*/ 203 h 577718"/>
              <a:gd name="connsiteX4" fmla="*/ 24857 w 820367"/>
              <a:gd name="connsiteY4" fmla="*/ 120518 h 577718"/>
              <a:gd name="connsiteX5" fmla="*/ 24857 w 820367"/>
              <a:gd name="connsiteY5" fmla="*/ 313024 h 577718"/>
              <a:gd name="connsiteX6" fmla="*/ 145173 w 820367"/>
              <a:gd name="connsiteY6" fmla="*/ 457403 h 577718"/>
              <a:gd name="connsiteX7" fmla="*/ 193299 w 820367"/>
              <a:gd name="connsiteY7" fmla="*/ 505529 h 57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367" h="577718">
                <a:moveTo>
                  <a:pt x="698626" y="577718"/>
                </a:moveTo>
                <a:cubicBezTo>
                  <a:pt x="764799" y="461412"/>
                  <a:pt x="830973" y="345107"/>
                  <a:pt x="818941" y="264897"/>
                </a:cubicBezTo>
                <a:cubicBezTo>
                  <a:pt x="806909" y="184686"/>
                  <a:pt x="714667" y="140571"/>
                  <a:pt x="626436" y="96455"/>
                </a:cubicBezTo>
                <a:cubicBezTo>
                  <a:pt x="538205" y="52339"/>
                  <a:pt x="389815" y="-3807"/>
                  <a:pt x="289552" y="203"/>
                </a:cubicBezTo>
                <a:cubicBezTo>
                  <a:pt x="189289" y="4213"/>
                  <a:pt x="68973" y="68381"/>
                  <a:pt x="24857" y="120518"/>
                </a:cubicBezTo>
                <a:cubicBezTo>
                  <a:pt x="-19259" y="172655"/>
                  <a:pt x="4804" y="256877"/>
                  <a:pt x="24857" y="313024"/>
                </a:cubicBezTo>
                <a:cubicBezTo>
                  <a:pt x="44910" y="369171"/>
                  <a:pt x="117099" y="425319"/>
                  <a:pt x="145173" y="457403"/>
                </a:cubicBezTo>
                <a:cubicBezTo>
                  <a:pt x="173247" y="489487"/>
                  <a:pt x="183273" y="497508"/>
                  <a:pt x="193299" y="5055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7"/>
          </p:cNvCxnSpPr>
          <p:nvPr/>
        </p:nvCxnSpPr>
        <p:spPr>
          <a:xfrm>
            <a:off x="5658116" y="3604602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35376" y="3440533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606877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6"/>
            <a:endCxn id="23" idx="2"/>
          </p:cNvCxnSpPr>
          <p:nvPr/>
        </p:nvCxnSpPr>
        <p:spPr>
          <a:xfrm>
            <a:off x="330296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6944" y="3728970"/>
            <a:ext cx="11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b, X / 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78483" y="4051900"/>
            <a:ext cx="230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59241" y="3716254"/>
            <a:ext cx="12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, Z</a:t>
            </a:r>
            <a:r>
              <a:rPr lang="en-US" sz="1200" dirty="0" smtClean="0"/>
              <a:t>0</a:t>
            </a:r>
            <a:r>
              <a:rPr lang="en-US" sz="2000" dirty="0" smtClean="0"/>
              <a:t> / Z</a:t>
            </a:r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8776147" y="3531402"/>
            <a:ext cx="1003048" cy="10409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44955" y="3604602"/>
            <a:ext cx="874479" cy="894596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9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7239" r="24833" b="2208"/>
          <a:stretch/>
        </p:blipFill>
        <p:spPr>
          <a:xfrm>
            <a:off x="958841" y="1371600"/>
            <a:ext cx="1847850" cy="274320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>
          <a:xfrm>
            <a:off x="3876934" y="1371600"/>
            <a:ext cx="1847851" cy="27432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2778"/>
          <a:stretch/>
        </p:blipFill>
        <p:spPr>
          <a:xfrm>
            <a:off x="6792319" y="1366198"/>
            <a:ext cx="1835276" cy="27432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/>
          <a:stretch/>
        </p:blipFill>
        <p:spPr>
          <a:xfrm>
            <a:off x="9695130" y="1366198"/>
            <a:ext cx="1809482" cy="274320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1" y="4123046"/>
            <a:ext cx="1889724" cy="274320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r="11913"/>
          <a:stretch/>
        </p:blipFill>
        <p:spPr>
          <a:xfrm>
            <a:off x="5333586" y="4127169"/>
            <a:ext cx="1841092" cy="2743200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r="12633"/>
          <a:stretch/>
        </p:blipFill>
        <p:spPr>
          <a:xfrm>
            <a:off x="8300260" y="4109398"/>
            <a:ext cx="18027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6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 Diagram of </a:t>
                </a:r>
                <a:r>
                  <a:rPr lang="en-US" dirty="0"/>
                  <a:t>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| n </a:t>
                </a:r>
                <a:r>
                  <a:rPr lang="en-US"/>
                  <a:t>≥ </a:t>
                </a:r>
                <a:r>
                  <a:rPr lang="en-US" smtClean="0"/>
                  <a:t>0}.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p:sp>
        <p:nvSpPr>
          <p:cNvPr id="10" name="Arc 9"/>
          <p:cNvSpPr/>
          <p:nvPr/>
        </p:nvSpPr>
        <p:spPr>
          <a:xfrm rot="9158339">
            <a:off x="6054379" y="2225317"/>
            <a:ext cx="4655240" cy="222637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64" y="3872923"/>
            <a:ext cx="5286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11991"/>
          </a:xfrm>
        </p:spPr>
        <p:txBody>
          <a:bodyPr/>
          <a:lstStyle/>
          <a:p>
            <a:pPr algn="ctr"/>
            <a:r>
              <a:rPr lang="en-US" b="1" dirty="0" smtClean="0"/>
              <a:t>PUSHDOWN AUTOMATA 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Pushdown Automata (PDA) is a technique used to implement a Context Free Grammar (CFG) in a similar manner we design Finite Automata for Regular Grammar.</a:t>
            </a:r>
          </a:p>
          <a:p>
            <a:r>
              <a:rPr lang="en-US" dirty="0" smtClean="0"/>
              <a:t>It is </a:t>
            </a:r>
            <a:r>
              <a:rPr lang="en-US" dirty="0"/>
              <a:t>more powerful computation device that can recognize </a:t>
            </a:r>
            <a:r>
              <a:rPr lang="en-US" dirty="0" smtClean="0"/>
              <a:t>Context Free Languages than Finite State Machine because it has more memory due to stack but Finite State Machine has limited memory.</a:t>
            </a:r>
          </a:p>
          <a:p>
            <a:r>
              <a:rPr lang="en-US" dirty="0"/>
              <a:t>Only the nondeterministic PDA defines all the </a:t>
            </a:r>
            <a:r>
              <a:rPr lang="en-US" dirty="0" smtClean="0"/>
              <a:t>CFL’s while the </a:t>
            </a:r>
            <a:r>
              <a:rPr lang="en-US" dirty="0"/>
              <a:t>deterministic </a:t>
            </a:r>
            <a:r>
              <a:rPr lang="en-US" dirty="0" smtClean="0"/>
              <a:t>PDA </a:t>
            </a:r>
            <a:r>
              <a:rPr lang="en-US" dirty="0"/>
              <a:t>accepts only a subsets of the CFLs.</a:t>
            </a:r>
          </a:p>
        </p:txBody>
      </p:sp>
    </p:spTree>
    <p:extLst>
      <p:ext uri="{BB962C8B-B14F-4D97-AF65-F5344CB8AC3E}">
        <p14:creationId xmlns:p14="http://schemas.microsoft.com/office/powerpoint/2010/main" val="123990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Nondeterministic 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A Pushdown Automata is defined by 7 Tuples as P</a:t>
            </a:r>
            <a:r>
              <a:rPr lang="el-GR" dirty="0" smtClean="0"/>
              <a:t> </a:t>
            </a:r>
            <a:r>
              <a:rPr lang="el-GR" dirty="0"/>
              <a:t>= (Q, Σ, Γ, δ, q</a:t>
            </a:r>
            <a:r>
              <a:rPr lang="el-GR" sz="1000" dirty="0"/>
              <a:t>0</a:t>
            </a:r>
            <a:r>
              <a:rPr lang="el-GR" dirty="0"/>
              <a:t> , z</a:t>
            </a:r>
            <a:r>
              <a:rPr lang="el-GR" sz="1000" dirty="0"/>
              <a:t>0</a:t>
            </a:r>
            <a:r>
              <a:rPr lang="el-GR" dirty="0"/>
              <a:t> , F</a:t>
            </a:r>
            <a:r>
              <a:rPr lang="el-GR" dirty="0" smtClean="0"/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sz="1800" dirty="0" smtClean="0"/>
              <a:t>Q = A finite set of States</a:t>
            </a:r>
          </a:p>
          <a:p>
            <a:pPr lvl="1"/>
            <a:r>
              <a:rPr lang="el-GR" sz="1800" dirty="0" smtClean="0"/>
              <a:t>Σ</a:t>
            </a:r>
            <a:r>
              <a:rPr lang="en-US" sz="1800" dirty="0" smtClean="0"/>
              <a:t> = A finite set of Input Symbols</a:t>
            </a:r>
          </a:p>
          <a:p>
            <a:pPr lvl="1"/>
            <a:r>
              <a:rPr lang="el-GR" sz="1800" dirty="0" smtClean="0"/>
              <a:t>Γ</a:t>
            </a:r>
            <a:r>
              <a:rPr lang="en-US" sz="1800" dirty="0" smtClean="0"/>
              <a:t> = A finite Stack Alphabet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= The Transition Function</a:t>
            </a:r>
          </a:p>
          <a:p>
            <a:pPr lvl="1"/>
            <a:r>
              <a:rPr lang="en-US" sz="1800" dirty="0" smtClean="0"/>
              <a:t>q</a:t>
            </a:r>
            <a:r>
              <a:rPr lang="el-GR" sz="1000" dirty="0" smtClean="0"/>
              <a:t>0</a:t>
            </a:r>
            <a:r>
              <a:rPr lang="en-US" sz="1000" dirty="0" smtClean="0"/>
              <a:t> </a:t>
            </a:r>
            <a:r>
              <a:rPr lang="en-US" sz="1800" dirty="0" smtClean="0"/>
              <a:t>= The Start State</a:t>
            </a:r>
          </a:p>
          <a:p>
            <a:pPr lvl="1"/>
            <a:r>
              <a:rPr lang="en-US" sz="1800" dirty="0" smtClean="0"/>
              <a:t>z</a:t>
            </a:r>
            <a:r>
              <a:rPr lang="el-GR" sz="1000" dirty="0" smtClean="0"/>
              <a:t>0</a:t>
            </a:r>
            <a:r>
              <a:rPr lang="en-US" sz="1000" dirty="0" smtClean="0"/>
              <a:t> </a:t>
            </a:r>
            <a:r>
              <a:rPr lang="en-US" sz="1800" dirty="0"/>
              <a:t>= The </a:t>
            </a:r>
            <a:r>
              <a:rPr lang="en-US" sz="1800" dirty="0" smtClean="0"/>
              <a:t>Start Stack Symbol</a:t>
            </a:r>
          </a:p>
          <a:p>
            <a:pPr lvl="1"/>
            <a:r>
              <a:rPr lang="en-US" sz="1800" dirty="0" smtClean="0"/>
              <a:t>F = The Final/ Accepting States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1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A Pushdown Automata has three components:</a:t>
            </a:r>
          </a:p>
          <a:p>
            <a:r>
              <a:rPr lang="en-US" dirty="0" smtClean="0"/>
              <a:t>An input tape: that contain finitely many cells. Each cell contains an input letter.</a:t>
            </a:r>
          </a:p>
          <a:p>
            <a:r>
              <a:rPr lang="en-US" dirty="0" smtClean="0"/>
              <a:t>A finite Control Unit: that consist of start, read, push, pop and accept and reject.</a:t>
            </a:r>
          </a:p>
          <a:p>
            <a:pPr lvl="1"/>
            <a:r>
              <a:rPr lang="en-US" sz="1800" dirty="0" smtClean="0"/>
              <a:t>Push is used to insert letter into stack</a:t>
            </a:r>
          </a:p>
          <a:p>
            <a:pPr lvl="1"/>
            <a:r>
              <a:rPr lang="en-US" sz="1800" dirty="0" smtClean="0"/>
              <a:t>Pop is used to delete letter from stack</a:t>
            </a:r>
          </a:p>
          <a:p>
            <a:pPr lvl="1"/>
            <a:r>
              <a:rPr lang="en-US" sz="1800" dirty="0" smtClean="0"/>
              <a:t>Read is used for tape</a:t>
            </a:r>
          </a:p>
          <a:p>
            <a:pPr lvl="1"/>
            <a:r>
              <a:rPr lang="en-US" sz="1800" dirty="0" smtClean="0"/>
              <a:t>Start is used to begin the machine and stack is always empty in the beginning.</a:t>
            </a:r>
          </a:p>
          <a:p>
            <a:pPr lvl="1"/>
            <a:r>
              <a:rPr lang="en-US" sz="1800" dirty="0" smtClean="0"/>
              <a:t>Accept is used to end the machine and stack is always empty at the end.</a:t>
            </a:r>
          </a:p>
          <a:p>
            <a:pPr lvl="1"/>
            <a:r>
              <a:rPr lang="en-US" sz="1800" dirty="0" smtClean="0"/>
              <a:t>Reject is used when the string is not in accepting state </a:t>
            </a:r>
          </a:p>
          <a:p>
            <a:r>
              <a:rPr lang="en-US" dirty="0" smtClean="0"/>
              <a:t>A stack: that is used for string processing, initially stack will be empty.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36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pic>
        <p:nvPicPr>
          <p:cNvPr id="6" name="Picture 2" descr="P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1808" r="1852" b="2219"/>
          <a:stretch/>
        </p:blipFill>
        <p:spPr bwMode="auto">
          <a:xfrm>
            <a:off x="2589213" y="2133599"/>
            <a:ext cx="8915400" cy="37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1177" y="4613393"/>
            <a:ext cx="12965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Tape head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3632" y="4790365"/>
            <a:ext cx="40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7543" y="4588369"/>
            <a:ext cx="15808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head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22702" y="4765341"/>
            <a:ext cx="40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2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Pushdown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A Pushdown Automata can be divided into two PDA:</a:t>
            </a:r>
          </a:p>
          <a:p>
            <a:r>
              <a:rPr lang="en-US" sz="1800" dirty="0" smtClean="0"/>
              <a:t>A Deterministic PDA</a:t>
            </a:r>
          </a:p>
          <a:p>
            <a:r>
              <a:rPr lang="en-US" dirty="0" smtClean="0"/>
              <a:t>A Non-Deterministic PDA</a:t>
            </a:r>
          </a:p>
          <a:p>
            <a:endParaRPr lang="en-US" dirty="0" smtClean="0"/>
          </a:p>
          <a:p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19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Deterministic PDA: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97988" cy="4724400"/>
          </a:xfrm>
        </p:spPr>
        <p:txBody>
          <a:bodyPr>
            <a:noAutofit/>
          </a:bodyPr>
          <a:lstStyle/>
          <a:p>
            <a:r>
              <a:rPr lang="en-US" dirty="0"/>
              <a:t>a</a:t>
            </a:r>
            <a:r>
              <a:rPr lang="en-US" dirty="0" smtClean="0"/>
              <a:t>, b, ... are input symbols but sometimes we allow  as a possible value.</a:t>
            </a:r>
          </a:p>
          <a:p>
            <a:r>
              <a:rPr lang="en-US" dirty="0" smtClean="0"/>
              <a:t>…, X, Y, Z are stack symbols.</a:t>
            </a:r>
          </a:p>
          <a:p>
            <a:r>
              <a:rPr lang="en-US" dirty="0" smtClean="0"/>
              <a:t>…, w, x, y, z are strings of input symbols.</a:t>
            </a:r>
          </a:p>
          <a:p>
            <a:r>
              <a:rPr lang="en-US" dirty="0" smtClean="0"/>
              <a:t>, β, … are strings </a:t>
            </a:r>
            <a:r>
              <a:rPr lang="en-US" dirty="0"/>
              <a:t>of </a:t>
            </a:r>
            <a:r>
              <a:rPr lang="en-US" dirty="0" smtClean="0"/>
              <a:t>stack </a:t>
            </a:r>
            <a:r>
              <a:rPr lang="en-US" dirty="0"/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transition function, take three arguments:</a:t>
            </a:r>
          </a:p>
          <a:p>
            <a:pPr lvl="1"/>
            <a:r>
              <a:rPr lang="en-US" sz="1800" dirty="0" smtClean="0"/>
              <a:t>A state in Q</a:t>
            </a:r>
          </a:p>
          <a:p>
            <a:pPr lvl="1"/>
            <a:r>
              <a:rPr lang="en-US" sz="1800" dirty="0" smtClean="0"/>
              <a:t>An input which is either a letter in </a:t>
            </a:r>
            <a:r>
              <a:rPr lang="el-GR" sz="1800" dirty="0" smtClean="0"/>
              <a:t>Σ</a:t>
            </a:r>
            <a:r>
              <a:rPr lang="en-US" sz="1800" dirty="0" smtClean="0"/>
              <a:t> or </a:t>
            </a:r>
            <a:r>
              <a:rPr lang="el-GR" sz="1800" dirty="0" smtClean="0"/>
              <a:t>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 stack in .</a:t>
            </a:r>
          </a:p>
          <a:p>
            <a:r>
              <a:rPr lang="el-GR" dirty="0" smtClean="0"/>
              <a:t>δ</a:t>
            </a:r>
            <a:r>
              <a:rPr lang="en-US" dirty="0" smtClean="0"/>
              <a:t> (q, a, Z) is a set of zero or more actions of the form (p, ) where p is a state and  is a string of stack symbol.</a:t>
            </a:r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596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/>
              <a:t>Non Deterministic PDA: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297988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Design a PDA to accept L={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| n ≥ 1}.</a:t>
                </a:r>
              </a:p>
              <a:p>
                <a:r>
                  <a:rPr lang="en-US" dirty="0" smtClean="0"/>
                  <a:t>The states:</a:t>
                </a:r>
              </a:p>
              <a:p>
                <a:pPr lvl="1"/>
                <a:r>
                  <a:rPr lang="en-US" sz="1800" dirty="0" smtClean="0"/>
                  <a:t>q</a:t>
                </a:r>
                <a:r>
                  <a:rPr lang="en-US" sz="1800" dirty="0"/>
                  <a:t>= start </a:t>
                </a:r>
                <a:r>
                  <a:rPr lang="en-US" sz="1800" dirty="0" smtClean="0"/>
                  <a:t>symbol. We are in state q if we have seen only a’s </a:t>
                </a:r>
              </a:p>
              <a:p>
                <a:pPr lvl="1"/>
                <a:r>
                  <a:rPr lang="en-US" sz="1800" dirty="0" smtClean="0"/>
                  <a:t>p= We are in state p if we have seen only b’s</a:t>
                </a:r>
              </a:p>
              <a:p>
                <a:pPr lvl="1"/>
                <a:r>
                  <a:rPr lang="en-US" sz="1800" dirty="0" smtClean="0"/>
                  <a:t>f= final state</a:t>
                </a:r>
                <a:endParaRPr lang="en-US" sz="1800" dirty="0"/>
              </a:p>
              <a:p>
                <a:r>
                  <a:rPr lang="en-US" dirty="0" smtClean="0"/>
                  <a:t>The stack symbols:</a:t>
                </a:r>
              </a:p>
              <a:p>
                <a:pPr lvl="1"/>
                <a:r>
                  <a:rPr lang="en-US" sz="1800" dirty="0" smtClean="0"/>
                  <a:t>Z</a:t>
                </a:r>
                <a:r>
                  <a:rPr lang="en-US" sz="1200" dirty="0" smtClean="0"/>
                  <a:t>0</a:t>
                </a:r>
                <a:r>
                  <a:rPr lang="en-US" sz="1800" dirty="0" smtClean="0"/>
                  <a:t>= start symbol. Also marks the bottom of the stack, so we know when we have counted the same number of a’s and b’s.</a:t>
                </a:r>
              </a:p>
              <a:p>
                <a:pPr lvl="1"/>
                <a:r>
                  <a:rPr lang="en-US" sz="1800" dirty="0" smtClean="0"/>
                  <a:t>X= marker used to count the number of a’s seen on the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297988" cy="4876800"/>
              </a:xfrm>
              <a:blipFill rotWithShape="0">
                <a:blip r:embed="rId2"/>
                <a:stretch>
                  <a:fillRect l="-459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812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6697</TotalTime>
  <Words>688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Century Gothic</vt:lpstr>
      <vt:lpstr>Microsoft PhagsPa</vt:lpstr>
      <vt:lpstr>Verdana</vt:lpstr>
      <vt:lpstr>Wingdings 3</vt:lpstr>
      <vt:lpstr>Wisp</vt:lpstr>
      <vt:lpstr>Theory of Automata  and   Formal Language</vt:lpstr>
      <vt:lpstr>PUSHDOWN AUTOMATA  </vt:lpstr>
      <vt:lpstr>Pushdown Automata:</vt:lpstr>
      <vt:lpstr>Nondeterministic Pushdown Automata:</vt:lpstr>
      <vt:lpstr>Pushdown Automata:</vt:lpstr>
      <vt:lpstr>Pushdown Automata:</vt:lpstr>
      <vt:lpstr>Pushdown Automata:</vt:lpstr>
      <vt:lpstr>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  <vt:lpstr>Example of Non Deterministic PDA: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137</cp:revision>
  <dcterms:created xsi:type="dcterms:W3CDTF">2018-02-14T06:47:57Z</dcterms:created>
  <dcterms:modified xsi:type="dcterms:W3CDTF">2018-04-26T03:24:41Z</dcterms:modified>
</cp:coreProperties>
</file>