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4" r:id="rId6"/>
    <p:sldId id="262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3" autoAdjust="0"/>
    <p:restoredTop sz="94434" autoAdjust="0"/>
  </p:normalViewPr>
  <p:slideViewPr>
    <p:cSldViewPr snapToGrid="0">
      <p:cViewPr>
        <p:scale>
          <a:sx n="40" d="100"/>
          <a:sy n="40" d="100"/>
        </p:scale>
        <p:origin x="2100" y="726"/>
      </p:cViewPr>
      <p:guideLst/>
    </p:cSldViewPr>
  </p:slideViewPr>
  <p:outlineViewPr>
    <p:cViewPr>
      <p:scale>
        <a:sx n="33" d="100"/>
        <a:sy n="33" d="100"/>
      </p:scale>
      <p:origin x="0" y="-72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3ECCD-5F00-4852-A32E-E7574D04CA66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E969C-106E-4146-A158-45D13C48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01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3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7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636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9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3975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41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8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5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7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440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6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0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0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4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E364E-4E35-4FBD-876E-85607C74F420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5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Theory of Automata </a:t>
            </a:r>
            <a:br>
              <a:rPr lang="en-US" sz="6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 </a:t>
            </a:r>
            <a:br>
              <a:rPr lang="en-US" sz="6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Formal Language</a:t>
            </a:r>
            <a:endParaRPr lang="en-US" sz="6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36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Regular Expression to Context Free Grammar: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133600"/>
            <a:ext cx="5374092" cy="472440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 startAt="11"/>
            </a:pPr>
            <a:r>
              <a:rPr lang="en-US" dirty="0" smtClean="0"/>
              <a:t>R.E	=	</a:t>
            </a:r>
            <a:r>
              <a:rPr lang="en-US" dirty="0" smtClean="0"/>
              <a:t>a* +a(a+b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sz="1800" dirty="0" smtClean="0"/>
              <a:t>S		</a:t>
            </a:r>
            <a:r>
              <a:rPr lang="en-US" sz="1800" dirty="0" smtClean="0"/>
              <a:t>X|Y</a:t>
            </a:r>
          </a:p>
          <a:p>
            <a:pPr marL="400050" lvl="1" indent="0">
              <a:buNone/>
            </a:pPr>
            <a:r>
              <a:rPr lang="en-US" sz="1800" dirty="0" smtClean="0"/>
              <a:t>X</a:t>
            </a:r>
            <a:r>
              <a:rPr lang="en-US" sz="1800" dirty="0"/>
              <a:t>		</a:t>
            </a:r>
            <a:r>
              <a:rPr lang="en-US" sz="1800" dirty="0" smtClean="0">
                <a:latin typeface="Century Gothic" panose="020B0502020202020204" pitchFamily="34" charset="0"/>
              </a:rPr>
              <a:t>€</a:t>
            </a:r>
            <a:endParaRPr lang="en-US" sz="1800" dirty="0" smtClean="0"/>
          </a:p>
          <a:p>
            <a:pPr marL="400050" lvl="1" indent="0">
              <a:buNone/>
            </a:pPr>
            <a:r>
              <a:rPr lang="en-US" sz="1800" dirty="0"/>
              <a:t>X</a:t>
            </a:r>
            <a:r>
              <a:rPr lang="en-US" sz="1800" dirty="0"/>
              <a:t>		</a:t>
            </a:r>
            <a:r>
              <a:rPr lang="en-US" sz="1800" dirty="0" err="1" smtClean="0"/>
              <a:t>aX</a:t>
            </a:r>
            <a:endParaRPr lang="en-US" sz="1800" dirty="0" smtClean="0"/>
          </a:p>
          <a:p>
            <a:pPr marL="400050" lvl="1" indent="0">
              <a:buNone/>
            </a:pPr>
            <a:r>
              <a:rPr lang="en-US" sz="1800" dirty="0"/>
              <a:t>Y		</a:t>
            </a:r>
            <a:r>
              <a:rPr lang="en-US" sz="1800" dirty="0" smtClean="0"/>
              <a:t>AZ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Z		a| b</a:t>
            </a:r>
          </a:p>
          <a:p>
            <a:pPr marL="400050" lvl="1" indent="0">
              <a:buNone/>
            </a:pPr>
            <a:r>
              <a:rPr lang="en-US" sz="1800" dirty="0"/>
              <a:t>A		a</a:t>
            </a:r>
          </a:p>
          <a:p>
            <a:pPr marL="400050" lvl="1" indent="0">
              <a:buNone/>
            </a:pPr>
            <a:r>
              <a:rPr lang="en-US" sz="1800" dirty="0" smtClean="0"/>
              <a:t>B</a:t>
            </a:r>
            <a:r>
              <a:rPr lang="en-US" sz="1800" dirty="0"/>
              <a:t>		</a:t>
            </a:r>
            <a:r>
              <a:rPr lang="en-US" sz="1800" dirty="0" smtClean="0"/>
              <a:t>b</a:t>
            </a:r>
            <a:endParaRPr lang="en-US" sz="1800" dirty="0" smtClean="0"/>
          </a:p>
          <a:p>
            <a:pPr>
              <a:buFont typeface="+mj-lt"/>
              <a:buAutoNum type="arabicPeriod" startAt="12"/>
            </a:pPr>
            <a:r>
              <a:rPr lang="en-US" dirty="0" smtClean="0"/>
              <a:t>R.E = (a+b)*(a+b)+(</a:t>
            </a:r>
            <a:r>
              <a:rPr lang="en-US" dirty="0" err="1" smtClean="0"/>
              <a:t>ab+ba</a:t>
            </a:r>
            <a:r>
              <a:rPr lang="en-US" dirty="0" smtClean="0"/>
              <a:t>)*(a+b)*B(a+b)+a</a:t>
            </a:r>
            <a:endParaRPr lang="en-US" dirty="0"/>
          </a:p>
          <a:p>
            <a:pPr marL="400050" lvl="1" indent="0">
              <a:buNone/>
            </a:pPr>
            <a:r>
              <a:rPr lang="en-US" sz="1800" dirty="0" smtClean="0"/>
              <a:t>S		XYZ</a:t>
            </a:r>
          </a:p>
          <a:p>
            <a:pPr marL="400050" lvl="1" indent="0">
              <a:buNone/>
            </a:pPr>
            <a:r>
              <a:rPr lang="en-US" sz="1800" dirty="0" smtClean="0"/>
              <a:t>Z		a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 smtClean="0"/>
              <a:t>X		PQ</a:t>
            </a:r>
            <a:endParaRPr lang="en-US" sz="1800" dirty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274307" y="2741996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266285" y="3513761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66285" y="3906791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74307" y="431792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74307" y="3121048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74307" y="590678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7963303" y="2141622"/>
            <a:ext cx="4244725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	P		</a:t>
            </a:r>
            <a:r>
              <a:rPr lang="en-US" dirty="0">
                <a:latin typeface="Century Gothic" panose="020B0502020202020204" pitchFamily="34" charset="0"/>
              </a:rPr>
              <a:t>€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P		</a:t>
            </a:r>
            <a:r>
              <a:rPr lang="en-US" dirty="0" err="1" smtClean="0"/>
              <a:t>aP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P		</a:t>
            </a:r>
            <a:r>
              <a:rPr lang="en-US" dirty="0" err="1" smtClean="0"/>
              <a:t>bP</a:t>
            </a:r>
            <a:r>
              <a:rPr lang="en-US" dirty="0" smtClean="0"/>
              <a:t>		</a:t>
            </a:r>
            <a:endParaRPr lang="en-US" dirty="0"/>
          </a:p>
          <a:p>
            <a:pPr marL="400050" lvl="1" indent="0">
              <a:buNone/>
            </a:pPr>
            <a:r>
              <a:rPr lang="en-US" sz="1800" dirty="0" smtClean="0"/>
              <a:t>Q		</a:t>
            </a:r>
            <a:r>
              <a:rPr lang="en-US" sz="1800" dirty="0" err="1" smtClean="0"/>
              <a:t>a|b</a:t>
            </a:r>
            <a:endParaRPr lang="en-US" sz="1800" dirty="0" smtClean="0"/>
          </a:p>
          <a:p>
            <a:pPr marL="400050" lvl="1" indent="0">
              <a:buNone/>
            </a:pPr>
            <a:r>
              <a:rPr lang="en-US" sz="1800" dirty="0" smtClean="0"/>
              <a:t>Y		LPNQ</a:t>
            </a:r>
          </a:p>
          <a:p>
            <a:pPr marL="400050" lvl="1" indent="0">
              <a:buNone/>
            </a:pPr>
            <a:r>
              <a:rPr lang="en-US" sz="1800" dirty="0" smtClean="0"/>
              <a:t>L		</a:t>
            </a:r>
            <a:r>
              <a:rPr lang="en-US" sz="1800" dirty="0">
                <a:latin typeface="Century Gothic" panose="020B0502020202020204" pitchFamily="34" charset="0"/>
              </a:rPr>
              <a:t>€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 smtClean="0"/>
              <a:t>L		TRL</a:t>
            </a:r>
          </a:p>
          <a:p>
            <a:pPr marL="400050" lvl="1" indent="0">
              <a:buNone/>
            </a:pPr>
            <a:r>
              <a:rPr lang="en-US" sz="1800" dirty="0" smtClean="0"/>
              <a:t>L		RTL</a:t>
            </a:r>
          </a:p>
          <a:p>
            <a:pPr marL="400050" lvl="1" indent="0">
              <a:buNone/>
            </a:pPr>
            <a:r>
              <a:rPr lang="en-US" sz="1800" dirty="0"/>
              <a:t>T</a:t>
            </a:r>
            <a:r>
              <a:rPr lang="en-US" sz="1800" dirty="0" smtClean="0"/>
              <a:t>		a</a:t>
            </a:r>
          </a:p>
          <a:p>
            <a:pPr marL="400050" lvl="1" indent="0">
              <a:buNone/>
            </a:pPr>
            <a:r>
              <a:rPr lang="en-US" sz="1800" dirty="0"/>
              <a:t>R</a:t>
            </a:r>
            <a:r>
              <a:rPr lang="en-US" sz="1800" dirty="0" smtClean="0"/>
              <a:t>		b</a:t>
            </a:r>
          </a:p>
          <a:p>
            <a:pPr marL="400050" lvl="1" indent="0">
              <a:buNone/>
            </a:pPr>
            <a:r>
              <a:rPr lang="en-US" sz="1800" dirty="0" smtClean="0"/>
              <a:t>N		B</a:t>
            </a:r>
            <a:endParaRPr lang="en-US" sz="1800" dirty="0"/>
          </a:p>
          <a:p>
            <a:pPr marL="400050" lvl="1" indent="0">
              <a:buFont typeface="Wingdings 3" charset="2"/>
              <a:buNone/>
            </a:pPr>
            <a:endParaRPr lang="en-US" sz="1800" dirty="0" smtClean="0"/>
          </a:p>
          <a:p>
            <a:pPr marL="400050" lvl="1" indent="0">
              <a:buFont typeface="Wingdings 3" charset="2"/>
              <a:buNone/>
            </a:pPr>
            <a:endParaRPr lang="en-US" sz="1800" dirty="0" smtClean="0"/>
          </a:p>
          <a:p>
            <a:pPr>
              <a:buFont typeface="+mj-lt"/>
              <a:buAutoNum type="arabicPeriod" startAt="8"/>
            </a:pPr>
            <a:endParaRPr lang="en-US" dirty="0" smtClean="0"/>
          </a:p>
          <a:p>
            <a:pPr>
              <a:buFont typeface="+mj-lt"/>
              <a:buAutoNum type="arabicPeriod" startAt="8"/>
            </a:pP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644746" y="2361714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644746" y="274672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644746" y="4320381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644746" y="3906791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644746" y="5900308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644746" y="515435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644746" y="5529736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644746" y="627551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644746" y="472877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274307" y="670487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274307" y="6291216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266285" y="512066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66285" y="472877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644746" y="3513761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644746" y="311998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28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520973" y="1619796"/>
            <a:ext cx="8915399" cy="384282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CONTEXT </a:t>
            </a:r>
            <a:br>
              <a:rPr lang="en-US" b="1" dirty="0" smtClean="0"/>
            </a:br>
            <a:r>
              <a:rPr lang="en-US" b="1" dirty="0" smtClean="0"/>
              <a:t>FREE</a:t>
            </a:r>
            <a:br>
              <a:rPr lang="en-US" b="1" dirty="0" smtClean="0"/>
            </a:br>
            <a:r>
              <a:rPr lang="en-US" b="1" dirty="0" smtClean="0"/>
              <a:t>LANGUAGES</a:t>
            </a:r>
            <a:br>
              <a:rPr lang="en-US" b="1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095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Language: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In formal language theory, a Context Free Language (CFL) is a language generated by some Context Free Grammar.</a:t>
            </a:r>
          </a:p>
          <a:p>
            <a:r>
              <a:rPr lang="en-US" dirty="0" smtClean="0"/>
              <a:t>It is more powerful than </a:t>
            </a:r>
            <a:r>
              <a:rPr lang="en-US" dirty="0"/>
              <a:t>F</a:t>
            </a:r>
            <a:r>
              <a:rPr lang="en-US" dirty="0" smtClean="0"/>
              <a:t>inite Automata or Regular Expression , but still cannot define all possible languages.</a:t>
            </a:r>
          </a:p>
          <a:p>
            <a:r>
              <a:rPr lang="en-US" dirty="0" smtClean="0"/>
              <a:t>The set of all CFL is identical to the set of languages accepted by Pushdown Automata.</a:t>
            </a:r>
          </a:p>
          <a:p>
            <a:r>
              <a:rPr lang="en-US" dirty="0" smtClean="0"/>
              <a:t>CFL is considered to be a higher level language as compared to regular languages.</a:t>
            </a:r>
          </a:p>
        </p:txBody>
      </p:sp>
    </p:spTree>
    <p:extLst>
      <p:ext uri="{BB962C8B-B14F-4D97-AF65-F5344CB8AC3E}">
        <p14:creationId xmlns:p14="http://schemas.microsoft.com/office/powerpoint/2010/main" val="318033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Language: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724400"/>
          </a:xfrm>
        </p:spPr>
        <p:txBody>
          <a:bodyPr>
            <a:normAutofit/>
          </a:bodyPr>
          <a:lstStyle/>
          <a:p>
            <a:r>
              <a:rPr lang="en-US" dirty="0"/>
              <a:t>Context Free Grammar is defined by 4 tuples as G={</a:t>
            </a:r>
            <a:r>
              <a:rPr lang="en-US" dirty="0" smtClean="0"/>
              <a:t>V,T,S,P</a:t>
            </a:r>
            <a:r>
              <a:rPr lang="en-US" dirty="0"/>
              <a:t>}, where</a:t>
            </a:r>
          </a:p>
          <a:p>
            <a:pPr lvl="1"/>
            <a:r>
              <a:rPr lang="en-US" sz="1800" dirty="0"/>
              <a:t>V= Set of variables or Non-terminal Symbols</a:t>
            </a:r>
          </a:p>
          <a:p>
            <a:pPr lvl="1"/>
            <a:r>
              <a:rPr lang="en-US" sz="1800" dirty="0" smtClean="0"/>
              <a:t>T= </a:t>
            </a:r>
            <a:r>
              <a:rPr lang="en-US" sz="1800" dirty="0"/>
              <a:t>Set of Terminal Symbols</a:t>
            </a:r>
          </a:p>
          <a:p>
            <a:pPr lvl="1"/>
            <a:r>
              <a:rPr lang="en-US" sz="1800" dirty="0"/>
              <a:t>S= Start Symbol</a:t>
            </a:r>
          </a:p>
          <a:p>
            <a:pPr lvl="1"/>
            <a:r>
              <a:rPr lang="en-US" sz="1800" dirty="0"/>
              <a:t>P= Production </a:t>
            </a:r>
            <a:r>
              <a:rPr lang="en-US" sz="1800" dirty="0" smtClean="0"/>
              <a:t>Rule</a:t>
            </a:r>
          </a:p>
          <a:p>
            <a:r>
              <a:rPr lang="en-US" dirty="0" smtClean="0"/>
              <a:t>Context Free Grammar has production rule of the form </a:t>
            </a:r>
          </a:p>
          <a:p>
            <a:pPr marL="2171700" lvl="5" indent="0">
              <a:buNone/>
            </a:pPr>
            <a:r>
              <a:rPr lang="el-GR" sz="1800" dirty="0" smtClean="0">
                <a:latin typeface="Century Gothic" panose="020B0502020202020204" pitchFamily="34" charset="0"/>
              </a:rPr>
              <a:t>Α</a:t>
            </a:r>
            <a:r>
              <a:rPr lang="en-US" sz="1800" dirty="0" smtClean="0">
                <a:latin typeface="Century Gothic" panose="020B0502020202020204" pitchFamily="34" charset="0"/>
              </a:rPr>
              <a:t>	         </a:t>
            </a:r>
            <a:r>
              <a:rPr lang="el-GR" sz="1800" dirty="0" smtClean="0">
                <a:latin typeface="Century Gothic" panose="020B0502020202020204" pitchFamily="34" charset="0"/>
              </a:rPr>
              <a:t>α</a:t>
            </a:r>
            <a:endParaRPr lang="en-US" sz="1800" dirty="0" smtClean="0">
              <a:latin typeface="Century Gothic" panose="020B0502020202020204" pitchFamily="34" charset="0"/>
            </a:endParaRPr>
          </a:p>
          <a:p>
            <a:r>
              <a:rPr lang="en-US" dirty="0" smtClean="0"/>
              <a:t>Where, </a:t>
            </a:r>
            <a:r>
              <a:rPr lang="el-GR" dirty="0" smtClean="0">
                <a:latin typeface="Century Gothic" panose="020B0502020202020204" pitchFamily="34" charset="0"/>
              </a:rPr>
              <a:t>Α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l-GR" dirty="0" smtClean="0">
                <a:latin typeface="Century Gothic" panose="020B0502020202020204" pitchFamily="34" charset="0"/>
              </a:rPr>
              <a:t>€</a:t>
            </a:r>
            <a:r>
              <a:rPr lang="en-US" dirty="0" smtClean="0">
                <a:latin typeface="Century Gothic" panose="020B0502020202020204" pitchFamily="34" charset="0"/>
              </a:rPr>
              <a:t> V and </a:t>
            </a:r>
            <a:r>
              <a:rPr lang="el-GR" dirty="0" smtClean="0">
                <a:latin typeface="Century Gothic" panose="020B0502020202020204" pitchFamily="34" charset="0"/>
              </a:rPr>
              <a:t>α</a:t>
            </a:r>
            <a:r>
              <a:rPr lang="en-US" dirty="0"/>
              <a:t> </a:t>
            </a:r>
            <a:r>
              <a:rPr lang="el-GR" dirty="0" smtClean="0">
                <a:latin typeface="Century Gothic" panose="020B0502020202020204" pitchFamily="34" charset="0"/>
              </a:rPr>
              <a:t>€</a:t>
            </a:r>
            <a:r>
              <a:rPr lang="en-US" dirty="0" smtClean="0">
                <a:latin typeface="Century Gothic" panose="020B0502020202020204" pitchFamily="34" charset="0"/>
              </a:rPr>
              <a:t> (V U</a:t>
            </a:r>
            <a:r>
              <a:rPr lang="el-GR" dirty="0" smtClean="0"/>
              <a:t> </a:t>
            </a:r>
            <a:r>
              <a:rPr lang="en-US" dirty="0" smtClean="0"/>
              <a:t>T)*</a:t>
            </a:r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49516" y="471637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31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Non-Terminals vs Terminals in Context Free Grammar: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272069"/>
              </p:ext>
            </p:extLst>
          </p:nvPr>
        </p:nvGraphicFramePr>
        <p:xfrm>
          <a:off x="2589213" y="2133600"/>
          <a:ext cx="8915400" cy="2221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7700"/>
                <a:gridCol w="4457700"/>
              </a:tblGrid>
              <a:tr h="5554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 smtClean="0"/>
                        <a:t>Non-Terminals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 smtClean="0"/>
                        <a:t>Terminals</a:t>
                      </a:r>
                      <a:endParaRPr lang="en-US" sz="2000" b="1" dirty="0"/>
                    </a:p>
                  </a:txBody>
                  <a:tcPr/>
                </a:tc>
              </a:tr>
              <a:tr h="555458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dirty="0" smtClean="0"/>
                        <a:t>Which can be replaced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dirty="0" smtClean="0"/>
                        <a:t>Which can’t replaced</a:t>
                      </a:r>
                      <a:endParaRPr lang="en-US" dirty="0"/>
                    </a:p>
                  </a:txBody>
                  <a:tcPr/>
                </a:tc>
              </a:tr>
              <a:tr h="555458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dirty="0" smtClean="0"/>
                        <a:t>Represented by capital 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dirty="0" smtClean="0"/>
                        <a:t>Represented by small letters</a:t>
                      </a:r>
                      <a:endParaRPr lang="en-US" dirty="0"/>
                    </a:p>
                  </a:txBody>
                  <a:tcPr/>
                </a:tc>
              </a:tr>
              <a:tr h="555458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dirty="0" smtClean="0"/>
                        <a:t>Which can’t lie on right</a:t>
                      </a:r>
                      <a:r>
                        <a:rPr lang="en-US" baseline="0" dirty="0" smtClean="0"/>
                        <a:t> side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dirty="0" smtClean="0"/>
                        <a:t>Which can’t lie on left side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64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Language Example: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9602788" cy="4724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generating a language that generates equal number of a’s and b’s in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900" b="0" i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sz="1800" dirty="0" smtClean="0">
                    <a:latin typeface="Century Gothic" panose="020B0502020202020204" pitchFamily="34" charset="0"/>
                  </a:rPr>
                  <a:t>, The Context Free Grammar will be defined as,</a:t>
                </a:r>
              </a:p>
              <a:p>
                <a:r>
                  <a:rPr lang="en-US" dirty="0" smtClean="0">
                    <a:latin typeface="Century Gothic" panose="020B0502020202020204" pitchFamily="34" charset="0"/>
                  </a:rPr>
                  <a:t>G= {(S,A),(</a:t>
                </a:r>
                <a:r>
                  <a:rPr lang="en-US" dirty="0" err="1" smtClean="0">
                    <a:latin typeface="Century Gothic" panose="020B0502020202020204" pitchFamily="34" charset="0"/>
                  </a:rPr>
                  <a:t>a,b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),(S),(S     aAb, A     aAb|€)}</a:t>
                </a:r>
              </a:p>
              <a:p>
                <a:r>
                  <a:rPr lang="en-US" sz="1800" dirty="0" smtClean="0">
                    <a:latin typeface="Century Gothic" panose="020B0502020202020204" pitchFamily="34" charset="0"/>
                  </a:rPr>
                  <a:t>S		aAb</a:t>
                </a:r>
              </a:p>
              <a:p>
                <a:r>
                  <a:rPr lang="en-US" dirty="0" smtClean="0">
                    <a:latin typeface="Century Gothic" panose="020B0502020202020204" pitchFamily="34" charset="0"/>
                  </a:rPr>
                  <a:t>S		</a:t>
                </a:r>
                <a:r>
                  <a:rPr lang="en-US" dirty="0" err="1" smtClean="0">
                    <a:latin typeface="Century Gothic" panose="020B0502020202020204" pitchFamily="34" charset="0"/>
                  </a:rPr>
                  <a:t>aaAbb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		(by production rule  A 	aAb)</a:t>
                </a:r>
              </a:p>
              <a:p>
                <a:r>
                  <a:rPr lang="en-US" dirty="0" smtClean="0">
                    <a:latin typeface="Century Gothic" panose="020B0502020202020204" pitchFamily="34" charset="0"/>
                  </a:rPr>
                  <a:t>S		</a:t>
                </a:r>
                <a:r>
                  <a:rPr lang="en-US" dirty="0" err="1" smtClean="0">
                    <a:latin typeface="Century Gothic" panose="020B0502020202020204" pitchFamily="34" charset="0"/>
                  </a:rPr>
                  <a:t>aaaAbbb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	(</a:t>
                </a:r>
                <a:r>
                  <a:rPr lang="en-US" dirty="0">
                    <a:latin typeface="Century Gothic" panose="020B0502020202020204" pitchFamily="34" charset="0"/>
                  </a:rPr>
                  <a:t>by production rule  A 	aAb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)</a:t>
                </a: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S		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aaa</a:t>
                </a:r>
                <a:r>
                  <a:rPr lang="en-US" dirty="0">
                    <a:latin typeface="Century Gothic" panose="020B0502020202020204" pitchFamily="34" charset="0"/>
                  </a:rPr>
                  <a:t> € 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bbb</a:t>
                </a:r>
                <a:r>
                  <a:rPr lang="en-US" dirty="0">
                    <a:latin typeface="Century Gothic" panose="020B0502020202020204" pitchFamily="34" charset="0"/>
                  </a:rPr>
                  <a:t>	(by production rule  A 	 €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)</a:t>
                </a: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S		</a:t>
                </a:r>
                <a:r>
                  <a:rPr lang="en-US" dirty="0" err="1" smtClean="0">
                    <a:latin typeface="Century Gothic" panose="020B0502020202020204" pitchFamily="34" charset="0"/>
                  </a:rPr>
                  <a:t>aaabbb</a:t>
                </a:r>
                <a:endParaRPr lang="en-US" dirty="0" smtClean="0">
                  <a:latin typeface="Century Gothic" panose="020B0502020202020204" pitchFamily="34" charset="0"/>
                </a:endParaRP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S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sz="19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900" b="0" i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sz="19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900" dirty="0" smtClean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en-US" sz="1900" dirty="0"/>
              </a:p>
              <a:p>
                <a:endParaRPr lang="en-US" dirty="0">
                  <a:latin typeface="Century Gothic" panose="020B0502020202020204" pitchFamily="34" charset="0"/>
                </a:endParaRPr>
              </a:p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9602788" cy="4724400"/>
              </a:xfrm>
              <a:blipFill rotWithShape="0">
                <a:blip r:embed="rId2"/>
                <a:stretch>
                  <a:fillRect l="-444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5301916" y="2982827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406816" y="2993854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44516" y="340192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44516" y="378292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911766" y="3791173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44516" y="414487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911766" y="4204871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44516" y="454492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911766" y="4599519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44516" y="498307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44516" y="538312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05350" y="5402177"/>
            <a:ext cx="425116" cy="0"/>
          </a:xfrm>
          <a:prstGeom prst="straightConnector1">
            <a:avLst/>
          </a:prstGeom>
          <a:ln w="47625" cap="sq" cmpd="dbl">
            <a:solidFill>
              <a:schemeClr val="tx1">
                <a:lumMod val="95000"/>
                <a:lumOff val="5000"/>
              </a:schemeClr>
            </a:solidFill>
            <a:miter lim="800000"/>
            <a:headEnd type="none"/>
            <a:tailEnd type="stealth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7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Language Example: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2500" t="27500" r="34531" b="35833"/>
          <a:stretch/>
        </p:blipFill>
        <p:spPr>
          <a:xfrm>
            <a:off x="2114550" y="1905000"/>
            <a:ext cx="90868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1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Regular Expression to Context Free Grammar: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244725" cy="47244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R.E	=	a</a:t>
            </a:r>
          </a:p>
          <a:p>
            <a:pPr marL="400050" lvl="1" indent="0">
              <a:buNone/>
            </a:pPr>
            <a:r>
              <a:rPr lang="en-US" sz="1800" dirty="0" smtClean="0"/>
              <a:t>S		a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R.E	=	a+b</a:t>
            </a:r>
          </a:p>
          <a:p>
            <a:pPr marL="400050" lvl="1" indent="0">
              <a:buNone/>
            </a:pPr>
            <a:r>
              <a:rPr lang="en-US" sz="1800" dirty="0"/>
              <a:t>S		</a:t>
            </a:r>
            <a:r>
              <a:rPr lang="en-US" sz="1800" dirty="0" smtClean="0"/>
              <a:t>a | b</a:t>
            </a:r>
          </a:p>
          <a:p>
            <a:pPr marL="400050" lvl="1" indent="0">
              <a:buNone/>
            </a:pPr>
            <a:r>
              <a:rPr lang="en-US" sz="1800" dirty="0" smtClean="0"/>
              <a:t>		OR</a:t>
            </a:r>
          </a:p>
          <a:p>
            <a:pPr marL="400050" lvl="1" indent="0">
              <a:buNone/>
            </a:pPr>
            <a:r>
              <a:rPr lang="en-US" sz="1800" dirty="0"/>
              <a:t>S		a </a:t>
            </a:r>
          </a:p>
          <a:p>
            <a:pPr marL="400050" lvl="1" indent="0">
              <a:buNone/>
            </a:pPr>
            <a:r>
              <a:rPr lang="en-US" sz="1800" dirty="0" smtClean="0"/>
              <a:t>S		b</a:t>
            </a:r>
          </a:p>
          <a:p>
            <a:pPr marL="400050" lvl="1" indent="0">
              <a:buNone/>
            </a:pPr>
            <a:r>
              <a:rPr lang="en-US" sz="1800" dirty="0" smtClean="0"/>
              <a:t>		OR</a:t>
            </a:r>
          </a:p>
          <a:p>
            <a:pPr marL="400050" lvl="1" indent="0">
              <a:buNone/>
            </a:pPr>
            <a:r>
              <a:rPr lang="en-US" sz="1800" dirty="0"/>
              <a:t>S		</a:t>
            </a:r>
            <a:r>
              <a:rPr lang="en-US" sz="1800" dirty="0" smtClean="0"/>
              <a:t>X|Y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 smtClean="0"/>
              <a:t>X</a:t>
            </a:r>
            <a:r>
              <a:rPr lang="en-US" sz="1800" dirty="0"/>
              <a:t>		a </a:t>
            </a:r>
          </a:p>
          <a:p>
            <a:pPr marL="400050" lvl="1" indent="0">
              <a:buNone/>
            </a:pPr>
            <a:r>
              <a:rPr lang="en-US" sz="1800" dirty="0" smtClean="0"/>
              <a:t>Y</a:t>
            </a:r>
            <a:r>
              <a:rPr lang="en-US" sz="1800" dirty="0"/>
              <a:t>		</a:t>
            </a:r>
            <a:r>
              <a:rPr lang="en-US" sz="1800" dirty="0" smtClean="0"/>
              <a:t>b</a:t>
            </a:r>
            <a:endParaRPr lang="en-US" sz="1800" dirty="0"/>
          </a:p>
          <a:p>
            <a:pPr marL="400050" lvl="1" indent="0">
              <a:buNone/>
            </a:pPr>
            <a:endParaRPr lang="en-US" sz="1800" dirty="0"/>
          </a:p>
          <a:p>
            <a:pPr marL="400050" lvl="1" indent="0">
              <a:buNone/>
            </a:pPr>
            <a:endParaRPr lang="en-US" sz="1800" dirty="0"/>
          </a:p>
          <a:p>
            <a:pPr marL="400050" lvl="1" indent="0">
              <a:buNone/>
            </a:pPr>
            <a:endParaRPr lang="en-US" sz="1800" dirty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270641" y="2722659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266285" y="3528202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74307" y="4739379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74307" y="4330303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74307" y="5509401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74307" y="5894409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74307" y="6263380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7963303" y="2141622"/>
            <a:ext cx="4244725" cy="472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3"/>
            </a:pPr>
            <a:r>
              <a:rPr lang="en-US" sz="1600" dirty="0" smtClean="0"/>
              <a:t>R.E	=	(a+b)(a+b)</a:t>
            </a:r>
          </a:p>
          <a:p>
            <a:pPr marL="400050" lvl="1" indent="0">
              <a:buNone/>
            </a:pPr>
            <a:r>
              <a:rPr lang="en-US" dirty="0" smtClean="0"/>
              <a:t>S		YY</a:t>
            </a:r>
          </a:p>
          <a:p>
            <a:pPr marL="400050" lvl="1" indent="0">
              <a:buNone/>
            </a:pPr>
            <a:r>
              <a:rPr lang="en-US" dirty="0" smtClean="0"/>
              <a:t>Y</a:t>
            </a:r>
            <a:r>
              <a:rPr lang="en-US" dirty="0"/>
              <a:t>		a | </a:t>
            </a:r>
            <a:r>
              <a:rPr lang="en-US" dirty="0" smtClean="0"/>
              <a:t>b</a:t>
            </a:r>
          </a:p>
          <a:p>
            <a:pPr>
              <a:buFont typeface="+mj-lt"/>
              <a:buAutoNum type="arabicPeriod" startAt="3"/>
            </a:pPr>
            <a:r>
              <a:rPr lang="en-US" sz="1600" dirty="0" smtClean="0"/>
              <a:t>R.E	=	</a:t>
            </a:r>
            <a:r>
              <a:rPr lang="en-US" sz="1600" dirty="0"/>
              <a:t>(a+b</a:t>
            </a:r>
            <a:r>
              <a:rPr lang="en-US" sz="1600" dirty="0" smtClean="0"/>
              <a:t>)(a+c)(a+b</a:t>
            </a:r>
            <a:r>
              <a:rPr lang="en-US" sz="1600" dirty="0"/>
              <a:t>)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S		YXY	</a:t>
            </a:r>
          </a:p>
          <a:p>
            <a:pPr marL="400050" lvl="1" indent="0">
              <a:buNone/>
            </a:pPr>
            <a:r>
              <a:rPr lang="en-US" dirty="0"/>
              <a:t>Y		a | </a:t>
            </a:r>
            <a:r>
              <a:rPr lang="en-US" dirty="0" smtClean="0"/>
              <a:t>b</a:t>
            </a:r>
          </a:p>
          <a:p>
            <a:pPr marL="400050" lvl="1" indent="0">
              <a:buNone/>
            </a:pPr>
            <a:r>
              <a:rPr lang="en-US" dirty="0" smtClean="0"/>
              <a:t>X</a:t>
            </a:r>
            <a:r>
              <a:rPr lang="en-US" dirty="0"/>
              <a:t>		a | </a:t>
            </a:r>
            <a:r>
              <a:rPr lang="en-US" dirty="0" smtClean="0"/>
              <a:t>f</a:t>
            </a:r>
          </a:p>
          <a:p>
            <a:pPr>
              <a:buFont typeface="+mj-lt"/>
              <a:buAutoNum type="arabicPeriod" startAt="3"/>
            </a:pPr>
            <a:r>
              <a:rPr lang="en-US" sz="1600" dirty="0"/>
              <a:t>R.E	=	(</a:t>
            </a:r>
            <a:r>
              <a:rPr lang="en-US" sz="1600" dirty="0" smtClean="0"/>
              <a:t>a+b)a+(a+b)</a:t>
            </a:r>
          </a:p>
          <a:p>
            <a:pPr marL="400050" lvl="1" indent="0">
              <a:buNone/>
            </a:pPr>
            <a:r>
              <a:rPr lang="en-US" dirty="0"/>
              <a:t>S		X | Y</a:t>
            </a:r>
          </a:p>
          <a:p>
            <a:pPr marL="400050" lvl="1" indent="0">
              <a:buNone/>
            </a:pPr>
            <a:r>
              <a:rPr lang="en-US" dirty="0"/>
              <a:t>X		</a:t>
            </a:r>
            <a:r>
              <a:rPr lang="en-US" dirty="0" smtClean="0"/>
              <a:t>ZA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Z</a:t>
            </a:r>
            <a:r>
              <a:rPr lang="en-US" dirty="0"/>
              <a:t>		</a:t>
            </a:r>
            <a:r>
              <a:rPr lang="en-US" dirty="0" smtClean="0"/>
              <a:t>a| b</a:t>
            </a:r>
          </a:p>
          <a:p>
            <a:pPr marL="400050" lvl="1" indent="0">
              <a:buNone/>
            </a:pPr>
            <a:r>
              <a:rPr lang="en-US" dirty="0" smtClean="0"/>
              <a:t>A		a</a:t>
            </a:r>
          </a:p>
          <a:p>
            <a:pPr marL="400050" lvl="1" indent="0">
              <a:buNone/>
            </a:pPr>
            <a:r>
              <a:rPr lang="en-US" dirty="0" smtClean="0"/>
              <a:t>Y		AB</a:t>
            </a:r>
          </a:p>
          <a:p>
            <a:pPr marL="400050" lvl="1" indent="0">
              <a:buNone/>
            </a:pPr>
            <a:r>
              <a:rPr lang="en-US" dirty="0" smtClean="0"/>
              <a:t>B		b</a:t>
            </a: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>
              <a:buFont typeface="+mj-lt"/>
              <a:buAutoNum type="arabicPeriod" startAt="3"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Font typeface="Wingdings 3" charset="2"/>
              <a:buNone/>
            </a:pPr>
            <a:endParaRPr lang="en-US" dirty="0" smtClean="0"/>
          </a:p>
          <a:p>
            <a:pPr marL="400050" lvl="1" indent="0">
              <a:buFont typeface="Wingdings 3" charset="2"/>
              <a:buNone/>
            </a:pPr>
            <a:endParaRPr lang="en-US" dirty="0" smtClean="0"/>
          </a:p>
          <a:p>
            <a:pPr>
              <a:buFont typeface="+mj-lt"/>
              <a:buAutoNum type="arabicPeriod" startAt="3"/>
            </a:pPr>
            <a:endParaRPr lang="en-US" dirty="0" smtClean="0"/>
          </a:p>
          <a:p>
            <a:pPr>
              <a:buFont typeface="+mj-lt"/>
              <a:buAutoNum type="arabicPeriod" startAt="3"/>
            </a:pP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644746" y="2602344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644746" y="2939229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644746" y="4285699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644746" y="3608412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644746" y="3921232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644746" y="5924371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644746" y="5587489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644746" y="6222214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644746" y="6573016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644746" y="4937783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644746" y="5249544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73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Regular Expression to Context Free Grammar: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244725" cy="472440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 startAt="6"/>
            </a:pPr>
            <a:r>
              <a:rPr lang="en-US" dirty="0" smtClean="0"/>
              <a:t>R.E	=	ab+(a+b)</a:t>
            </a:r>
          </a:p>
          <a:p>
            <a:pPr marL="400050" lvl="1" indent="0">
              <a:buNone/>
            </a:pPr>
            <a:r>
              <a:rPr lang="en-US" sz="1800" dirty="0" smtClean="0"/>
              <a:t>S		</a:t>
            </a:r>
            <a:r>
              <a:rPr lang="en-US" sz="1800" dirty="0" smtClean="0"/>
              <a:t>X|Y</a:t>
            </a:r>
          </a:p>
          <a:p>
            <a:pPr marL="400050" lvl="1" indent="0">
              <a:buNone/>
            </a:pPr>
            <a:r>
              <a:rPr lang="en-US" sz="1800" dirty="0" smtClean="0"/>
              <a:t>X</a:t>
            </a:r>
            <a:r>
              <a:rPr lang="en-US" sz="1800" dirty="0"/>
              <a:t>		</a:t>
            </a:r>
            <a:r>
              <a:rPr lang="en-US" sz="1800" dirty="0" smtClean="0"/>
              <a:t>AB</a:t>
            </a:r>
          </a:p>
          <a:p>
            <a:pPr marL="400050" lvl="1" indent="0">
              <a:buNone/>
            </a:pPr>
            <a:r>
              <a:rPr lang="en-US" sz="1800" dirty="0" smtClean="0"/>
              <a:t>Y</a:t>
            </a:r>
            <a:r>
              <a:rPr lang="en-US" sz="1800" dirty="0"/>
              <a:t>		</a:t>
            </a:r>
            <a:r>
              <a:rPr lang="en-US" sz="1800" dirty="0" smtClean="0"/>
              <a:t>A </a:t>
            </a:r>
            <a:r>
              <a:rPr lang="en-US" sz="1800" dirty="0" smtClean="0"/>
              <a:t>| </a:t>
            </a:r>
            <a:r>
              <a:rPr lang="en-US" sz="1800" dirty="0" smtClean="0"/>
              <a:t>B</a:t>
            </a:r>
          </a:p>
          <a:p>
            <a:pPr marL="400050" lvl="1" indent="0">
              <a:buNone/>
            </a:pPr>
            <a:r>
              <a:rPr lang="en-US" sz="1800" dirty="0"/>
              <a:t>A		a </a:t>
            </a:r>
          </a:p>
          <a:p>
            <a:pPr marL="400050" lvl="1" indent="0">
              <a:buNone/>
            </a:pPr>
            <a:r>
              <a:rPr lang="en-US" sz="1800" dirty="0"/>
              <a:t>B		</a:t>
            </a:r>
            <a:r>
              <a:rPr lang="en-US" sz="1800" dirty="0" smtClean="0"/>
              <a:t>b</a:t>
            </a:r>
            <a:endParaRPr lang="en-US" sz="1800" dirty="0" smtClean="0"/>
          </a:p>
          <a:p>
            <a:pPr>
              <a:buFont typeface="+mj-lt"/>
              <a:buAutoNum type="arabicPeriod" startAt="7"/>
            </a:pPr>
            <a:r>
              <a:rPr lang="en-US" dirty="0"/>
              <a:t>R.E	=	(</a:t>
            </a:r>
            <a:r>
              <a:rPr lang="en-US" dirty="0" smtClean="0"/>
              <a:t>a+b)(aa+bb)(a+b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sz="1800" dirty="0"/>
              <a:t>S		</a:t>
            </a:r>
            <a:r>
              <a:rPr lang="en-US" sz="1800" dirty="0" smtClean="0"/>
              <a:t>XYX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X		</a:t>
            </a:r>
            <a:r>
              <a:rPr lang="en-US" sz="1800" dirty="0" smtClean="0"/>
              <a:t>A | B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 smtClean="0"/>
              <a:t>Y</a:t>
            </a:r>
            <a:r>
              <a:rPr lang="en-US" sz="1800" dirty="0"/>
              <a:t>		</a:t>
            </a:r>
            <a:r>
              <a:rPr lang="en-US" sz="1800" dirty="0" smtClean="0"/>
              <a:t>AA| BB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 smtClean="0"/>
              <a:t>A</a:t>
            </a:r>
            <a:r>
              <a:rPr lang="en-US" sz="1800" dirty="0"/>
              <a:t>		</a:t>
            </a:r>
            <a:r>
              <a:rPr lang="en-US" sz="1800" dirty="0" smtClean="0"/>
              <a:t>a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B		</a:t>
            </a:r>
            <a:r>
              <a:rPr lang="en-US" sz="1800" dirty="0" smtClean="0"/>
              <a:t>b</a:t>
            </a:r>
          </a:p>
          <a:p>
            <a:pPr marL="400050" lvl="1" indent="0">
              <a:buNone/>
            </a:pPr>
            <a:endParaRPr lang="en-US" sz="1800" dirty="0" smtClean="0"/>
          </a:p>
          <a:p>
            <a:pPr marL="400050" lvl="1" indent="0">
              <a:buNone/>
            </a:pPr>
            <a:endParaRPr lang="en-US" sz="1800" dirty="0"/>
          </a:p>
          <a:p>
            <a:pPr marL="400050" lvl="1" indent="0">
              <a:buNone/>
            </a:pPr>
            <a:endParaRPr lang="en-US" sz="1800" dirty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270641" y="261815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266285" y="3345320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66285" y="3738350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74307" y="407729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74307" y="3000733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74307" y="590678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7963303" y="2141622"/>
            <a:ext cx="4244725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8"/>
            </a:pPr>
            <a:r>
              <a:rPr lang="en-US" sz="1600" dirty="0" smtClean="0"/>
              <a:t>R.E	=	</a:t>
            </a:r>
            <a:r>
              <a:rPr lang="en-US" sz="1600" dirty="0" smtClean="0"/>
              <a:t>a*</a:t>
            </a:r>
            <a:endParaRPr lang="en-US" sz="1600" dirty="0" smtClean="0"/>
          </a:p>
          <a:p>
            <a:pPr marL="400050" lvl="1" indent="0">
              <a:buNone/>
            </a:pPr>
            <a:r>
              <a:rPr lang="en-US" dirty="0" smtClean="0"/>
              <a:t>S		</a:t>
            </a:r>
            <a:r>
              <a:rPr lang="en-US" dirty="0"/>
              <a:t> €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S		AS</a:t>
            </a:r>
          </a:p>
          <a:p>
            <a:pPr>
              <a:buFont typeface="+mj-lt"/>
              <a:buAutoNum type="arabicPeriod" startAt="8"/>
            </a:pPr>
            <a:r>
              <a:rPr lang="en-US" sz="1600" dirty="0" smtClean="0"/>
              <a:t>R.E	=	(a+b</a:t>
            </a:r>
            <a:r>
              <a:rPr lang="en-US" sz="1600" dirty="0" smtClean="0"/>
              <a:t>)*</a:t>
            </a:r>
            <a:endParaRPr lang="en-US" sz="1600" dirty="0" smtClean="0"/>
          </a:p>
          <a:p>
            <a:pPr marL="400050" lvl="1" indent="0">
              <a:buNone/>
            </a:pPr>
            <a:r>
              <a:rPr lang="en-US" dirty="0" smtClean="0"/>
              <a:t>S</a:t>
            </a:r>
            <a:r>
              <a:rPr lang="en-US" dirty="0"/>
              <a:t>		</a:t>
            </a:r>
            <a:r>
              <a:rPr lang="en-US" dirty="0"/>
              <a:t> €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S		</a:t>
            </a:r>
            <a:r>
              <a:rPr lang="en-US" dirty="0" smtClean="0"/>
              <a:t>aS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s</a:t>
            </a:r>
            <a:r>
              <a:rPr lang="en-US" dirty="0"/>
              <a:t>		</a:t>
            </a:r>
            <a:r>
              <a:rPr lang="en-US" dirty="0" smtClean="0"/>
              <a:t>bS</a:t>
            </a:r>
            <a:endParaRPr lang="en-US" dirty="0" smtClean="0"/>
          </a:p>
          <a:p>
            <a:pPr>
              <a:buFont typeface="+mj-lt"/>
              <a:buAutoNum type="arabicPeriod" startAt="8"/>
            </a:pPr>
            <a:r>
              <a:rPr lang="en-US" sz="1600" dirty="0"/>
              <a:t>R.E	=	(</a:t>
            </a:r>
            <a:r>
              <a:rPr lang="en-US" sz="1600" dirty="0" smtClean="0"/>
              <a:t>a+b</a:t>
            </a:r>
            <a:r>
              <a:rPr lang="en-US" sz="1600" dirty="0" smtClean="0"/>
              <a:t>)*a(a+b)*</a:t>
            </a:r>
            <a:endParaRPr lang="en-US" sz="1600" dirty="0" smtClean="0"/>
          </a:p>
          <a:p>
            <a:pPr marL="400050" lvl="1" indent="0">
              <a:buNone/>
            </a:pPr>
            <a:r>
              <a:rPr lang="en-US" dirty="0"/>
              <a:t>S		</a:t>
            </a:r>
            <a:r>
              <a:rPr lang="en-US" dirty="0" smtClean="0"/>
              <a:t>XYX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Y</a:t>
            </a:r>
            <a:r>
              <a:rPr lang="en-US" dirty="0"/>
              <a:t>		</a:t>
            </a:r>
            <a:r>
              <a:rPr lang="en-US" dirty="0"/>
              <a:t>a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x</a:t>
            </a:r>
            <a:r>
              <a:rPr lang="en-US" dirty="0"/>
              <a:t>		</a:t>
            </a:r>
            <a:r>
              <a:rPr lang="en-US" dirty="0" smtClean="0"/>
              <a:t>€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/>
              <a:t>X</a:t>
            </a:r>
            <a:r>
              <a:rPr lang="en-US" dirty="0" smtClean="0"/>
              <a:t>		</a:t>
            </a:r>
            <a:r>
              <a:rPr lang="en-US" dirty="0" err="1" smtClean="0"/>
              <a:t>aX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X		</a:t>
            </a:r>
            <a:r>
              <a:rPr lang="en-US" dirty="0" err="1" smtClean="0"/>
              <a:t>bX</a:t>
            </a:r>
            <a:endParaRPr lang="en-US" dirty="0"/>
          </a:p>
          <a:p>
            <a:pPr>
              <a:buFont typeface="+mj-lt"/>
              <a:buAutoNum type="arabicPeriod" startAt="8"/>
            </a:pPr>
            <a:endParaRPr lang="en-US" sz="1600" dirty="0"/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Font typeface="Wingdings 3" charset="2"/>
              <a:buNone/>
            </a:pPr>
            <a:endParaRPr lang="en-US" dirty="0" smtClean="0"/>
          </a:p>
          <a:p>
            <a:pPr marL="400050" lvl="1" indent="0">
              <a:buFont typeface="Wingdings 3" charset="2"/>
              <a:buNone/>
            </a:pPr>
            <a:endParaRPr lang="en-US" dirty="0" smtClean="0"/>
          </a:p>
          <a:p>
            <a:pPr>
              <a:buFont typeface="+mj-lt"/>
              <a:buAutoNum type="arabicPeriod" startAt="8"/>
            </a:pPr>
            <a:endParaRPr lang="en-US" sz="1600" dirty="0" smtClean="0"/>
          </a:p>
          <a:p>
            <a:pPr>
              <a:buFont typeface="+mj-lt"/>
              <a:buAutoNum type="arabicPeriod" startAt="8"/>
            </a:pP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644746" y="2602344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644746" y="2939229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644746" y="4285699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644746" y="3921232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644746" y="5948434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644746" y="5587489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644746" y="6315279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644746" y="675677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644746" y="472877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274307" y="670487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274307" y="6291216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266285" y="512066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66285" y="550188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9211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9450</TotalTime>
  <Words>222</Words>
  <Application>Microsoft Office PowerPoint</Application>
  <PresentationFormat>Widescreen</PresentationFormat>
  <Paragraphs>128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Century Gothic</vt:lpstr>
      <vt:lpstr>Wingdings 3</vt:lpstr>
      <vt:lpstr>Wisp</vt:lpstr>
      <vt:lpstr>Theory of Automata  and   Formal Language</vt:lpstr>
      <vt:lpstr>CONTEXT  FREE LANGUAGES </vt:lpstr>
      <vt:lpstr>Context Free Language:</vt:lpstr>
      <vt:lpstr>Context Free Language:</vt:lpstr>
      <vt:lpstr>Non-Terminals vs Terminals in Context Free Grammar:</vt:lpstr>
      <vt:lpstr>Context Free Language Example:</vt:lpstr>
      <vt:lpstr>Context Free Language Example:</vt:lpstr>
      <vt:lpstr>Convert Regular Expression to Context Free Grammar:</vt:lpstr>
      <vt:lpstr>Convert Regular Expression to Context Free Grammar:</vt:lpstr>
      <vt:lpstr>Convert Regular Expression to Context Free Grammar: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Automata  and   Formal Language</dc:title>
  <dc:creator>Salva</dc:creator>
  <cp:lastModifiedBy>Salva</cp:lastModifiedBy>
  <cp:revision>209</cp:revision>
  <dcterms:created xsi:type="dcterms:W3CDTF">2018-02-14T06:47:57Z</dcterms:created>
  <dcterms:modified xsi:type="dcterms:W3CDTF">2018-03-29T04:18:32Z</dcterms:modified>
</cp:coreProperties>
</file>