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4" r:id="rId15"/>
    <p:sldId id="270" r:id="rId16"/>
    <p:sldId id="272" r:id="rId17"/>
    <p:sldId id="275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3" autoAdjust="0"/>
    <p:restoredTop sz="94434" autoAdjust="0"/>
  </p:normalViewPr>
  <p:slideViewPr>
    <p:cSldViewPr snapToGrid="0">
      <p:cViewPr>
        <p:scale>
          <a:sx n="50" d="100"/>
          <a:sy n="50" d="100"/>
        </p:scale>
        <p:origin x="1698" y="498"/>
      </p:cViewPr>
      <p:guideLst/>
    </p:cSldViewPr>
  </p:slideViewPr>
  <p:outlineViewPr>
    <p:cViewPr>
      <p:scale>
        <a:sx n="33" d="100"/>
        <a:sy n="33" d="100"/>
      </p:scale>
      <p:origin x="0" y="-72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3ECCD-5F00-4852-A32E-E7574D04CA66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969C-106E-4146-A158-45D13C48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E969C-106E-4146-A158-45D13C4823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36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7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44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364E-4E35-4FBD-876E-85607C74F42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Automata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Language</a:t>
            </a:r>
            <a:endParaRPr lang="en-US" sz="6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Regular Expression to Context Free Grammar: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4043601" cy="47244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10"/>
            </a:pPr>
            <a:r>
              <a:rPr lang="en-US" dirty="0"/>
              <a:t>R.E	=	(a+b)*a(a+b)*</a:t>
            </a:r>
          </a:p>
          <a:p>
            <a:pPr marL="400050" lvl="1" indent="0">
              <a:buNone/>
            </a:pPr>
            <a:r>
              <a:rPr lang="en-US" sz="1800" dirty="0"/>
              <a:t>S		XYX</a:t>
            </a:r>
          </a:p>
          <a:p>
            <a:pPr marL="400050" lvl="1" indent="0">
              <a:buNone/>
            </a:pPr>
            <a:r>
              <a:rPr lang="en-US" sz="1800" dirty="0" smtClean="0"/>
              <a:t>X</a:t>
            </a:r>
            <a:r>
              <a:rPr lang="en-US" sz="1800" dirty="0"/>
              <a:t>		€</a:t>
            </a:r>
          </a:p>
          <a:p>
            <a:pPr marL="400050" lvl="1" indent="0">
              <a:buNone/>
            </a:pPr>
            <a:r>
              <a:rPr lang="en-US" sz="1800" dirty="0"/>
              <a:t>X		</a:t>
            </a:r>
            <a:r>
              <a:rPr lang="en-US" sz="1800" dirty="0" smtClean="0"/>
              <a:t>YX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X		</a:t>
            </a:r>
            <a:r>
              <a:rPr lang="en-US" sz="1800" dirty="0" smtClean="0"/>
              <a:t>ZX	</a:t>
            </a:r>
          </a:p>
          <a:p>
            <a:pPr marL="400050" lvl="1" indent="0">
              <a:buNone/>
            </a:pPr>
            <a:r>
              <a:rPr lang="en-US" sz="1800" dirty="0" smtClean="0"/>
              <a:t>Y</a:t>
            </a:r>
            <a:r>
              <a:rPr lang="en-US" sz="1800" dirty="0"/>
              <a:t>		</a:t>
            </a:r>
            <a:r>
              <a:rPr lang="en-US" sz="1800" dirty="0" smtClean="0"/>
              <a:t>a	</a:t>
            </a:r>
          </a:p>
          <a:p>
            <a:pPr marL="400050" lvl="1" indent="0">
              <a:buNone/>
            </a:pPr>
            <a:r>
              <a:rPr lang="en-US" sz="1800" dirty="0" smtClean="0"/>
              <a:t>Z		b</a:t>
            </a:r>
          </a:p>
          <a:p>
            <a:pPr>
              <a:buFont typeface="+mj-lt"/>
              <a:buAutoNum type="arabicPeriod" startAt="11"/>
            </a:pPr>
            <a:r>
              <a:rPr lang="en-US" dirty="0" smtClean="0"/>
              <a:t>R.E</a:t>
            </a:r>
            <a:r>
              <a:rPr lang="en-US" dirty="0"/>
              <a:t>	=	a* +a(a+b)</a:t>
            </a:r>
          </a:p>
          <a:p>
            <a:pPr marL="400050" lvl="1" indent="0">
              <a:buNone/>
            </a:pPr>
            <a:r>
              <a:rPr lang="en-US" sz="1800" dirty="0"/>
              <a:t>S		X|Y</a:t>
            </a:r>
          </a:p>
          <a:p>
            <a:pPr marL="400050" lvl="1" indent="0">
              <a:buNone/>
            </a:pPr>
            <a:r>
              <a:rPr lang="en-US" sz="1800" dirty="0"/>
              <a:t>X		</a:t>
            </a:r>
            <a:r>
              <a:rPr lang="en-US" sz="1800" dirty="0">
                <a:latin typeface="Century Gothic" panose="020B0502020202020204" pitchFamily="34" charset="0"/>
              </a:rPr>
              <a:t>€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X		</a:t>
            </a:r>
            <a:r>
              <a:rPr lang="en-US" sz="1800" dirty="0" smtClean="0"/>
              <a:t>AX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Y		AZ</a:t>
            </a:r>
          </a:p>
          <a:p>
            <a:pPr marL="400050" lvl="1" indent="0">
              <a:buNone/>
            </a:pPr>
            <a:endParaRPr lang="en-US" sz="1800" dirty="0"/>
          </a:p>
          <a:p>
            <a:pPr>
              <a:buFont typeface="+mj-lt"/>
              <a:buAutoNum type="arabicPeriod" startAt="10"/>
            </a:pPr>
            <a:endParaRPr lang="en-US" dirty="0" smtClean="0"/>
          </a:p>
          <a:p>
            <a:pPr>
              <a:buFont typeface="+mj-lt"/>
              <a:buAutoNum type="arabicPeriod" startAt="10"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74307" y="27419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66285" y="351376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66285" y="390679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4307" y="431792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4307" y="3121048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74307" y="471371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6820033" y="2133600"/>
            <a:ext cx="5374092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Wingdings 3" charset="2"/>
              <a:buNone/>
            </a:pPr>
            <a:r>
              <a:rPr lang="en-US" sz="1800" dirty="0" smtClean="0"/>
              <a:t>Z		A| </a:t>
            </a:r>
            <a:r>
              <a:rPr lang="en-US" sz="1800" dirty="0"/>
              <a:t>B</a:t>
            </a:r>
            <a:endParaRPr lang="en-US" sz="1800" dirty="0" smtClean="0"/>
          </a:p>
          <a:p>
            <a:pPr marL="400050" lvl="1" indent="0">
              <a:buFont typeface="Wingdings 3" charset="2"/>
              <a:buNone/>
            </a:pPr>
            <a:r>
              <a:rPr lang="en-US" sz="1800" dirty="0" smtClean="0"/>
              <a:t>A 		a</a:t>
            </a:r>
          </a:p>
          <a:p>
            <a:pPr marL="400050" lvl="1" indent="0">
              <a:buFont typeface="Wingdings 3" charset="2"/>
              <a:buNone/>
            </a:pPr>
            <a:r>
              <a:rPr lang="en-US" sz="1800" dirty="0" smtClean="0"/>
              <a:t>B		b</a:t>
            </a:r>
          </a:p>
          <a:p>
            <a:pPr>
              <a:buFont typeface="+mj-lt"/>
              <a:buAutoNum type="arabicPeriod" startAt="12"/>
            </a:pPr>
            <a:r>
              <a:rPr lang="en-US" dirty="0" smtClean="0"/>
              <a:t>R.E = (a+b)*(a+b)+(</a:t>
            </a:r>
            <a:r>
              <a:rPr lang="en-US" dirty="0" err="1" smtClean="0"/>
              <a:t>ab+ba</a:t>
            </a:r>
            <a:r>
              <a:rPr lang="en-US" dirty="0" smtClean="0"/>
              <a:t>)*(a+b)*B(a+b)+a</a:t>
            </a:r>
          </a:p>
          <a:p>
            <a:pPr marL="400050" lvl="1" indent="0">
              <a:buFont typeface="Wingdings 3" charset="2"/>
              <a:buNone/>
            </a:pPr>
            <a:r>
              <a:rPr lang="en-US" sz="1800" dirty="0" smtClean="0"/>
              <a:t>S		</a:t>
            </a:r>
            <a:r>
              <a:rPr lang="en-US" sz="1800" dirty="0" smtClean="0"/>
              <a:t>X|Y|Z</a:t>
            </a:r>
            <a:endParaRPr lang="en-US" sz="1800" dirty="0" smtClean="0"/>
          </a:p>
          <a:p>
            <a:pPr marL="400050" lvl="1" indent="0">
              <a:buFont typeface="Wingdings 3" charset="2"/>
              <a:buNone/>
            </a:pPr>
            <a:r>
              <a:rPr lang="en-US" sz="1800" dirty="0" smtClean="0"/>
              <a:t>X		PQ</a:t>
            </a:r>
          </a:p>
          <a:p>
            <a:pPr marL="0" indent="0">
              <a:buNone/>
            </a:pPr>
            <a:r>
              <a:rPr lang="en-US" dirty="0" smtClean="0"/>
              <a:t>	P</a:t>
            </a:r>
            <a:r>
              <a:rPr lang="en-US" dirty="0"/>
              <a:t>		</a:t>
            </a:r>
            <a:r>
              <a:rPr lang="en-US" dirty="0">
                <a:latin typeface="Century Gothic" panose="020B0502020202020204" pitchFamily="34" charset="0"/>
              </a:rPr>
              <a:t>€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		Z</a:t>
            </a:r>
            <a:r>
              <a:rPr lang="en-US" dirty="0" smtClean="0"/>
              <a:t>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		R</a:t>
            </a:r>
            <a:r>
              <a:rPr lang="en-US" dirty="0" smtClean="0"/>
              <a:t>P</a:t>
            </a:r>
            <a:r>
              <a:rPr lang="en-US" dirty="0"/>
              <a:t>		</a:t>
            </a:r>
          </a:p>
          <a:p>
            <a:pPr marL="400050" lvl="1" indent="0">
              <a:buNone/>
            </a:pPr>
            <a:r>
              <a:rPr lang="en-US" sz="1800" dirty="0"/>
              <a:t>Q		</a:t>
            </a:r>
            <a:r>
              <a:rPr lang="en-US" sz="1800" dirty="0" smtClean="0"/>
              <a:t>Z|R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Y		LPNQ</a:t>
            </a:r>
          </a:p>
          <a:p>
            <a:pPr marL="400050" lvl="1" indent="0">
              <a:buNone/>
            </a:pPr>
            <a:r>
              <a:rPr lang="en-US" sz="1800" dirty="0"/>
              <a:t>N		B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66285" y="553088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74307" y="594201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66285" y="674475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66285" y="635286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518769" y="2318918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10747" y="309068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18769" y="269797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05121" y="390729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497099" y="467905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505121" y="428634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510747" y="553639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510747" y="594307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518769" y="634055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518769" y="511638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18769" y="672269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Regular Expression to Context Free Grammar: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599739" y="2133600"/>
            <a:ext cx="4244725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smtClean="0"/>
              <a:t>L		</a:t>
            </a:r>
            <a:r>
              <a:rPr lang="en-US" sz="1800" dirty="0" smtClean="0">
                <a:latin typeface="Century Gothic" panose="020B0502020202020204" pitchFamily="34" charset="0"/>
              </a:rPr>
              <a:t>€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		ZRL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smtClean="0"/>
              <a:t>L		RZL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smtClean="0"/>
              <a:t>R		b</a:t>
            </a:r>
          </a:p>
          <a:p>
            <a:pPr marL="0" indent="0">
              <a:buNone/>
            </a:pPr>
            <a:r>
              <a:rPr lang="en-US" dirty="0" smtClean="0"/>
              <a:t>	Z</a:t>
            </a:r>
            <a:r>
              <a:rPr lang="en-US" dirty="0"/>
              <a:t>		a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sz="1800" dirty="0" smtClean="0"/>
          </a:p>
          <a:p>
            <a:pPr marL="400050" lvl="1" indent="0">
              <a:buFont typeface="Wingdings 3" charset="2"/>
              <a:buNone/>
            </a:pPr>
            <a:endParaRPr lang="en-US" sz="1800" dirty="0" smtClean="0"/>
          </a:p>
          <a:p>
            <a:pPr>
              <a:buFont typeface="+mj-lt"/>
              <a:buAutoNum type="arabicPeriod" startAt="8"/>
            </a:pPr>
            <a:endParaRPr lang="en-US" dirty="0" smtClean="0"/>
          </a:p>
          <a:p>
            <a:pPr>
              <a:buFont typeface="+mj-lt"/>
              <a:buAutoNum type="arabicPeriod" startAt="8"/>
            </a:pP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22120" y="231481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22120" y="3894738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94824" y="312148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94824" y="352416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94824" y="272320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Leftmost Derivations: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derivation is said to be </a:t>
                </a:r>
                <a:r>
                  <a:rPr lang="en-US" b="1" dirty="0" smtClean="0"/>
                  <a:t>Leftmost Derivations, </a:t>
                </a:r>
                <a:r>
                  <a:rPr lang="en-US" dirty="0"/>
                  <a:t>if in each step the leftmost variable in the sentential form </a:t>
                </a:r>
                <a:r>
                  <a:rPr lang="en-US" dirty="0" smtClean="0"/>
                  <a:t>is replaced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 smtClean="0">
                    <a:latin typeface="Century Gothic" panose="020B0502020202020204" pitchFamily="34" charset="0"/>
                  </a:rPr>
                  <a:t>G</a:t>
                </a:r>
                <a:r>
                  <a:rPr lang="en-US" dirty="0">
                    <a:latin typeface="Century Gothic" panose="020B0502020202020204" pitchFamily="34" charset="0"/>
                  </a:rPr>
                  <a:t>=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({S,A,B},{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a,b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},S,(S     AB, </a:t>
                </a:r>
                <a:r>
                  <a:rPr lang="en-US" dirty="0">
                    <a:latin typeface="Century Gothic" panose="020B0502020202020204" pitchFamily="34" charset="0"/>
                  </a:rPr>
                  <a:t>A   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|€, B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    Bb|€))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AB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aaAB</a:t>
                </a:r>
                <a:r>
                  <a:rPr lang="en-US" dirty="0">
                    <a:latin typeface="Century Gothic" panose="020B0502020202020204" pitchFamily="34" charset="0"/>
                  </a:rPr>
                  <a:t>		(by production rule  A 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		</a:t>
                </a:r>
                <a:r>
                  <a:rPr lang="en-US" dirty="0">
                    <a:latin typeface="Century Gothic" panose="020B0502020202020204" pitchFamily="34" charset="0"/>
                  </a:rPr>
                  <a:t>	(by production rule  A 	 €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aaBb</a:t>
                </a:r>
                <a:r>
                  <a:rPr lang="en-US" dirty="0">
                    <a:latin typeface="Century Gothic" panose="020B0502020202020204" pitchFamily="34" charset="0"/>
                  </a:rPr>
                  <a:t>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	(</a:t>
                </a:r>
                <a:r>
                  <a:rPr lang="en-US" dirty="0">
                    <a:latin typeface="Century Gothic" panose="020B0502020202020204" pitchFamily="34" charset="0"/>
                  </a:rPr>
                  <a:t>by production rule 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B </a:t>
                </a:r>
                <a:r>
                  <a:rPr lang="en-US" dirty="0">
                    <a:latin typeface="Century Gothic" panose="020B0502020202020204" pitchFamily="34" charset="0"/>
                  </a:rPr>
                  <a:t>	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Bb)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aab		</a:t>
                </a:r>
                <a:r>
                  <a:rPr lang="en-US" dirty="0">
                    <a:latin typeface="Century Gothic" panose="020B0502020202020204" pitchFamily="34" charset="0"/>
                  </a:rPr>
                  <a:t>(by production rule  B 	 €)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/>
                    </m:sSup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  <a:blipFill rotWithShape="0">
                <a:blip r:embed="rId2"/>
                <a:stretch>
                  <a:fillRect l="-479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5316433" y="340763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247160" y="340763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44516" y="375389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11766" y="5392412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44516" y="418841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911766" y="417584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44516" y="46174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911766" y="457048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44516" y="499759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75218" y="341489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11766" y="496704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44516" y="540399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4516" y="57895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5350" y="5808577"/>
            <a:ext cx="425116" cy="0"/>
          </a:xfrm>
          <a:prstGeom prst="straightConnector1">
            <a:avLst/>
          </a:prstGeom>
          <a:ln w="47625" cap="sq" cmpd="dbl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Leftmost Derivations: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S= </a:t>
            </a:r>
            <a:r>
              <a:rPr lang="en-US" dirty="0" smtClean="0">
                <a:latin typeface="Century Gothic" panose="020B0502020202020204" pitchFamily="34" charset="0"/>
              </a:rPr>
              <a:t>S+S|S*</a:t>
            </a:r>
            <a:r>
              <a:rPr lang="en-US" dirty="0" err="1" smtClean="0">
                <a:latin typeface="Century Gothic" panose="020B0502020202020204" pitchFamily="34" charset="0"/>
              </a:rPr>
              <a:t>S|a|b|c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W= a+b*c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smtClean="0">
                <a:latin typeface="Century Gothic" panose="020B0502020202020204" pitchFamily="34" charset="0"/>
              </a:rPr>
              <a:t>S+S</a:t>
            </a:r>
          </a:p>
          <a:p>
            <a:r>
              <a:rPr lang="en-US" dirty="0">
                <a:latin typeface="Century Gothic" panose="020B0502020202020204" pitchFamily="34" charset="0"/>
              </a:rPr>
              <a:t>S		</a:t>
            </a:r>
            <a:r>
              <a:rPr lang="en-US" dirty="0" smtClean="0">
                <a:latin typeface="Century Gothic" panose="020B0502020202020204" pitchFamily="34" charset="0"/>
              </a:rPr>
              <a:t>a+S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smtClean="0">
                <a:latin typeface="Century Gothic" panose="020B0502020202020204" pitchFamily="34" charset="0"/>
              </a:rPr>
              <a:t>a+S*S		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smtClean="0">
                <a:latin typeface="Century Gothic" panose="020B0502020202020204" pitchFamily="34" charset="0"/>
              </a:rPr>
              <a:t>a+b*S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smtClean="0">
                <a:latin typeface="Century Gothic" panose="020B0502020202020204" pitchFamily="34" charset="0"/>
              </a:rPr>
              <a:t>	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smtClean="0">
                <a:latin typeface="Century Gothic" panose="020B0502020202020204" pitchFamily="34" charset="0"/>
              </a:rPr>
              <a:t>a+b*c		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44516" y="31576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44516" y="353776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44516" y="394415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4516" y="43296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44516" y="47487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5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Leftmost Derivations: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	 </a:t>
            </a:r>
            <a:r>
              <a:rPr lang="en-US" dirty="0" err="1" smtClean="0">
                <a:latin typeface="Century Gothic" panose="020B0502020202020204" pitchFamily="34" charset="0"/>
              </a:rPr>
              <a:t>aAB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A	</a:t>
            </a:r>
            <a:r>
              <a:rPr lang="en-US" dirty="0" err="1" smtClean="0">
                <a:latin typeface="Century Gothic" panose="020B0502020202020204" pitchFamily="34" charset="0"/>
              </a:rPr>
              <a:t>bBb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B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>
                <a:latin typeface="Century Gothic" panose="020B0502020202020204" pitchFamily="34" charset="0"/>
              </a:rPr>
              <a:t>A| €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aAB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</a:t>
            </a:r>
            <a:r>
              <a:rPr lang="en-US" dirty="0" err="1" smtClean="0">
                <a:latin typeface="Century Gothic" panose="020B0502020202020204" pitchFamily="34" charset="0"/>
              </a:rPr>
              <a:t>bBbB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err="1" smtClean="0">
                <a:latin typeface="Century Gothic" panose="020B0502020202020204" pitchFamily="34" charset="0"/>
              </a:rPr>
              <a:t>abAbB</a:t>
            </a:r>
            <a:r>
              <a:rPr lang="en-US" dirty="0" smtClean="0">
                <a:latin typeface="Century Gothic" panose="020B0502020202020204" pitchFamily="34" charset="0"/>
              </a:rPr>
              <a:t>		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err="1" smtClean="0">
                <a:latin typeface="Century Gothic" panose="020B0502020202020204" pitchFamily="34" charset="0"/>
              </a:rPr>
              <a:t>abbBbbB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smtClean="0">
                <a:latin typeface="Century Gothic" panose="020B0502020202020204" pitchFamily="34" charset="0"/>
              </a:rPr>
              <a:t>	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err="1">
                <a:latin typeface="Century Gothic" panose="020B0502020202020204" pitchFamily="34" charset="0"/>
              </a:rPr>
              <a:t>abb</a:t>
            </a:r>
            <a:r>
              <a:rPr lang="en-US" dirty="0" err="1" smtClean="0">
                <a:latin typeface="Century Gothic" panose="020B0502020202020204" pitchFamily="34" charset="0"/>
              </a:rPr>
              <a:t>€bbB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abbbb</a:t>
            </a:r>
            <a:r>
              <a:rPr lang="en-US" dirty="0" smtClean="0">
                <a:latin typeface="Century Gothic" panose="020B0502020202020204" pitchFamily="34" charset="0"/>
              </a:rPr>
              <a:t>€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abbbb</a:t>
            </a:r>
            <a:r>
              <a:rPr lang="en-US" dirty="0" smtClean="0">
                <a:latin typeface="Century Gothic" panose="020B0502020202020204" pitchFamily="34" charset="0"/>
              </a:rPr>
              <a:t>		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44516" y="511981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44516" y="353776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44516" y="394415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4516" y="43296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44516" y="47487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82616" y="230894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82616" y="270358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82616" y="310014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44516" y="55198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44516" y="59389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Rightmost Derivations: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derivation is said to be </a:t>
                </a:r>
                <a:r>
                  <a:rPr lang="en-US" b="1" dirty="0" smtClean="0"/>
                  <a:t>Rightmost Derivations, </a:t>
                </a:r>
                <a:r>
                  <a:rPr lang="en-US" dirty="0"/>
                  <a:t>i</a:t>
                </a:r>
                <a:r>
                  <a:rPr lang="en-US" dirty="0" smtClean="0"/>
                  <a:t>f </a:t>
                </a:r>
                <a:r>
                  <a:rPr lang="en-US" dirty="0"/>
                  <a:t>in each step the rightmost variable in the sentential form is </a:t>
                </a:r>
                <a:r>
                  <a:rPr lang="en-US" dirty="0" smtClean="0"/>
                  <a:t>replaced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 smtClean="0">
                    <a:latin typeface="Century Gothic" panose="020B0502020202020204" pitchFamily="34" charset="0"/>
                  </a:rPr>
                  <a:t>G</a:t>
                </a:r>
                <a:r>
                  <a:rPr lang="en-US" dirty="0">
                    <a:latin typeface="Century Gothic" panose="020B0502020202020204" pitchFamily="34" charset="0"/>
                  </a:rPr>
                  <a:t>=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({S,A,B},{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a,b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},S,(S     AB, </a:t>
                </a:r>
                <a:r>
                  <a:rPr lang="en-US" dirty="0">
                    <a:latin typeface="Century Gothic" panose="020B0502020202020204" pitchFamily="34" charset="0"/>
                  </a:rPr>
                  <a:t>A   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|€, B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    Bb|€))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AB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ABb</a:t>
                </a:r>
                <a:r>
                  <a:rPr lang="en-US" dirty="0">
                    <a:latin typeface="Century Gothic" panose="020B0502020202020204" pitchFamily="34" charset="0"/>
                  </a:rPr>
                  <a:t>		(by production rule 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B </a:t>
                </a:r>
                <a:r>
                  <a:rPr lang="en-US" dirty="0">
                    <a:latin typeface="Century Gothic" panose="020B0502020202020204" pitchFamily="34" charset="0"/>
                  </a:rPr>
                  <a:t>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Bb)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Ab			(</a:t>
                </a:r>
                <a:r>
                  <a:rPr lang="en-US" dirty="0">
                    <a:latin typeface="Century Gothic" panose="020B0502020202020204" pitchFamily="34" charset="0"/>
                  </a:rPr>
                  <a:t>by production rule 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B </a:t>
                </a:r>
                <a:r>
                  <a:rPr lang="en-US" dirty="0">
                    <a:latin typeface="Century Gothic" panose="020B0502020202020204" pitchFamily="34" charset="0"/>
                  </a:rPr>
                  <a:t>	 €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aaAb</a:t>
                </a:r>
                <a:r>
                  <a:rPr lang="en-US" dirty="0">
                    <a:latin typeface="Century Gothic" panose="020B0502020202020204" pitchFamily="34" charset="0"/>
                  </a:rPr>
                  <a:t>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	(</a:t>
                </a:r>
                <a:r>
                  <a:rPr lang="en-US" dirty="0">
                    <a:latin typeface="Century Gothic" panose="020B0502020202020204" pitchFamily="34" charset="0"/>
                  </a:rPr>
                  <a:t>by production rule 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 </a:t>
                </a:r>
                <a:r>
                  <a:rPr lang="en-US" dirty="0">
                    <a:latin typeface="Century Gothic" panose="020B0502020202020204" pitchFamily="34" charset="0"/>
                  </a:rPr>
                  <a:t>	 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aab		</a:t>
                </a:r>
                <a:r>
                  <a:rPr lang="en-US" dirty="0">
                    <a:latin typeface="Century Gothic" panose="020B0502020202020204" pitchFamily="34" charset="0"/>
                  </a:rPr>
                  <a:t>(by production rule 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 </a:t>
                </a:r>
                <a:r>
                  <a:rPr lang="en-US" dirty="0">
                    <a:latin typeface="Century Gothic" panose="020B0502020202020204" pitchFamily="34" charset="0"/>
                  </a:rPr>
                  <a:t>	 €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  <a:endParaRPr lang="en-US" dirty="0" smtClean="0"/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/>
                    </m:sSup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  <a:blipFill rotWithShape="0">
                <a:blip r:embed="rId2"/>
                <a:stretch>
                  <a:fillRect l="-479" t="-645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5316433" y="340763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247160" y="340763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44516" y="375389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11766" y="5392412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44516" y="418841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911766" y="417584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44516" y="46174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911766" y="457048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44516" y="499759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75218" y="341489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11766" y="496704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44516" y="540399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44516" y="578952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05350" y="5808575"/>
            <a:ext cx="425116" cy="0"/>
          </a:xfrm>
          <a:prstGeom prst="straightConnector1">
            <a:avLst/>
          </a:prstGeom>
          <a:ln w="47625" cap="sq" cmpd="dbl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5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Rightmost </a:t>
            </a:r>
            <a:r>
              <a:rPr lang="en-US" dirty="0" smtClean="0"/>
              <a:t>Derivations: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S= </a:t>
            </a:r>
            <a:r>
              <a:rPr lang="en-US" dirty="0" smtClean="0">
                <a:latin typeface="Century Gothic" panose="020B0502020202020204" pitchFamily="34" charset="0"/>
              </a:rPr>
              <a:t>S+S|S*</a:t>
            </a:r>
            <a:r>
              <a:rPr lang="en-US" dirty="0" err="1" smtClean="0">
                <a:latin typeface="Century Gothic" panose="020B0502020202020204" pitchFamily="34" charset="0"/>
              </a:rPr>
              <a:t>S|a|b|c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W= a+b*c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smtClean="0">
                <a:latin typeface="Century Gothic" panose="020B0502020202020204" pitchFamily="34" charset="0"/>
              </a:rPr>
              <a:t>S*S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smtClean="0">
                <a:latin typeface="Century Gothic" panose="020B0502020202020204" pitchFamily="34" charset="0"/>
              </a:rPr>
              <a:t>S*c		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smtClean="0">
                <a:latin typeface="Century Gothic" panose="020B0502020202020204" pitchFamily="34" charset="0"/>
              </a:rPr>
              <a:t>S+S*c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smtClean="0">
                <a:latin typeface="Century Gothic" panose="020B0502020202020204" pitchFamily="34" charset="0"/>
              </a:rPr>
              <a:t>	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err="1">
                <a:latin typeface="Century Gothic" panose="020B0502020202020204" pitchFamily="34" charset="0"/>
              </a:rPr>
              <a:t>S</a:t>
            </a:r>
            <a:r>
              <a:rPr lang="en-US" dirty="0" err="1" smtClean="0">
                <a:latin typeface="Century Gothic" panose="020B0502020202020204" pitchFamily="34" charset="0"/>
              </a:rPr>
              <a:t>+b</a:t>
            </a:r>
            <a:r>
              <a:rPr lang="en-US" dirty="0" smtClean="0">
                <a:latin typeface="Century Gothic" panose="020B0502020202020204" pitchFamily="34" charset="0"/>
              </a:rPr>
              <a:t>*c	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		a+b*c	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44516" y="31576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44516" y="353776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44516" y="394415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4516" y="43296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44516" y="472974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4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Rightmost </a:t>
            </a:r>
            <a:r>
              <a:rPr lang="en-US" dirty="0" smtClean="0"/>
              <a:t>Derivations: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	 </a:t>
            </a:r>
            <a:r>
              <a:rPr lang="en-US" dirty="0" err="1" smtClean="0">
                <a:latin typeface="Century Gothic" panose="020B0502020202020204" pitchFamily="34" charset="0"/>
              </a:rPr>
              <a:t>aAB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A	</a:t>
            </a:r>
            <a:r>
              <a:rPr lang="en-US" dirty="0" err="1" smtClean="0">
                <a:latin typeface="Century Gothic" panose="020B0502020202020204" pitchFamily="34" charset="0"/>
              </a:rPr>
              <a:t>bBb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B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>
                <a:latin typeface="Century Gothic" panose="020B0502020202020204" pitchFamily="34" charset="0"/>
              </a:rPr>
              <a:t>A| €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aAB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S		</a:t>
            </a:r>
            <a:r>
              <a:rPr lang="en-US" dirty="0" err="1">
                <a:latin typeface="Century Gothic" panose="020B0502020202020204" pitchFamily="34" charset="0"/>
              </a:rPr>
              <a:t>aA</a:t>
            </a:r>
            <a:r>
              <a:rPr lang="en-US" dirty="0" smtClean="0">
                <a:latin typeface="Century Gothic" panose="020B0502020202020204" pitchFamily="34" charset="0"/>
              </a:rPr>
              <a:t>€</a:t>
            </a:r>
            <a:r>
              <a:rPr lang="en-US" dirty="0" smtClean="0">
                <a:latin typeface="Century Gothic" panose="020B0502020202020204" pitchFamily="34" charset="0"/>
              </a:rPr>
              <a:t>		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err="1" smtClean="0">
                <a:latin typeface="Century Gothic" panose="020B0502020202020204" pitchFamily="34" charset="0"/>
              </a:rPr>
              <a:t>abBb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smtClean="0">
                <a:latin typeface="Century Gothic" panose="020B0502020202020204" pitchFamily="34" charset="0"/>
              </a:rPr>
              <a:t>	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abAb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	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 smtClean="0">
                <a:latin typeface="Century Gothic" panose="020B0502020202020204" pitchFamily="34" charset="0"/>
              </a:rPr>
              <a:t>abbBbb</a:t>
            </a:r>
            <a:r>
              <a:rPr lang="en-US" dirty="0" smtClean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abb€bb</a:t>
            </a:r>
            <a:r>
              <a:rPr lang="en-US" dirty="0" smtClean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abbbb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44516" y="511981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44516" y="353776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44516" y="394415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4516" y="43296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44516" y="47487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82616" y="230894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82616" y="270358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82616" y="310014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44516" y="55198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44516" y="591991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5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Leftmost and Rightmost Derivations: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leftmost derivation and rightmost derivation</a:t>
            </a:r>
          </a:p>
          <a:p>
            <a:r>
              <a:rPr lang="en-US" dirty="0" smtClean="0"/>
              <a:t>S	</a:t>
            </a:r>
            <a:r>
              <a:rPr lang="en-US" dirty="0" err="1" smtClean="0"/>
              <a:t>aB|bA</a:t>
            </a:r>
            <a:endParaRPr lang="en-US" dirty="0" smtClean="0"/>
          </a:p>
          <a:p>
            <a:r>
              <a:rPr lang="en-US" dirty="0" smtClean="0"/>
              <a:t>A	</a:t>
            </a:r>
            <a:r>
              <a:rPr lang="en-US" dirty="0" err="1" smtClean="0"/>
              <a:t>a|aS|bAA</a:t>
            </a:r>
            <a:endParaRPr lang="en-US" dirty="0" smtClean="0"/>
          </a:p>
          <a:p>
            <a:r>
              <a:rPr lang="en-US" dirty="0" smtClean="0"/>
              <a:t>B	</a:t>
            </a:r>
            <a:r>
              <a:rPr lang="en-US" dirty="0" err="1" smtClean="0"/>
              <a:t>b|bS|aBB</a:t>
            </a:r>
            <a:endParaRPr lang="en-US" dirty="0" smtClean="0"/>
          </a:p>
          <a:p>
            <a:r>
              <a:rPr lang="en-US" dirty="0" smtClean="0"/>
              <a:t>For the string </a:t>
            </a:r>
            <a:r>
              <a:rPr lang="en-US" dirty="0" err="1" smtClean="0"/>
              <a:t>baaabbabba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616" y="272804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616" y="312268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616" y="351924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Trees: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second way of showing derivations,</a:t>
            </a:r>
            <a:r>
              <a:rPr lang="en-US" dirty="0"/>
              <a:t> independent of the order in which productions are used, is </a:t>
            </a:r>
            <a:r>
              <a:rPr lang="en-US" dirty="0" smtClean="0"/>
              <a:t>by a </a:t>
            </a:r>
            <a:r>
              <a:rPr lang="en-US" b="1" dirty="0"/>
              <a:t>derivation </a:t>
            </a:r>
            <a:r>
              <a:rPr lang="en-US" dirty="0"/>
              <a:t>or </a:t>
            </a:r>
            <a:r>
              <a:rPr lang="en-US" b="1" dirty="0"/>
              <a:t>parse tree. </a:t>
            </a:r>
            <a:r>
              <a:rPr lang="en-US" dirty="0"/>
              <a:t>A derivation tree is an ordered tree in which nodes are labeled with </a:t>
            </a:r>
            <a:r>
              <a:rPr lang="en-US" dirty="0" smtClean="0"/>
              <a:t>the left </a:t>
            </a:r>
            <a:r>
              <a:rPr lang="en-US" dirty="0"/>
              <a:t>sides of productions and in which the children of a node represent its corresponding right sides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0469" t="23599" r="28906" b="32491"/>
          <a:stretch/>
        </p:blipFill>
        <p:spPr>
          <a:xfrm>
            <a:off x="5983388" y="3409217"/>
            <a:ext cx="5675212" cy="3448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2031" t="68064" r="30157" b="8035"/>
          <a:stretch/>
        </p:blipFill>
        <p:spPr>
          <a:xfrm>
            <a:off x="894556" y="3927161"/>
            <a:ext cx="4610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520973" y="1619796"/>
            <a:ext cx="8915399" cy="384282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CONTEXT </a:t>
            </a:r>
            <a:br>
              <a:rPr lang="en-US" b="1" dirty="0" smtClean="0"/>
            </a:br>
            <a:r>
              <a:rPr lang="en-US" b="1" dirty="0" smtClean="0"/>
              <a:t>FREE</a:t>
            </a:r>
            <a:br>
              <a:rPr lang="en-US" b="1" dirty="0" smtClean="0"/>
            </a:br>
            <a:r>
              <a:rPr lang="en-US" b="1" dirty="0" smtClean="0"/>
              <a:t>LANGUAGES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09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In formal language theory, a Context Free Language (CFL) is a language generated by some Context Free Grammar.</a:t>
            </a:r>
          </a:p>
          <a:p>
            <a:r>
              <a:rPr lang="en-US" dirty="0" smtClean="0"/>
              <a:t>It is more powerful than </a:t>
            </a:r>
            <a:r>
              <a:rPr lang="en-US" dirty="0"/>
              <a:t>F</a:t>
            </a:r>
            <a:r>
              <a:rPr lang="en-US" dirty="0" smtClean="0"/>
              <a:t>inite Automata or Regular Expression , but still cannot define all possible languages.</a:t>
            </a:r>
          </a:p>
          <a:p>
            <a:r>
              <a:rPr lang="en-US" dirty="0" smtClean="0"/>
              <a:t>The set of all CFL is identical to the set of languages accepted by Pushdown Automata.</a:t>
            </a:r>
          </a:p>
          <a:p>
            <a:r>
              <a:rPr lang="en-US" dirty="0" smtClean="0"/>
              <a:t>CFL is considered to be a higher level language as compared to regular languages.</a:t>
            </a:r>
          </a:p>
        </p:txBody>
      </p:sp>
    </p:spTree>
    <p:extLst>
      <p:ext uri="{BB962C8B-B14F-4D97-AF65-F5344CB8AC3E}">
        <p14:creationId xmlns:p14="http://schemas.microsoft.com/office/powerpoint/2010/main" val="31803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/>
          </a:bodyPr>
          <a:lstStyle/>
          <a:p>
            <a:r>
              <a:rPr lang="en-US" dirty="0"/>
              <a:t>Context Free Grammar is defined by 4 tuples as G={</a:t>
            </a:r>
            <a:r>
              <a:rPr lang="en-US" dirty="0" smtClean="0"/>
              <a:t>V,T,S,P</a:t>
            </a:r>
            <a:r>
              <a:rPr lang="en-US" dirty="0"/>
              <a:t>}, where</a:t>
            </a:r>
          </a:p>
          <a:p>
            <a:pPr lvl="1"/>
            <a:r>
              <a:rPr lang="en-US" sz="1800" dirty="0"/>
              <a:t>V= Set of variables or Non-terminal Symbols</a:t>
            </a:r>
          </a:p>
          <a:p>
            <a:pPr lvl="1"/>
            <a:r>
              <a:rPr lang="en-US" sz="1800" dirty="0" smtClean="0"/>
              <a:t>T= </a:t>
            </a:r>
            <a:r>
              <a:rPr lang="en-US" sz="1800" dirty="0"/>
              <a:t>Set of Terminal Symbols</a:t>
            </a:r>
          </a:p>
          <a:p>
            <a:pPr lvl="1"/>
            <a:r>
              <a:rPr lang="en-US" sz="1800" dirty="0"/>
              <a:t>S= Start Symbol</a:t>
            </a:r>
          </a:p>
          <a:p>
            <a:pPr lvl="1"/>
            <a:r>
              <a:rPr lang="en-US" sz="1800" dirty="0"/>
              <a:t>P= Production </a:t>
            </a:r>
            <a:r>
              <a:rPr lang="en-US" sz="1800" dirty="0" smtClean="0"/>
              <a:t>Rule</a:t>
            </a:r>
          </a:p>
          <a:p>
            <a:r>
              <a:rPr lang="en-US" dirty="0" smtClean="0"/>
              <a:t>Context Free Grammar has production rule of the form </a:t>
            </a:r>
          </a:p>
          <a:p>
            <a:pPr marL="2171700" lvl="5" indent="0">
              <a:buNone/>
            </a:pPr>
            <a:r>
              <a:rPr lang="el-GR" sz="1800" dirty="0" smtClean="0">
                <a:latin typeface="Century Gothic" panose="020B0502020202020204" pitchFamily="34" charset="0"/>
              </a:rPr>
              <a:t>Α</a:t>
            </a:r>
            <a:r>
              <a:rPr lang="en-US" sz="1800" dirty="0" smtClean="0">
                <a:latin typeface="Century Gothic" panose="020B0502020202020204" pitchFamily="34" charset="0"/>
              </a:rPr>
              <a:t>	         </a:t>
            </a:r>
            <a:r>
              <a:rPr lang="el-GR" sz="1800" dirty="0" smtClean="0">
                <a:latin typeface="Century Gothic" panose="020B0502020202020204" pitchFamily="34" charset="0"/>
              </a:rPr>
              <a:t>α</a:t>
            </a:r>
            <a:endParaRPr lang="en-US" sz="1800" dirty="0" smtClean="0">
              <a:latin typeface="Century Gothic" panose="020B0502020202020204" pitchFamily="34" charset="0"/>
            </a:endParaRPr>
          </a:p>
          <a:p>
            <a:r>
              <a:rPr lang="en-US" dirty="0" smtClean="0"/>
              <a:t>Where, </a:t>
            </a:r>
            <a:r>
              <a:rPr lang="el-GR" dirty="0" smtClean="0">
                <a:latin typeface="Century Gothic" panose="020B0502020202020204" pitchFamily="34" charset="0"/>
              </a:rPr>
              <a:t>Α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l-GR" dirty="0" smtClean="0">
                <a:latin typeface="Century Gothic" panose="020B0502020202020204" pitchFamily="34" charset="0"/>
              </a:rPr>
              <a:t>€</a:t>
            </a:r>
            <a:r>
              <a:rPr lang="en-US" dirty="0" smtClean="0">
                <a:latin typeface="Century Gothic" panose="020B0502020202020204" pitchFamily="34" charset="0"/>
              </a:rPr>
              <a:t> V and </a:t>
            </a:r>
            <a:r>
              <a:rPr lang="el-GR" dirty="0" smtClean="0">
                <a:latin typeface="Century Gothic" panose="020B0502020202020204" pitchFamily="34" charset="0"/>
              </a:rPr>
              <a:t>α</a:t>
            </a:r>
            <a:r>
              <a:rPr lang="en-US" dirty="0"/>
              <a:t> </a:t>
            </a:r>
            <a:r>
              <a:rPr lang="el-GR" dirty="0" smtClean="0">
                <a:latin typeface="Century Gothic" panose="020B0502020202020204" pitchFamily="34" charset="0"/>
              </a:rPr>
              <a:t>€</a:t>
            </a:r>
            <a:r>
              <a:rPr lang="en-US" dirty="0" smtClean="0">
                <a:latin typeface="Century Gothic" panose="020B0502020202020204" pitchFamily="34" charset="0"/>
              </a:rPr>
              <a:t> (V U</a:t>
            </a:r>
            <a:r>
              <a:rPr lang="el-GR" dirty="0" smtClean="0"/>
              <a:t> </a:t>
            </a:r>
            <a:r>
              <a:rPr lang="en-US" dirty="0" smtClean="0"/>
              <a:t>T)*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9516" y="47163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Non-Terminals vs Terminals in Context Free Grammar: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272069"/>
              </p:ext>
            </p:extLst>
          </p:nvPr>
        </p:nvGraphicFramePr>
        <p:xfrm>
          <a:off x="2589213" y="2133600"/>
          <a:ext cx="8915400" cy="2221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700"/>
                <a:gridCol w="4457700"/>
              </a:tblGrid>
              <a:tr h="5554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/>
                        <a:t>Non-Terminals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/>
                        <a:t>Terminals</a:t>
                      </a:r>
                      <a:endParaRPr lang="en-US" sz="2000" b="1" dirty="0"/>
                    </a:p>
                  </a:txBody>
                  <a:tcPr/>
                </a:tc>
              </a:tr>
              <a:tr h="55545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Which can be replaced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Which can’t replaced</a:t>
                      </a:r>
                      <a:endParaRPr lang="en-US" dirty="0"/>
                    </a:p>
                  </a:txBody>
                  <a:tcPr/>
                </a:tc>
              </a:tr>
              <a:tr h="55545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Represented by capital 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Represented by small letters</a:t>
                      </a:r>
                      <a:endParaRPr lang="en-US" dirty="0"/>
                    </a:p>
                  </a:txBody>
                  <a:tcPr/>
                </a:tc>
              </a:tr>
              <a:tr h="55545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Which can’t lie on right</a:t>
                      </a:r>
                      <a:r>
                        <a:rPr lang="en-US" baseline="0" dirty="0" smtClean="0"/>
                        <a:t>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Which can’t lie on left side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64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 Example: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9602788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generating a language that generates equal number of a’s and b’s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Century Gothic" panose="020B0502020202020204" pitchFamily="34" charset="0"/>
                  </a:rPr>
                  <a:t>, The Context Free Grammar will be defined as,</a:t>
                </a:r>
              </a:p>
              <a:p>
                <a:r>
                  <a:rPr lang="en-US" dirty="0" smtClean="0">
                    <a:latin typeface="Century Gothic" panose="020B0502020202020204" pitchFamily="34" charset="0"/>
                  </a:rPr>
                  <a:t>G= {(S,A),(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a,b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),(S),(S     aAb, A     aAb|€)}</a:t>
                </a:r>
              </a:p>
              <a:p>
                <a:r>
                  <a:rPr lang="en-US" sz="1800" dirty="0" smtClean="0">
                    <a:latin typeface="Century Gothic" panose="020B0502020202020204" pitchFamily="34" charset="0"/>
                  </a:rPr>
                  <a:t>S		aAb</a:t>
                </a:r>
              </a:p>
              <a:p>
                <a:r>
                  <a:rPr lang="en-US" dirty="0" smtClean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aaAbb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		(by production rule  A 	aAb)</a:t>
                </a:r>
              </a:p>
              <a:p>
                <a:r>
                  <a:rPr lang="en-US" dirty="0" smtClean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aaaAbbb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	(</a:t>
                </a:r>
                <a:r>
                  <a:rPr lang="en-US" dirty="0">
                    <a:latin typeface="Century Gothic" panose="020B0502020202020204" pitchFamily="34" charset="0"/>
                  </a:rPr>
                  <a:t>by production rule  A 	aAb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aaa</a:t>
                </a:r>
                <a:r>
                  <a:rPr lang="en-US" dirty="0">
                    <a:latin typeface="Century Gothic" panose="020B0502020202020204" pitchFamily="34" charset="0"/>
                  </a:rPr>
                  <a:t> €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bbb</a:t>
                </a:r>
                <a:r>
                  <a:rPr lang="en-US" dirty="0">
                    <a:latin typeface="Century Gothic" panose="020B0502020202020204" pitchFamily="34" charset="0"/>
                  </a:rPr>
                  <a:t>	(by production rule  A 	 €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aaabbb</a:t>
                </a:r>
                <a:endParaRPr lang="en-US" dirty="0" smtClean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900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sz="1900" dirty="0"/>
              </a:p>
              <a:p>
                <a:endParaRPr lang="en-US" dirty="0">
                  <a:latin typeface="Century Gothic" panose="020B0502020202020204" pitchFamily="34" charset="0"/>
                </a:endParaRPr>
              </a:p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9602788" cy="4724400"/>
              </a:xfrm>
              <a:blipFill rotWithShape="0">
                <a:blip r:embed="rId2"/>
                <a:stretch>
                  <a:fillRect l="-444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5301916" y="298282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06816" y="2993854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44516" y="34019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44516" y="37829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11766" y="3791173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44516" y="41448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911766" y="420487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44516" y="45449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11766" y="459951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44516" y="49830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44516" y="53831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5350" y="5402177"/>
            <a:ext cx="425116" cy="0"/>
          </a:xfrm>
          <a:prstGeom prst="straightConnector1">
            <a:avLst/>
          </a:prstGeom>
          <a:ln w="47625" cap="sq" cmpd="dbl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 Example: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2500" t="27500" r="34531" b="35833"/>
          <a:stretch/>
        </p:blipFill>
        <p:spPr>
          <a:xfrm>
            <a:off x="2114550" y="1905000"/>
            <a:ext cx="90868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Regular Expression to Context Free Grammar: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244725" cy="4724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R.E	=	a</a:t>
            </a:r>
          </a:p>
          <a:p>
            <a:pPr marL="400050" lvl="1" indent="0">
              <a:buNone/>
            </a:pPr>
            <a:r>
              <a:rPr lang="en-US" sz="1800" dirty="0" smtClean="0"/>
              <a:t>S		a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R.E	=	a+b</a:t>
            </a:r>
          </a:p>
          <a:p>
            <a:pPr marL="400050" lvl="1" indent="0">
              <a:buNone/>
            </a:pPr>
            <a:r>
              <a:rPr lang="en-US" sz="1800" dirty="0"/>
              <a:t>S		</a:t>
            </a:r>
            <a:r>
              <a:rPr lang="en-US" sz="1800" dirty="0" smtClean="0"/>
              <a:t>a | b</a:t>
            </a:r>
          </a:p>
          <a:p>
            <a:pPr marL="400050" lvl="1" indent="0">
              <a:buNone/>
            </a:pPr>
            <a:r>
              <a:rPr lang="en-US" sz="1800" dirty="0" smtClean="0"/>
              <a:t>		OR</a:t>
            </a:r>
          </a:p>
          <a:p>
            <a:pPr marL="400050" lvl="1" indent="0">
              <a:buNone/>
            </a:pPr>
            <a:r>
              <a:rPr lang="en-US" sz="1800" dirty="0"/>
              <a:t>S		a </a:t>
            </a:r>
          </a:p>
          <a:p>
            <a:pPr marL="400050" lvl="1" indent="0">
              <a:buNone/>
            </a:pPr>
            <a:r>
              <a:rPr lang="en-US" sz="1800" dirty="0" smtClean="0"/>
              <a:t>S		b</a:t>
            </a:r>
          </a:p>
          <a:p>
            <a:pPr marL="400050" lvl="1" indent="0">
              <a:buNone/>
            </a:pPr>
            <a:r>
              <a:rPr lang="en-US" sz="1800" dirty="0" smtClean="0"/>
              <a:t>		OR</a:t>
            </a:r>
          </a:p>
          <a:p>
            <a:pPr marL="400050" lvl="1" indent="0">
              <a:buNone/>
            </a:pPr>
            <a:r>
              <a:rPr lang="en-US" sz="1800" dirty="0"/>
              <a:t>S		</a:t>
            </a:r>
            <a:r>
              <a:rPr lang="en-US" sz="1800" dirty="0" smtClean="0"/>
              <a:t>X|Y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 smtClean="0"/>
              <a:t>X</a:t>
            </a:r>
            <a:r>
              <a:rPr lang="en-US" sz="1800" dirty="0"/>
              <a:t>		a </a:t>
            </a:r>
          </a:p>
          <a:p>
            <a:pPr marL="400050" lvl="1" indent="0">
              <a:buNone/>
            </a:pPr>
            <a:r>
              <a:rPr lang="en-US" sz="1800" dirty="0" smtClean="0"/>
              <a:t>Y</a:t>
            </a:r>
            <a:r>
              <a:rPr lang="en-US" sz="1800" dirty="0"/>
              <a:t>		</a:t>
            </a:r>
            <a:r>
              <a:rPr lang="en-US" sz="1800" dirty="0" smtClean="0"/>
              <a:t>b</a:t>
            </a: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70641" y="272265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66285" y="352820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74307" y="473937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4307" y="433030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4307" y="550940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4307" y="589440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4307" y="626338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963303" y="2141622"/>
            <a:ext cx="4244725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en-US" sz="1600" dirty="0" smtClean="0"/>
              <a:t>R.E	=	(a+b)(a+b)</a:t>
            </a:r>
          </a:p>
          <a:p>
            <a:pPr marL="400050" lvl="1" indent="0">
              <a:buNone/>
            </a:pPr>
            <a:r>
              <a:rPr lang="en-US" dirty="0" smtClean="0"/>
              <a:t>S		YY</a:t>
            </a:r>
          </a:p>
          <a:p>
            <a:pPr marL="400050" lvl="1" indent="0">
              <a:buNone/>
            </a:pPr>
            <a:r>
              <a:rPr lang="en-US" dirty="0" smtClean="0"/>
              <a:t>Y</a:t>
            </a:r>
            <a:r>
              <a:rPr lang="en-US" dirty="0"/>
              <a:t>		a | </a:t>
            </a:r>
            <a:r>
              <a:rPr lang="en-US" dirty="0" smtClean="0"/>
              <a:t>b</a:t>
            </a:r>
          </a:p>
          <a:p>
            <a:pPr>
              <a:buFont typeface="+mj-lt"/>
              <a:buAutoNum type="arabicPeriod" startAt="3"/>
            </a:pPr>
            <a:r>
              <a:rPr lang="en-US" sz="1600" dirty="0" smtClean="0"/>
              <a:t>R.E	=	</a:t>
            </a:r>
            <a:r>
              <a:rPr lang="en-US" sz="1600" dirty="0"/>
              <a:t>(a+b</a:t>
            </a:r>
            <a:r>
              <a:rPr lang="en-US" sz="1600" dirty="0" smtClean="0"/>
              <a:t>)(a+c)(a+b</a:t>
            </a:r>
            <a:r>
              <a:rPr lang="en-US" sz="1600" dirty="0"/>
              <a:t>)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S		YXY	</a:t>
            </a:r>
          </a:p>
          <a:p>
            <a:pPr marL="400050" lvl="1" indent="0">
              <a:buNone/>
            </a:pPr>
            <a:r>
              <a:rPr lang="en-US" dirty="0"/>
              <a:t>Y		a | </a:t>
            </a:r>
            <a:r>
              <a:rPr lang="en-US" dirty="0" smtClean="0"/>
              <a:t>b</a:t>
            </a:r>
          </a:p>
          <a:p>
            <a:pPr marL="400050" lvl="1" indent="0">
              <a:buNone/>
            </a:pPr>
            <a:r>
              <a:rPr lang="en-US" dirty="0" smtClean="0"/>
              <a:t>X</a:t>
            </a:r>
            <a:r>
              <a:rPr lang="en-US" dirty="0"/>
              <a:t>		a | c</a:t>
            </a:r>
            <a:endParaRPr lang="en-US" dirty="0" smtClean="0"/>
          </a:p>
          <a:p>
            <a:pPr>
              <a:buFont typeface="+mj-lt"/>
              <a:buAutoNum type="arabicPeriod" startAt="3"/>
            </a:pPr>
            <a:r>
              <a:rPr lang="en-US" sz="1600" dirty="0"/>
              <a:t>R.E	=	(</a:t>
            </a:r>
            <a:r>
              <a:rPr lang="en-US" sz="1600" dirty="0" smtClean="0"/>
              <a:t>a+b)a+(a+b)</a:t>
            </a:r>
          </a:p>
          <a:p>
            <a:pPr marL="400050" lvl="1" indent="0">
              <a:buNone/>
            </a:pPr>
            <a:r>
              <a:rPr lang="en-US" dirty="0"/>
              <a:t>S		X | Y</a:t>
            </a:r>
          </a:p>
          <a:p>
            <a:pPr marL="400050" lvl="1" indent="0">
              <a:buNone/>
            </a:pPr>
            <a:r>
              <a:rPr lang="en-US" dirty="0"/>
              <a:t>X		</a:t>
            </a:r>
            <a:r>
              <a:rPr lang="en-US" dirty="0" smtClean="0"/>
              <a:t>ZA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Z</a:t>
            </a:r>
            <a:r>
              <a:rPr lang="en-US" dirty="0"/>
              <a:t>		</a:t>
            </a:r>
            <a:r>
              <a:rPr lang="en-US" dirty="0" smtClean="0"/>
              <a:t>a| b</a:t>
            </a:r>
          </a:p>
          <a:p>
            <a:pPr marL="400050" lvl="1" indent="0">
              <a:buNone/>
            </a:pPr>
            <a:r>
              <a:rPr lang="en-US" dirty="0" smtClean="0"/>
              <a:t>A		a</a:t>
            </a:r>
          </a:p>
          <a:p>
            <a:pPr marL="400050" lvl="1" indent="0">
              <a:buNone/>
            </a:pPr>
            <a:r>
              <a:rPr lang="en-US" dirty="0" smtClean="0"/>
              <a:t>Y		A|B</a:t>
            </a:r>
          </a:p>
          <a:p>
            <a:pPr marL="400050" lvl="1" indent="0">
              <a:buNone/>
            </a:pPr>
            <a:r>
              <a:rPr lang="en-US" dirty="0" smtClean="0"/>
              <a:t>B		b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>
              <a:buFont typeface="+mj-lt"/>
              <a:buAutoNum type="arabicPeriod" startAt="3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Font typeface="Wingdings 3" charset="2"/>
              <a:buNone/>
            </a:pPr>
            <a:endParaRPr lang="en-US" dirty="0" smtClean="0"/>
          </a:p>
          <a:p>
            <a:pPr marL="400050" lvl="1" indent="0">
              <a:buFont typeface="Wingdings 3" charset="2"/>
              <a:buNone/>
            </a:pPr>
            <a:endParaRPr lang="en-US" dirty="0" smtClean="0"/>
          </a:p>
          <a:p>
            <a:pPr>
              <a:buFont typeface="+mj-lt"/>
              <a:buAutoNum type="arabicPeriod" startAt="3"/>
            </a:pPr>
            <a:endParaRPr lang="en-US" dirty="0" smtClean="0"/>
          </a:p>
          <a:p>
            <a:pPr>
              <a:buFont typeface="+mj-lt"/>
              <a:buAutoNum type="arabicPeriod" startAt="3"/>
            </a:pP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44746" y="260234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644746" y="293922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644746" y="428569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44746" y="360841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44746" y="392123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44746" y="592437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644746" y="558748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644746" y="622221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644746" y="657301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44746" y="493778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644746" y="524954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3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Regular Expression to Context Free Grammar: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244725" cy="47244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6"/>
            </a:pPr>
            <a:r>
              <a:rPr lang="en-US" dirty="0" smtClean="0"/>
              <a:t>R.E	=	ab+(a+b)</a:t>
            </a:r>
          </a:p>
          <a:p>
            <a:pPr marL="400050" lvl="1" indent="0">
              <a:buNone/>
            </a:pPr>
            <a:r>
              <a:rPr lang="en-US" sz="1800" dirty="0" smtClean="0"/>
              <a:t>S		X|Y</a:t>
            </a:r>
          </a:p>
          <a:p>
            <a:pPr marL="400050" lvl="1" indent="0">
              <a:buNone/>
            </a:pPr>
            <a:r>
              <a:rPr lang="en-US" sz="1800" dirty="0" smtClean="0"/>
              <a:t>X</a:t>
            </a:r>
            <a:r>
              <a:rPr lang="en-US" sz="1800" dirty="0"/>
              <a:t>		</a:t>
            </a:r>
            <a:r>
              <a:rPr lang="en-US" sz="1800" dirty="0" smtClean="0"/>
              <a:t>AB</a:t>
            </a:r>
          </a:p>
          <a:p>
            <a:pPr marL="400050" lvl="1" indent="0">
              <a:buNone/>
            </a:pPr>
            <a:r>
              <a:rPr lang="en-US" sz="1800" dirty="0" smtClean="0"/>
              <a:t>Y</a:t>
            </a:r>
            <a:r>
              <a:rPr lang="en-US" sz="1800" dirty="0"/>
              <a:t>		</a:t>
            </a:r>
            <a:r>
              <a:rPr lang="en-US" sz="1800" dirty="0" smtClean="0"/>
              <a:t>A | B</a:t>
            </a:r>
          </a:p>
          <a:p>
            <a:pPr marL="400050" lvl="1" indent="0">
              <a:buNone/>
            </a:pPr>
            <a:r>
              <a:rPr lang="en-US" sz="1800" dirty="0"/>
              <a:t>A		a </a:t>
            </a:r>
          </a:p>
          <a:p>
            <a:pPr marL="400050" lvl="1" indent="0">
              <a:buNone/>
            </a:pPr>
            <a:r>
              <a:rPr lang="en-US" sz="1800" dirty="0"/>
              <a:t>B		</a:t>
            </a:r>
            <a:r>
              <a:rPr lang="en-US" sz="1800" dirty="0" smtClean="0"/>
              <a:t>b</a:t>
            </a:r>
          </a:p>
          <a:p>
            <a:pPr>
              <a:buFont typeface="+mj-lt"/>
              <a:buAutoNum type="arabicPeriod" startAt="7"/>
            </a:pPr>
            <a:r>
              <a:rPr lang="en-US" dirty="0"/>
              <a:t>R.E	=	(</a:t>
            </a:r>
            <a:r>
              <a:rPr lang="en-US" dirty="0" smtClean="0"/>
              <a:t>a+b)(aa+bb)(a+b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sz="1800" dirty="0"/>
              <a:t>S		</a:t>
            </a:r>
            <a:r>
              <a:rPr lang="en-US" sz="1800" dirty="0" smtClean="0"/>
              <a:t>XYX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X		</a:t>
            </a:r>
            <a:r>
              <a:rPr lang="en-US" sz="1800" dirty="0" smtClean="0"/>
              <a:t>A | B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 smtClean="0"/>
              <a:t>Y</a:t>
            </a:r>
            <a:r>
              <a:rPr lang="en-US" sz="1800" dirty="0"/>
              <a:t>		</a:t>
            </a:r>
            <a:r>
              <a:rPr lang="en-US" sz="1800" dirty="0" smtClean="0"/>
              <a:t>AA| BB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 smtClean="0"/>
              <a:t>A</a:t>
            </a:r>
            <a:r>
              <a:rPr lang="en-US" sz="1800" dirty="0"/>
              <a:t>		</a:t>
            </a:r>
            <a:r>
              <a:rPr lang="en-US" sz="1800" dirty="0" smtClean="0"/>
              <a:t>a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B		</a:t>
            </a:r>
            <a:r>
              <a:rPr lang="en-US" sz="1800" dirty="0" smtClean="0"/>
              <a:t>b</a:t>
            </a:r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70641" y="271369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66285" y="353639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66285" y="394307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4307" y="433660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4307" y="31235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4307" y="590678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963303" y="2141622"/>
            <a:ext cx="4244725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8"/>
            </a:pPr>
            <a:r>
              <a:rPr lang="en-US" dirty="0" smtClean="0"/>
              <a:t>R.E	=	a*</a:t>
            </a:r>
          </a:p>
          <a:p>
            <a:pPr marL="400050" lvl="1" indent="0">
              <a:buNone/>
            </a:pPr>
            <a:r>
              <a:rPr lang="en-US" sz="1800" dirty="0" smtClean="0"/>
              <a:t>S		</a:t>
            </a:r>
            <a:r>
              <a:rPr lang="en-US" sz="1800" dirty="0"/>
              <a:t> € 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S		AS</a:t>
            </a:r>
          </a:p>
          <a:p>
            <a:pPr marL="400050" lvl="1" indent="0">
              <a:buNone/>
            </a:pPr>
            <a:r>
              <a:rPr lang="en-US" sz="1800" dirty="0" smtClean="0"/>
              <a:t>A		a</a:t>
            </a:r>
          </a:p>
          <a:p>
            <a:pPr>
              <a:buFont typeface="+mj-lt"/>
              <a:buAutoNum type="arabicPeriod" startAt="8"/>
            </a:pPr>
            <a:r>
              <a:rPr lang="en-US" dirty="0" smtClean="0"/>
              <a:t>R.E	=	(a+b)*</a:t>
            </a:r>
          </a:p>
          <a:p>
            <a:pPr marL="400050" lvl="1" indent="0">
              <a:buNone/>
            </a:pPr>
            <a:r>
              <a:rPr lang="en-US" sz="1800" dirty="0" smtClean="0"/>
              <a:t>S</a:t>
            </a:r>
            <a:r>
              <a:rPr lang="en-US" sz="1800" dirty="0"/>
              <a:t>		 €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S		AS</a:t>
            </a:r>
          </a:p>
          <a:p>
            <a:pPr marL="400050" lvl="1" indent="0">
              <a:buNone/>
            </a:pPr>
            <a:r>
              <a:rPr lang="en-US" sz="1800" dirty="0"/>
              <a:t>S		</a:t>
            </a:r>
            <a:r>
              <a:rPr lang="en-US" sz="1800" dirty="0" smtClean="0"/>
              <a:t>BS</a:t>
            </a:r>
          </a:p>
          <a:p>
            <a:pPr marL="400050" lvl="1" indent="0">
              <a:buNone/>
            </a:pPr>
            <a:r>
              <a:rPr lang="en-US" sz="1800" dirty="0" smtClean="0"/>
              <a:t>A		</a:t>
            </a:r>
            <a:r>
              <a:rPr lang="en-US" sz="1800" dirty="0"/>
              <a:t>€</a:t>
            </a:r>
          </a:p>
          <a:p>
            <a:pPr marL="400050" lvl="1" indent="0">
              <a:buNone/>
            </a:pPr>
            <a:r>
              <a:rPr lang="en-US" sz="1800" dirty="0" smtClean="0"/>
              <a:t>A		a</a:t>
            </a:r>
          </a:p>
          <a:p>
            <a:pPr marL="400050" lvl="1" indent="0">
              <a:buNone/>
            </a:pPr>
            <a:r>
              <a:rPr lang="en-US" sz="1800" dirty="0"/>
              <a:t>B		€</a:t>
            </a:r>
          </a:p>
          <a:p>
            <a:pPr marL="400050" lvl="1" indent="0">
              <a:buNone/>
            </a:pPr>
            <a:r>
              <a:rPr lang="en-US" sz="1800" dirty="0" smtClean="0"/>
              <a:t>B		b</a:t>
            </a:r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				</a:t>
            </a:r>
          </a:p>
          <a:p>
            <a:pPr>
              <a:buFont typeface="+mj-lt"/>
              <a:buAutoNum type="arabicPeriod" startAt="8"/>
            </a:pPr>
            <a:endParaRPr lang="en-US" dirty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Font typeface="Wingdings 3" charset="2"/>
              <a:buNone/>
            </a:pPr>
            <a:endParaRPr lang="en-US" sz="1800" dirty="0" smtClean="0"/>
          </a:p>
          <a:p>
            <a:pPr marL="400050" lvl="1" indent="0">
              <a:buFont typeface="Wingdings 3" charset="2"/>
              <a:buNone/>
            </a:pPr>
            <a:endParaRPr lang="en-US" sz="1800" dirty="0" smtClean="0"/>
          </a:p>
          <a:p>
            <a:pPr>
              <a:buFont typeface="+mj-lt"/>
              <a:buAutoNum type="arabicPeriod" startAt="8"/>
            </a:pPr>
            <a:endParaRPr lang="en-US" dirty="0" smtClean="0"/>
          </a:p>
          <a:p>
            <a:pPr>
              <a:buFont typeface="+mj-lt"/>
              <a:buAutoNum type="arabicPeriod" startAt="8"/>
            </a:pP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44746" y="272517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644746" y="311665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644746" y="473608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44746" y="433660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44746" y="51206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74307" y="67048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74307" y="629121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66285" y="51206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66285" y="550188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644746" y="35265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644746" y="592034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44746" y="551946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644746" y="631111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644746" y="67048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211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9806</TotalTime>
  <Words>427</Words>
  <Application>Microsoft Office PowerPoint</Application>
  <PresentationFormat>Widescreen</PresentationFormat>
  <Paragraphs>205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Wingdings 3</vt:lpstr>
      <vt:lpstr>Wisp</vt:lpstr>
      <vt:lpstr>Theory of Automata  and   Formal Language</vt:lpstr>
      <vt:lpstr>CONTEXT  FREE LANGUAGES </vt:lpstr>
      <vt:lpstr>Context Free Language:</vt:lpstr>
      <vt:lpstr>Context Free Language:</vt:lpstr>
      <vt:lpstr>Non-Terminals vs Terminals in Context Free Grammar:</vt:lpstr>
      <vt:lpstr>Context Free Language Example: </vt:lpstr>
      <vt:lpstr>Context Free Language Example:</vt:lpstr>
      <vt:lpstr>Convert Regular Expression to Context Free Grammar:</vt:lpstr>
      <vt:lpstr>Convert Regular Expression to Context Free Grammar:</vt:lpstr>
      <vt:lpstr>Convert Regular Expression to Context Free Grammar:</vt:lpstr>
      <vt:lpstr>Convert Regular Expression to Context Free Grammar:</vt:lpstr>
      <vt:lpstr>Leftmost Derivations:</vt:lpstr>
      <vt:lpstr>Leftmost Derivations:</vt:lpstr>
      <vt:lpstr>Leftmost Derivations:</vt:lpstr>
      <vt:lpstr>Rightmost Derivations:</vt:lpstr>
      <vt:lpstr>Rightmost Derivations:</vt:lpstr>
      <vt:lpstr>Rightmost Derivations:</vt:lpstr>
      <vt:lpstr>Leftmost and Rightmost Derivations:</vt:lpstr>
      <vt:lpstr>Derivation Trees: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  and   Formal Language</dc:title>
  <dc:creator>Salva</dc:creator>
  <cp:lastModifiedBy>Salva</cp:lastModifiedBy>
  <cp:revision>242</cp:revision>
  <dcterms:created xsi:type="dcterms:W3CDTF">2018-02-14T06:47:57Z</dcterms:created>
  <dcterms:modified xsi:type="dcterms:W3CDTF">2018-04-03T08:04:45Z</dcterms:modified>
</cp:coreProperties>
</file>