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7" r:id="rId9"/>
    <p:sldId id="268" r:id="rId10"/>
    <p:sldId id="272" r:id="rId11"/>
    <p:sldId id="274" r:id="rId12"/>
    <p:sldId id="269" r:id="rId13"/>
    <p:sldId id="275" r:id="rId14"/>
    <p:sldId id="278" r:id="rId15"/>
    <p:sldId id="280" r:id="rId16"/>
    <p:sldId id="281" r:id="rId17"/>
    <p:sldId id="28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6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transitions: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</a:t>
            </a:r>
            <a:r>
              <a:rPr lang="en-US" sz="1800" dirty="0"/>
              <a:t></a:t>
            </a:r>
            <a:r>
              <a:rPr lang="en-US" sz="1800" dirty="0" smtClean="0"/>
              <a:t>, </a:t>
            </a:r>
            <a:r>
              <a:rPr lang="en-US" sz="1800" dirty="0"/>
              <a:t></a:t>
            </a:r>
            <a:r>
              <a:rPr lang="en-US" sz="1800" dirty="0" smtClean="0"/>
              <a:t>) </a:t>
            </a:r>
            <a:r>
              <a:rPr lang="en-US" sz="1800" dirty="0"/>
              <a:t>= {(</a:t>
            </a:r>
            <a:r>
              <a:rPr lang="en-US" sz="1800" dirty="0" smtClean="0"/>
              <a:t>q, 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a, </a:t>
            </a:r>
            <a:r>
              <a:rPr lang="en-US" sz="1800" dirty="0"/>
              <a:t>Z</a:t>
            </a:r>
            <a:r>
              <a:rPr lang="en-US" sz="1200" dirty="0"/>
              <a:t>0</a:t>
            </a:r>
            <a:r>
              <a:rPr lang="en-US" sz="1800" dirty="0" smtClean="0"/>
              <a:t>) = {(q, 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a, X) </a:t>
            </a:r>
            <a:r>
              <a:rPr lang="en-US" sz="1800" dirty="0"/>
              <a:t>= {(</a:t>
            </a:r>
            <a:r>
              <a:rPr lang="en-US" sz="1800" dirty="0" smtClean="0"/>
              <a:t>q, XXZ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(q, a, X) = {(q, XXXZ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(q, b, </a:t>
            </a:r>
            <a:r>
              <a:rPr lang="en-US" sz="1800" dirty="0"/>
              <a:t>X) = </a:t>
            </a:r>
            <a:r>
              <a:rPr lang="en-US" sz="1800" dirty="0" smtClean="0"/>
              <a:t>{(p, )}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(p, </a:t>
            </a:r>
            <a:r>
              <a:rPr lang="en-US" sz="1800" dirty="0" smtClean="0"/>
              <a:t>b, </a:t>
            </a:r>
            <a:r>
              <a:rPr lang="en-US" sz="1800" dirty="0"/>
              <a:t>X) = {(p, )}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(p, </a:t>
            </a:r>
            <a:r>
              <a:rPr lang="en-US" sz="1800" dirty="0" smtClean="0"/>
              <a:t>b, </a:t>
            </a:r>
            <a:r>
              <a:rPr lang="en-US" sz="1800" dirty="0"/>
              <a:t>X) = {(p, )}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(p, , Z</a:t>
            </a:r>
            <a:r>
              <a:rPr lang="en-US" sz="1100" dirty="0"/>
              <a:t>0</a:t>
            </a:r>
            <a:r>
              <a:rPr lang="en-US" sz="1800" dirty="0"/>
              <a:t>) = {(f, Z</a:t>
            </a:r>
            <a:r>
              <a:rPr lang="en-US" sz="1100" dirty="0"/>
              <a:t>0</a:t>
            </a:r>
            <a:r>
              <a:rPr lang="en-US" sz="1800" dirty="0"/>
              <a:t>)}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5572661"/>
            <a:ext cx="33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57409"/>
              </p:ext>
            </p:extLst>
          </p:nvPr>
        </p:nvGraphicFramePr>
        <p:xfrm>
          <a:off x="6340144" y="2235101"/>
          <a:ext cx="554705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19"/>
                <a:gridCol w="887104"/>
                <a:gridCol w="2467969"/>
                <a:gridCol w="1386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S.No.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States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Unread Inputs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Stack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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≥ 1}.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6" name="Oval 5"/>
          <p:cNvSpPr/>
          <p:nvPr/>
        </p:nvSpPr>
        <p:spPr>
          <a:xfrm>
            <a:off x="2428484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0997" y="2796736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X / 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449" y="2796736"/>
            <a:ext cx="1676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</a:t>
            </a:r>
            <a:r>
              <a:rPr lang="en-US" sz="2000"/>
              <a:t>, </a:t>
            </a:r>
            <a:r>
              <a:rPr lang="en-US" sz="2000" smtClean="0"/>
              <a:t>, </a:t>
            </a:r>
            <a:r>
              <a:rPr lang="en-US" sz="2000" dirty="0" smtClean="0"/>
              <a:t>/ Z</a:t>
            </a:r>
            <a:r>
              <a:rPr lang="en-US" sz="1200" dirty="0" smtClean="0"/>
              <a:t>0</a:t>
            </a:r>
            <a:endParaRPr lang="en-US" sz="2000" dirty="0" smtClean="0"/>
          </a:p>
          <a:p>
            <a:r>
              <a:rPr lang="en-US" sz="2000" dirty="0" smtClean="0"/>
              <a:t>a, Z</a:t>
            </a:r>
            <a:r>
              <a:rPr lang="en-US" sz="1200" dirty="0" smtClean="0"/>
              <a:t>0</a:t>
            </a:r>
            <a:r>
              <a:rPr lang="en-US" sz="2000" dirty="0" smtClean="0"/>
              <a:t> / XZ</a:t>
            </a:r>
            <a:r>
              <a:rPr lang="en-US" sz="1200" dirty="0" smtClean="0"/>
              <a:t>0</a:t>
            </a:r>
          </a:p>
          <a:p>
            <a:r>
              <a:rPr lang="en-US" sz="2000" dirty="0"/>
              <a:t>a, </a:t>
            </a:r>
            <a:r>
              <a:rPr lang="en-US" sz="2000" dirty="0" smtClean="0"/>
              <a:t>X </a:t>
            </a:r>
            <a:r>
              <a:rPr lang="en-US" sz="2000" dirty="0"/>
              <a:t>/ </a:t>
            </a:r>
            <a:r>
              <a:rPr lang="en-US" sz="2000" dirty="0" smtClean="0"/>
              <a:t>XXZ</a:t>
            </a:r>
            <a:r>
              <a:rPr lang="en-US" sz="1200" dirty="0" smtClean="0"/>
              <a:t>0</a:t>
            </a:r>
          </a:p>
        </p:txBody>
      </p:sp>
      <p:sp>
        <p:nvSpPr>
          <p:cNvPr id="15" name="Freeform 14"/>
          <p:cNvSpPr/>
          <p:nvPr/>
        </p:nvSpPr>
        <p:spPr>
          <a:xfrm>
            <a:off x="2461812" y="313853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7"/>
          </p:cNvCxnSpPr>
          <p:nvPr/>
        </p:nvCxnSpPr>
        <p:spPr>
          <a:xfrm>
            <a:off x="2461812" y="359980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639072" y="343573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658116" y="3143335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>
            <a:off x="5658116" y="3604602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35376" y="3440533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06877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6"/>
            <a:endCxn id="23" idx="2"/>
          </p:cNvCxnSpPr>
          <p:nvPr/>
        </p:nvCxnSpPr>
        <p:spPr>
          <a:xfrm>
            <a:off x="330296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6944" y="3728970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X / 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48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59241" y="3716254"/>
            <a:ext cx="12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, Z</a:t>
            </a:r>
            <a:r>
              <a:rPr lang="en-US" sz="1200" dirty="0" smtClean="0"/>
              <a:t>0</a:t>
            </a:r>
            <a:r>
              <a:rPr lang="en-US" sz="2000" dirty="0" smtClean="0"/>
              <a:t> / Z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8776147" y="3531402"/>
            <a:ext cx="1003048" cy="104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44955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7239" r="24833" b="2208"/>
          <a:stretch/>
        </p:blipFill>
        <p:spPr>
          <a:xfrm>
            <a:off x="958841" y="1371600"/>
            <a:ext cx="1847850" cy="27432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>
          <a:xfrm>
            <a:off x="3876934" y="1371600"/>
            <a:ext cx="1847851" cy="27432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2778"/>
          <a:stretch/>
        </p:blipFill>
        <p:spPr>
          <a:xfrm>
            <a:off x="6792319" y="1366198"/>
            <a:ext cx="1835276" cy="27432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/>
          <a:stretch/>
        </p:blipFill>
        <p:spPr>
          <a:xfrm>
            <a:off x="9695130" y="1366198"/>
            <a:ext cx="1809482" cy="27432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1" y="4123046"/>
            <a:ext cx="1889724" cy="27432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r="11913"/>
          <a:stretch/>
        </p:blipFill>
        <p:spPr>
          <a:xfrm>
            <a:off x="5333586" y="4127169"/>
            <a:ext cx="1841092" cy="274320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r="12633"/>
          <a:stretch/>
        </p:blipFill>
        <p:spPr>
          <a:xfrm>
            <a:off x="8300260" y="4109398"/>
            <a:ext cx="18027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6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≥ </a:t>
                </a:r>
                <a:r>
                  <a:rPr lang="en-US" dirty="0" smtClean="0"/>
                  <a:t>0}.</a:t>
                </a: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transitions (Instantaneous Descriptions):</a:t>
                </a:r>
                <a:endParaRPr lang="en-US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(</a:t>
                </a:r>
                <a:r>
                  <a:rPr lang="en-US" sz="1800" dirty="0" smtClean="0"/>
                  <a:t>q</a:t>
                </a:r>
                <a:r>
                  <a:rPr lang="en-US" sz="1200" dirty="0" smtClean="0"/>
                  <a:t>1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, ) = </a:t>
                </a:r>
                <a:r>
                  <a:rPr lang="en-US" sz="1800" dirty="0" smtClean="0"/>
                  <a:t>{(</a:t>
                </a:r>
                <a:r>
                  <a:rPr lang="en-US" sz="1800" dirty="0"/>
                  <a:t>q</a:t>
                </a:r>
                <a:r>
                  <a:rPr lang="en-US" sz="1200" dirty="0"/>
                  <a:t>1</a:t>
                </a:r>
                <a:r>
                  <a:rPr lang="en-US" sz="1800" dirty="0" smtClean="0"/>
                  <a:t>, $)}</a:t>
                </a:r>
                <a:endParaRPr lang="en-US" sz="1800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(q</a:t>
                </a:r>
                <a:r>
                  <a:rPr lang="en-US" sz="1200" dirty="0" smtClean="0"/>
                  <a:t>2</a:t>
                </a:r>
                <a:r>
                  <a:rPr lang="en-US" sz="1800" dirty="0" smtClean="0"/>
                  <a:t>, 0, </a:t>
                </a:r>
                <a:r>
                  <a:rPr lang="en-US" sz="1800" dirty="0"/>
                  <a:t>$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</a:t>
                </a:r>
                <a:r>
                  <a:rPr lang="en-US" sz="1800" dirty="0"/>
                  <a:t>q</a:t>
                </a:r>
                <a:r>
                  <a:rPr lang="en-US" sz="1200" dirty="0"/>
                  <a:t>2</a:t>
                </a:r>
                <a:r>
                  <a:rPr lang="en-US" sz="1800" dirty="0" smtClean="0"/>
                  <a:t>, 0$)}</a:t>
                </a:r>
                <a:endParaRPr lang="en-US" sz="1800" dirty="0"/>
              </a:p>
              <a:p>
                <a:pPr lvl="1"/>
                <a:r>
                  <a:rPr lang="el-GR" sz="1800" dirty="0" smtClean="0"/>
                  <a:t>δ</a:t>
                </a:r>
                <a:r>
                  <a:rPr lang="en-US" sz="1800" dirty="0" smtClean="0"/>
                  <a:t> (q</a:t>
                </a:r>
                <a:r>
                  <a:rPr lang="en-US" sz="1200" dirty="0" smtClean="0"/>
                  <a:t>2</a:t>
                </a:r>
                <a:r>
                  <a:rPr lang="en-US" sz="1800" dirty="0" smtClean="0"/>
                  <a:t>, 1, 0) = {(q</a:t>
                </a:r>
                <a:r>
                  <a:rPr lang="en-US" sz="1200" dirty="0" smtClean="0"/>
                  <a:t>3</a:t>
                </a:r>
                <a:r>
                  <a:rPr lang="en-US" sz="1800" dirty="0" smtClean="0"/>
                  <a:t>, $)}</a:t>
                </a:r>
              </a:p>
              <a:p>
                <a:pPr lvl="1"/>
                <a:r>
                  <a:rPr lang="el-GR" sz="1800" dirty="0" smtClean="0"/>
                  <a:t>δ</a:t>
                </a:r>
                <a:r>
                  <a:rPr lang="en-US" sz="1800" dirty="0" smtClean="0"/>
                  <a:t> (q</a:t>
                </a:r>
                <a:r>
                  <a:rPr lang="en-US" sz="1200" dirty="0" smtClean="0"/>
                  <a:t>3</a:t>
                </a:r>
                <a:r>
                  <a:rPr lang="en-US" sz="1800" dirty="0" smtClean="0"/>
                  <a:t>, 1, 0)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{(q</a:t>
                </a:r>
                <a:r>
                  <a:rPr lang="en-US" sz="1200" dirty="0" smtClean="0"/>
                  <a:t>3</a:t>
                </a:r>
                <a:r>
                  <a:rPr lang="en-US" sz="1800" dirty="0" smtClean="0"/>
                  <a:t>, $)}</a:t>
                </a:r>
                <a:endParaRPr lang="en-US" sz="1800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(q</a:t>
                </a:r>
                <a:r>
                  <a:rPr lang="en-US" sz="1200" dirty="0" smtClean="0"/>
                  <a:t>3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</a:t>
                </a:r>
                <a:r>
                  <a:rPr lang="en-US" sz="1800" dirty="0" smtClean="0"/>
                  <a:t>, $)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{(q</a:t>
                </a:r>
                <a:r>
                  <a:rPr lang="en-US" sz="1200" dirty="0" smtClean="0"/>
                  <a:t>4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)}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56" y="4893454"/>
            <a:ext cx="5988603" cy="17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8288" b="6736"/>
          <a:stretch/>
        </p:blipFill>
        <p:spPr>
          <a:xfrm>
            <a:off x="276783" y="1905000"/>
            <a:ext cx="5546501" cy="2749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23284" y="3557329"/>
                <a:ext cx="6368716" cy="33006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≥ </a:t>
                </a:r>
                <a:r>
                  <a:rPr lang="en-US" dirty="0" smtClean="0"/>
                  <a:t>0</a:t>
                </a:r>
                <a:r>
                  <a:rPr lang="en-US" dirty="0" smtClean="0"/>
                  <a:t>} U {a}</a:t>
                </a: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transitions (Instantaneous Descriptions):</a:t>
                </a:r>
                <a:endParaRPr lang="en-US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(</a:t>
                </a:r>
                <a:r>
                  <a:rPr lang="en-US" sz="1800" dirty="0" smtClean="0"/>
                  <a:t>q</a:t>
                </a:r>
                <a:r>
                  <a:rPr lang="en-US" sz="1200" dirty="0" smtClean="0"/>
                  <a:t>0</a:t>
                </a:r>
                <a:r>
                  <a:rPr lang="en-US" sz="1800" dirty="0" smtClean="0"/>
                  <a:t>, a, 0)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</a:t>
                </a:r>
                <a:r>
                  <a:rPr lang="en-US" sz="1800" dirty="0"/>
                  <a:t>q</a:t>
                </a:r>
                <a:r>
                  <a:rPr lang="en-US" sz="1200" dirty="0"/>
                  <a:t>1</a:t>
                </a:r>
                <a:r>
                  <a:rPr lang="en-US" sz="1800" dirty="0" smtClean="0"/>
                  <a:t>, </a:t>
                </a:r>
                <a:r>
                  <a:rPr lang="en-US" sz="1800" dirty="0" smtClean="0"/>
                  <a:t>10</a:t>
                </a:r>
                <a:r>
                  <a:rPr lang="en-US" sz="1800" dirty="0"/>
                  <a:t>), (q</a:t>
                </a:r>
                <a:r>
                  <a:rPr lang="en-US" sz="1200" dirty="0"/>
                  <a:t>3</a:t>
                </a:r>
                <a:r>
                  <a:rPr lang="en-US" sz="1800" dirty="0"/>
                  <a:t>, λ)}</a:t>
                </a:r>
                <a:endParaRPr lang="en-US" sz="1800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0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λ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0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3</a:t>
                </a:r>
                <a:r>
                  <a:rPr lang="en-US" sz="1800" dirty="0"/>
                  <a:t>, λ)}</a:t>
                </a:r>
                <a:endParaRPr lang="en-US" sz="1800" dirty="0"/>
              </a:p>
              <a:p>
                <a:pPr lvl="1"/>
                <a:r>
                  <a:rPr lang="el-GR" sz="1800" dirty="0" smtClean="0"/>
                  <a:t>δ</a:t>
                </a:r>
                <a:r>
                  <a:rPr lang="en-US" sz="1800" dirty="0" smtClean="0"/>
                  <a:t> 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1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1</a:t>
                </a:r>
                <a:r>
                  <a:rPr lang="en-US" sz="1800" dirty="0" smtClean="0"/>
                  <a:t>) </a:t>
                </a:r>
                <a:r>
                  <a:rPr lang="en-US" sz="1800" dirty="0" smtClean="0"/>
                  <a:t>= {(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1</a:t>
                </a:r>
                <a:r>
                  <a:rPr lang="en-US" sz="1800" dirty="0" smtClean="0"/>
                  <a:t>, </a:t>
                </a:r>
                <a:r>
                  <a:rPr lang="en-US" sz="1800" dirty="0" smtClean="0"/>
                  <a:t>11</a:t>
                </a:r>
                <a:r>
                  <a:rPr lang="en-US" sz="1800" dirty="0" smtClean="0"/>
                  <a:t>)}</a:t>
                </a:r>
                <a:endParaRPr lang="en-US" sz="1800" dirty="0" smtClean="0"/>
              </a:p>
              <a:p>
                <a:pPr lvl="1"/>
                <a:r>
                  <a:rPr lang="el-GR" sz="1800" dirty="0" smtClean="0"/>
                  <a:t>δ</a:t>
                </a:r>
                <a:r>
                  <a:rPr lang="en-US" sz="1800" dirty="0" smtClean="0"/>
                  <a:t> 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1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b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1</a:t>
                </a:r>
                <a:r>
                  <a:rPr lang="en-US" sz="1800" dirty="0" smtClean="0"/>
                  <a:t>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2</a:t>
                </a:r>
                <a:r>
                  <a:rPr lang="en-US" sz="1800" dirty="0"/>
                  <a:t>, λ)}</a:t>
                </a:r>
                <a:endParaRPr lang="en-US" sz="1800" dirty="0"/>
              </a:p>
              <a:p>
                <a:pPr lvl="1"/>
                <a:r>
                  <a:rPr lang="el-GR" sz="1800" dirty="0"/>
                  <a:t>δ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2</a:t>
                </a:r>
                <a:r>
                  <a:rPr lang="en-US" sz="1800" dirty="0" smtClean="0"/>
                  <a:t>, b, 1) </a:t>
                </a:r>
                <a:r>
                  <a:rPr lang="en-US" sz="1800" dirty="0"/>
                  <a:t>= </a:t>
                </a:r>
                <a:r>
                  <a:rPr lang="en-US" sz="1800" dirty="0" smtClean="0"/>
                  <a:t>{(</a:t>
                </a:r>
                <a:r>
                  <a:rPr lang="en-US" sz="1800" dirty="0" smtClean="0"/>
                  <a:t>q</a:t>
                </a:r>
                <a:r>
                  <a:rPr lang="en-US" sz="1200" dirty="0"/>
                  <a:t>2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λ</a:t>
                </a:r>
                <a:r>
                  <a:rPr lang="en-US" sz="1800" dirty="0" smtClean="0"/>
                  <a:t>)}</a:t>
                </a:r>
              </a:p>
              <a:p>
                <a:pPr lvl="1"/>
                <a:r>
                  <a:rPr lang="el-GR" sz="1800" dirty="0" smtClean="0"/>
                  <a:t>δ</a:t>
                </a:r>
                <a:r>
                  <a:rPr lang="en-US" sz="1800" dirty="0" smtClean="0"/>
                  <a:t> (q</a:t>
                </a:r>
                <a:r>
                  <a:rPr lang="en-US" sz="1200" dirty="0" smtClean="0"/>
                  <a:t>2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λ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0</a:t>
                </a:r>
                <a:r>
                  <a:rPr lang="en-US" sz="1800" dirty="0" smtClean="0"/>
                  <a:t>) = {(q</a:t>
                </a:r>
                <a:r>
                  <a:rPr lang="en-US" sz="1200" dirty="0"/>
                  <a:t>3</a:t>
                </a:r>
                <a:r>
                  <a:rPr lang="en-US" sz="1800" dirty="0" smtClean="0"/>
                  <a:t>, λ)}</a:t>
                </a:r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3284" y="3557329"/>
                <a:ext cx="6368716" cy="3300671"/>
              </a:xfrm>
              <a:blipFill rotWithShape="0">
                <a:blip r:embed="rId3"/>
                <a:stretch>
                  <a:fillRect l="-670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2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≥ 1</a:t>
                </a:r>
                <a:r>
                  <a:rPr lang="en-US" dirty="0" smtClean="0"/>
                  <a:t>}.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6" name="Oval 5"/>
          <p:cNvSpPr/>
          <p:nvPr/>
        </p:nvSpPr>
        <p:spPr>
          <a:xfrm>
            <a:off x="936573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1300" b="1" dirty="0" smtClean="0">
                <a:solidFill>
                  <a:schemeClr val="tx1"/>
                </a:solidFill>
              </a:rPr>
              <a:t>0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73" y="2462916"/>
            <a:ext cx="1676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dirty="0" smtClean="0"/>
              <a:t>, Z</a:t>
            </a:r>
            <a:r>
              <a:rPr lang="en-US" sz="1200" dirty="0" smtClean="0"/>
              <a:t>0</a:t>
            </a:r>
            <a:r>
              <a:rPr lang="en-US" sz="2000" dirty="0" smtClean="0"/>
              <a:t> / </a:t>
            </a:r>
            <a:r>
              <a:rPr lang="en-US" sz="2000" dirty="0" smtClean="0"/>
              <a:t>aZ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2000" dirty="0"/>
              <a:t>a, </a:t>
            </a:r>
            <a:r>
              <a:rPr lang="en-US" sz="2000" dirty="0" smtClean="0"/>
              <a:t>a </a:t>
            </a:r>
            <a:r>
              <a:rPr lang="en-US" sz="2000" dirty="0"/>
              <a:t>/ </a:t>
            </a:r>
            <a:r>
              <a:rPr lang="en-US" sz="2000" dirty="0" smtClean="0"/>
              <a:t>aaZ</a:t>
            </a:r>
            <a:r>
              <a:rPr lang="en-US" sz="1200" dirty="0" smtClean="0"/>
              <a:t>0</a:t>
            </a:r>
            <a:endParaRPr lang="en-US" sz="1200" dirty="0" smtClean="0"/>
          </a:p>
        </p:txBody>
      </p:sp>
      <p:sp>
        <p:nvSpPr>
          <p:cNvPr id="15" name="Freeform 14"/>
          <p:cNvSpPr/>
          <p:nvPr/>
        </p:nvSpPr>
        <p:spPr>
          <a:xfrm>
            <a:off x="969901" y="313853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7"/>
          </p:cNvCxnSpPr>
          <p:nvPr/>
        </p:nvCxnSpPr>
        <p:spPr>
          <a:xfrm>
            <a:off x="969901" y="359980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47161" y="343573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14966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1300" b="1" dirty="0" smtClean="0">
                <a:solidFill>
                  <a:schemeClr val="tx1"/>
                </a:solidFill>
              </a:rPr>
              <a:t>1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6"/>
            <a:endCxn id="23" idx="2"/>
          </p:cNvCxnSpPr>
          <p:nvPr/>
        </p:nvCxnSpPr>
        <p:spPr>
          <a:xfrm>
            <a:off x="1811052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5033" y="3728970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</a:t>
            </a:r>
            <a:r>
              <a:rPr lang="en-US" sz="2000" dirty="0" smtClean="0"/>
              <a:t>a </a:t>
            </a:r>
            <a:r>
              <a:rPr lang="en-US" sz="2000" dirty="0"/>
              <a:t>/ 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178939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59697" y="3716254"/>
            <a:ext cx="12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r>
              <a:rPr lang="en-US" sz="2000" dirty="0" smtClean="0"/>
              <a:t>, Z</a:t>
            </a:r>
            <a:r>
              <a:rPr lang="en-US" sz="1200" dirty="0" smtClean="0"/>
              <a:t>0</a:t>
            </a:r>
            <a:r>
              <a:rPr lang="en-US" sz="2000" dirty="0" smtClean="0"/>
              <a:t> / Z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10476603" y="3531402"/>
            <a:ext cx="1003048" cy="104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545411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1300" b="1" dirty="0" smtClean="0">
                <a:solidFill>
                  <a:schemeClr val="tx1"/>
                </a:solidFill>
              </a:rPr>
              <a:t>f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93359" y="3575113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1300" b="1" dirty="0" smtClean="0">
                <a:solidFill>
                  <a:schemeClr val="tx1"/>
                </a:solidFill>
              </a:rPr>
              <a:t>2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89445" y="4051899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64142" y="3728970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</a:t>
            </a:r>
            <a:r>
              <a:rPr lang="en-US" sz="2000" dirty="0" smtClean="0"/>
              <a:t>a </a:t>
            </a:r>
            <a:r>
              <a:rPr lang="en-US" sz="2000" dirty="0"/>
              <a:t>/ </a:t>
            </a:r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7" name="Arc 6"/>
          <p:cNvSpPr/>
          <p:nvPr/>
        </p:nvSpPr>
        <p:spPr>
          <a:xfrm rot="8342104">
            <a:off x="4082146" y="909996"/>
            <a:ext cx="4744669" cy="406743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4663104" y="4499011"/>
            <a:ext cx="37233" cy="228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71658" y="4501702"/>
            <a:ext cx="198800" cy="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64142" y="5172760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</a:t>
            </a:r>
            <a:r>
              <a:rPr lang="en-US" sz="2000" dirty="0" smtClean="0"/>
              <a:t>a </a:t>
            </a:r>
            <a:r>
              <a:rPr lang="en-US" sz="2000" dirty="0"/>
              <a:t>/ </a:t>
            </a:r>
            <a:r>
              <a:rPr lang="en-US" sz="2000" dirty="0" smtClean="0"/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519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transitions (Instantaneous Descriptions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q</a:t>
            </a:r>
            <a:r>
              <a:rPr lang="en-US" sz="1200" dirty="0" smtClean="0"/>
              <a:t>0</a:t>
            </a:r>
            <a:r>
              <a:rPr lang="en-US" sz="1800" dirty="0" smtClean="0"/>
              <a:t>, </a:t>
            </a:r>
            <a:r>
              <a:rPr lang="en-US" sz="1800" dirty="0" smtClean="0"/>
              <a:t>a, </a:t>
            </a:r>
            <a:r>
              <a:rPr lang="en-US" sz="1800" dirty="0"/>
              <a:t>Z</a:t>
            </a:r>
            <a:r>
              <a:rPr lang="en-US" sz="1200" dirty="0"/>
              <a:t>0</a:t>
            </a:r>
            <a:r>
              <a:rPr lang="en-US" sz="1800" dirty="0" smtClean="0"/>
              <a:t>) = </a:t>
            </a:r>
            <a:r>
              <a:rPr lang="en-US" sz="1800" dirty="0"/>
              <a:t>{(q</a:t>
            </a:r>
            <a:r>
              <a:rPr lang="en-US" sz="1200" dirty="0"/>
              <a:t>0</a:t>
            </a:r>
            <a:r>
              <a:rPr lang="en-US" sz="1800" dirty="0" smtClean="0"/>
              <a:t>, aZ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/>
              <a:t>(q</a:t>
            </a:r>
            <a:r>
              <a:rPr lang="en-US" sz="1200" dirty="0"/>
              <a:t>0</a:t>
            </a:r>
            <a:r>
              <a:rPr lang="en-US" sz="1800" dirty="0" smtClean="0"/>
              <a:t>, </a:t>
            </a:r>
            <a:r>
              <a:rPr lang="en-US" sz="1800" dirty="0" smtClean="0"/>
              <a:t>a, </a:t>
            </a:r>
            <a:r>
              <a:rPr lang="en-US" sz="1800" dirty="0" smtClean="0"/>
              <a:t>a) </a:t>
            </a:r>
            <a:r>
              <a:rPr lang="en-US" sz="1800" dirty="0"/>
              <a:t>= </a:t>
            </a:r>
            <a:r>
              <a:rPr lang="en-US" sz="1800" dirty="0"/>
              <a:t>{(q</a:t>
            </a:r>
            <a:r>
              <a:rPr lang="en-US" sz="1200" dirty="0"/>
              <a:t>0</a:t>
            </a:r>
            <a:r>
              <a:rPr lang="en-US" sz="1800" dirty="0" smtClean="0"/>
              <a:t>, aaZ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(q</a:t>
            </a:r>
            <a:r>
              <a:rPr lang="en-US" sz="1200" dirty="0"/>
              <a:t>0</a:t>
            </a:r>
            <a:r>
              <a:rPr lang="en-US" sz="1800" dirty="0"/>
              <a:t>, a, a) = {(q</a:t>
            </a:r>
            <a:r>
              <a:rPr lang="en-US" sz="1200" dirty="0"/>
              <a:t>0</a:t>
            </a:r>
            <a:r>
              <a:rPr lang="en-US" sz="1800" dirty="0"/>
              <a:t>, </a:t>
            </a:r>
            <a:r>
              <a:rPr lang="en-US" sz="1800" dirty="0" smtClean="0"/>
              <a:t>aaaZ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(q</a:t>
            </a:r>
            <a:r>
              <a:rPr lang="en-US" sz="1200" dirty="0"/>
              <a:t>0</a:t>
            </a:r>
            <a:r>
              <a:rPr lang="en-US" sz="1800" dirty="0" smtClean="0"/>
              <a:t>, b, a) </a:t>
            </a:r>
            <a:r>
              <a:rPr lang="en-US" sz="1800" dirty="0" smtClean="0"/>
              <a:t>= </a:t>
            </a:r>
            <a:r>
              <a:rPr lang="en-US" sz="1800" dirty="0"/>
              <a:t>{(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aaaZ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b, a) </a:t>
            </a:r>
            <a:r>
              <a:rPr lang="en-US" sz="1800" dirty="0"/>
              <a:t>= {(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r>
              <a:rPr lang="en-US" sz="1800" dirty="0" smtClean="0"/>
              <a:t> </a:t>
            </a:r>
            <a:r>
              <a:rPr lang="en-US" sz="1800" dirty="0"/>
              <a:t>, </a:t>
            </a:r>
            <a:r>
              <a:rPr lang="el-GR" sz="1800" dirty="0" smtClean="0"/>
              <a:t>λ</a:t>
            </a:r>
            <a:r>
              <a:rPr lang="en-US" sz="1800" dirty="0" smtClean="0"/>
              <a:t>)} 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r>
              <a:rPr lang="en-US" sz="1800" dirty="0" smtClean="0"/>
              <a:t>, </a:t>
            </a:r>
            <a:r>
              <a:rPr lang="en-US" sz="1800" dirty="0"/>
              <a:t>b, a) = {(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aaZ</a:t>
            </a:r>
            <a:r>
              <a:rPr lang="en-US" sz="1200" dirty="0" smtClean="0"/>
              <a:t>0</a:t>
            </a:r>
            <a:r>
              <a:rPr lang="en-US" sz="1800" dirty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</a:t>
            </a:r>
            <a:r>
              <a:rPr lang="en-US" sz="1800" dirty="0"/>
              <a:t>b, a) = {(</a:t>
            </a:r>
            <a:r>
              <a:rPr lang="en-US" sz="1800" dirty="0" smtClean="0"/>
              <a:t>q</a:t>
            </a:r>
            <a:r>
              <a:rPr lang="en-US" sz="12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, </a:t>
            </a:r>
            <a:r>
              <a:rPr lang="el-GR" sz="1800" dirty="0"/>
              <a:t>λ</a:t>
            </a:r>
            <a:r>
              <a:rPr lang="en-US" sz="1800" dirty="0"/>
              <a:t>)} 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r>
              <a:rPr lang="en-US" sz="1800" dirty="0" smtClean="0"/>
              <a:t>, , Z</a:t>
            </a:r>
            <a:r>
              <a:rPr lang="en-US" sz="1100" dirty="0" smtClean="0"/>
              <a:t>0</a:t>
            </a:r>
            <a:r>
              <a:rPr lang="en-US" sz="1800" dirty="0" smtClean="0"/>
              <a:t>) </a:t>
            </a:r>
            <a:r>
              <a:rPr lang="en-US" sz="1800" dirty="0"/>
              <a:t>= {(</a:t>
            </a:r>
            <a:r>
              <a:rPr lang="en-US" sz="1800" dirty="0" smtClean="0"/>
              <a:t>q</a:t>
            </a:r>
            <a:r>
              <a:rPr lang="en-US" sz="1200" dirty="0" smtClean="0"/>
              <a:t>f</a:t>
            </a:r>
            <a:r>
              <a:rPr lang="en-US" sz="1800" dirty="0" smtClean="0"/>
              <a:t>, Z</a:t>
            </a:r>
            <a:r>
              <a:rPr lang="en-US" sz="11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5572661"/>
            <a:ext cx="33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569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</a:t>
                </a:r>
                <a:r>
                  <a:rPr lang="en-US" dirty="0" smtClean="0"/>
                  <a:t>={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</a:t>
                </a:r>
                <a:r>
                  <a:rPr lang="en-US" dirty="0" smtClean="0"/>
                  <a:t>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(a,b)</a:t>
                </a:r>
                <a:r>
                  <a:rPr lang="en-US" i="1" dirty="0" smtClean="0"/>
                  <a:t>*</a:t>
                </a:r>
                <a:r>
                  <a:rPr lang="en-US" dirty="0" smtClean="0"/>
                  <a:t>}.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5" name="Oval 4"/>
          <p:cNvSpPr/>
          <p:nvPr/>
        </p:nvSpPr>
        <p:spPr>
          <a:xfrm>
            <a:off x="2428484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1929" y="2782416"/>
            <a:ext cx="1142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</a:t>
            </a:r>
            <a:r>
              <a:rPr lang="en-US" sz="2000" dirty="0"/>
              <a:t>b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en-US" sz="2000" dirty="0" smtClean="0"/>
              <a:t></a:t>
            </a:r>
          </a:p>
          <a:p>
            <a:r>
              <a:rPr lang="en-US" sz="2000" dirty="0" smtClean="0"/>
              <a:t>a, a / </a:t>
            </a:r>
            <a:r>
              <a:rPr lang="en-US" sz="2000" dirty="0"/>
              <a:t>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4449" y="2796736"/>
            <a:ext cx="1676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dirty="0"/>
              <a:t>, </a:t>
            </a:r>
            <a:r>
              <a:rPr lang="en-US" sz="2000" dirty="0" smtClean="0"/>
              <a:t>Z</a:t>
            </a:r>
            <a:r>
              <a:rPr lang="en-US" sz="12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smtClean="0"/>
              <a:t>aZ</a:t>
            </a:r>
            <a:r>
              <a:rPr lang="en-US" sz="1200" dirty="0" smtClean="0"/>
              <a:t>0</a:t>
            </a:r>
            <a:endParaRPr lang="en-US" sz="2000" dirty="0" smtClean="0"/>
          </a:p>
          <a:p>
            <a:r>
              <a:rPr lang="en-US" sz="2000" dirty="0" smtClean="0"/>
              <a:t>a,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smtClean="0"/>
              <a:t>aaZ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2000" dirty="0"/>
              <a:t>a, </a:t>
            </a:r>
            <a:r>
              <a:rPr lang="en-US" sz="2000" dirty="0"/>
              <a:t>b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en-US" sz="2000" dirty="0" smtClean="0"/>
              <a:t>ab</a:t>
            </a:r>
            <a:r>
              <a:rPr lang="en-US" sz="2000" dirty="0" smtClean="0"/>
              <a:t>Z</a:t>
            </a:r>
            <a:r>
              <a:rPr lang="en-US" sz="1200" dirty="0" smtClean="0"/>
              <a:t>0 </a:t>
            </a:r>
          </a:p>
          <a:p>
            <a:r>
              <a:rPr lang="en-US" sz="2000" dirty="0" smtClean="0"/>
              <a:t>b, </a:t>
            </a:r>
            <a:r>
              <a:rPr lang="en-US" sz="2000" dirty="0"/>
              <a:t>Z</a:t>
            </a:r>
            <a:r>
              <a:rPr lang="en-US" sz="1200" dirty="0"/>
              <a:t>0</a:t>
            </a:r>
            <a:r>
              <a:rPr lang="en-US" sz="2000" dirty="0" smtClean="0"/>
              <a:t> </a:t>
            </a:r>
            <a:r>
              <a:rPr lang="en-US" sz="2000" dirty="0"/>
              <a:t>/ b</a:t>
            </a:r>
            <a:r>
              <a:rPr lang="en-US" sz="2000" dirty="0" smtClean="0"/>
              <a:t>Z</a:t>
            </a:r>
            <a:r>
              <a:rPr lang="en-US" sz="1200" dirty="0" smtClean="0"/>
              <a:t>0</a:t>
            </a:r>
            <a:endParaRPr lang="en-US" sz="1200" dirty="0"/>
          </a:p>
          <a:p>
            <a:r>
              <a:rPr lang="en-US" sz="2000" dirty="0" smtClean="0"/>
              <a:t>b, </a:t>
            </a:r>
            <a:r>
              <a:rPr lang="en-US" sz="2000" dirty="0"/>
              <a:t>b / </a:t>
            </a:r>
            <a:r>
              <a:rPr lang="en-US" sz="2000" dirty="0" smtClean="0"/>
              <a:t>bbZ</a:t>
            </a:r>
            <a:r>
              <a:rPr lang="en-US" sz="1200" dirty="0" smtClean="0"/>
              <a:t>0</a:t>
            </a:r>
            <a:endParaRPr lang="en-US" sz="1200" dirty="0"/>
          </a:p>
          <a:p>
            <a:r>
              <a:rPr lang="en-US" sz="2000" dirty="0"/>
              <a:t>b, a / </a:t>
            </a:r>
            <a:r>
              <a:rPr lang="en-US" sz="2000" dirty="0" smtClean="0"/>
              <a:t>baZ</a:t>
            </a:r>
            <a:r>
              <a:rPr lang="en-US" sz="1200" dirty="0" smtClean="0"/>
              <a:t>0</a:t>
            </a:r>
            <a:endParaRPr lang="en-US" sz="2000" dirty="0" smtClean="0"/>
          </a:p>
        </p:txBody>
      </p:sp>
      <p:sp>
        <p:nvSpPr>
          <p:cNvPr id="8" name="Freeform 7"/>
          <p:cNvSpPr/>
          <p:nvPr/>
        </p:nvSpPr>
        <p:spPr>
          <a:xfrm>
            <a:off x="2461812" y="313853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>
            <a:off x="2461812" y="359980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639072" y="343573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658116" y="3143335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1" idx="7"/>
          </p:cNvCxnSpPr>
          <p:nvPr/>
        </p:nvCxnSpPr>
        <p:spPr>
          <a:xfrm>
            <a:off x="5658116" y="3604602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35376" y="3440533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06877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2"/>
          </p:cNvCxnSpPr>
          <p:nvPr/>
        </p:nvCxnSpPr>
        <p:spPr>
          <a:xfrm>
            <a:off x="330296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6943" y="4062796"/>
            <a:ext cx="1185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c, </a:t>
            </a:r>
            <a:r>
              <a:rPr lang="en-US" sz="2000" dirty="0"/>
              <a:t>Z</a:t>
            </a:r>
            <a:r>
              <a:rPr lang="en-US" sz="1200" dirty="0"/>
              <a:t>0</a:t>
            </a:r>
            <a:r>
              <a:rPr lang="en-US" sz="2000" dirty="0" smtClean="0"/>
              <a:t> / </a:t>
            </a:r>
            <a:r>
              <a:rPr lang="en-US" sz="2000" dirty="0" smtClean="0"/>
              <a:t>Z</a:t>
            </a:r>
            <a:r>
              <a:rPr lang="en-US" sz="1200" dirty="0" smtClean="0"/>
              <a:t>0</a:t>
            </a:r>
          </a:p>
          <a:p>
            <a:r>
              <a:rPr lang="en-US" sz="2000" dirty="0" smtClean="0"/>
              <a:t>c, a / a</a:t>
            </a:r>
          </a:p>
          <a:p>
            <a:r>
              <a:rPr lang="en-US" sz="2000" dirty="0" smtClean="0"/>
              <a:t>c, b / b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848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9241" y="3716254"/>
            <a:ext cx="12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, Z</a:t>
            </a:r>
            <a:r>
              <a:rPr lang="en-US" sz="1200" dirty="0" smtClean="0"/>
              <a:t>0</a:t>
            </a:r>
            <a:r>
              <a:rPr lang="en-US" sz="2000" dirty="0" smtClean="0"/>
              <a:t> / Z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8776147" y="3531402"/>
            <a:ext cx="1003048" cy="104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44955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Movie of String </a:t>
            </a:r>
            <a:r>
              <a:rPr lang="en-US" dirty="0" err="1" smtClean="0"/>
              <a:t>aabb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0" t="17671" b="9340"/>
          <a:stretch/>
        </p:blipFill>
        <p:spPr>
          <a:xfrm>
            <a:off x="5355771" y="2133601"/>
            <a:ext cx="6836229" cy="472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33016" r="56984" b="10053"/>
          <a:stretch/>
        </p:blipFill>
        <p:spPr>
          <a:xfrm>
            <a:off x="2589212" y="2133599"/>
            <a:ext cx="2766559" cy="38608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55771" y="2423886"/>
            <a:ext cx="1930400" cy="6821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11991"/>
          </a:xfrm>
        </p:spPr>
        <p:txBody>
          <a:bodyPr/>
          <a:lstStyle/>
          <a:p>
            <a:pPr algn="ctr"/>
            <a:r>
              <a:rPr lang="en-US" b="1" dirty="0" smtClean="0"/>
              <a:t>PUSHDOWN AUTOMATA 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Pushdown Automata (PDA) is a technique used to implement a Context Free Grammar (CFG) in a similar manner we design Finite Automata for Regular Grammar.</a:t>
            </a:r>
          </a:p>
          <a:p>
            <a:r>
              <a:rPr lang="en-US" dirty="0" smtClean="0"/>
              <a:t>It is </a:t>
            </a:r>
            <a:r>
              <a:rPr lang="en-US" dirty="0"/>
              <a:t>more powerful computation device that can recognize </a:t>
            </a:r>
            <a:r>
              <a:rPr lang="en-US" dirty="0" smtClean="0"/>
              <a:t>Context Free Languages than Finite State Machine because it has more memory due to stack but Finite State Machine has limited memory.</a:t>
            </a:r>
          </a:p>
          <a:p>
            <a:r>
              <a:rPr lang="en-US" dirty="0"/>
              <a:t>Only the nondeterministic PDA defines all the </a:t>
            </a:r>
            <a:r>
              <a:rPr lang="en-US" dirty="0" smtClean="0"/>
              <a:t>CFL’s while the </a:t>
            </a:r>
            <a:r>
              <a:rPr lang="en-US" dirty="0"/>
              <a:t>deterministic </a:t>
            </a:r>
            <a:r>
              <a:rPr lang="en-US" dirty="0" smtClean="0"/>
              <a:t>PDA </a:t>
            </a:r>
            <a:r>
              <a:rPr lang="en-US" dirty="0"/>
              <a:t>accepts only a subsets of the CFLs.</a:t>
            </a:r>
          </a:p>
        </p:txBody>
      </p:sp>
    </p:spTree>
    <p:extLst>
      <p:ext uri="{BB962C8B-B14F-4D97-AF65-F5344CB8AC3E}">
        <p14:creationId xmlns:p14="http://schemas.microsoft.com/office/powerpoint/2010/main" val="123990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A Pushdown Automata is defined by 7 Tuples as P</a:t>
            </a:r>
            <a:r>
              <a:rPr lang="el-GR" dirty="0" smtClean="0"/>
              <a:t> </a:t>
            </a:r>
            <a:r>
              <a:rPr lang="el-GR" dirty="0"/>
              <a:t>= (Q, Σ, Γ, δ, q</a:t>
            </a:r>
            <a:r>
              <a:rPr lang="el-GR" sz="1000" dirty="0"/>
              <a:t>0</a:t>
            </a:r>
            <a:r>
              <a:rPr lang="el-GR" dirty="0"/>
              <a:t> , z</a:t>
            </a:r>
            <a:r>
              <a:rPr lang="el-GR" sz="1000" dirty="0"/>
              <a:t>0</a:t>
            </a:r>
            <a:r>
              <a:rPr lang="el-GR" dirty="0"/>
              <a:t> , F</a:t>
            </a:r>
            <a:r>
              <a:rPr lang="el-GR" dirty="0" smtClean="0"/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sz="1800" dirty="0" smtClean="0"/>
              <a:t>Q = A finite set of States</a:t>
            </a:r>
          </a:p>
          <a:p>
            <a:pPr lvl="1"/>
            <a:r>
              <a:rPr lang="el-GR" sz="1800" dirty="0" smtClean="0"/>
              <a:t>Σ</a:t>
            </a:r>
            <a:r>
              <a:rPr lang="en-US" sz="1800" dirty="0" smtClean="0"/>
              <a:t> = A finite set of Input Symbols</a:t>
            </a:r>
          </a:p>
          <a:p>
            <a:pPr lvl="1"/>
            <a:r>
              <a:rPr lang="el-GR" sz="1800" dirty="0" smtClean="0"/>
              <a:t>Γ</a:t>
            </a:r>
            <a:r>
              <a:rPr lang="en-US" sz="1800" dirty="0" smtClean="0"/>
              <a:t> = A finite Stack Alphabet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= The Transition Function</a:t>
            </a:r>
          </a:p>
          <a:p>
            <a:pPr lvl="1"/>
            <a:r>
              <a:rPr lang="en-US" sz="1800" dirty="0" smtClean="0"/>
              <a:t>q</a:t>
            </a:r>
            <a:r>
              <a:rPr lang="el-GR" sz="1000" dirty="0" smtClean="0"/>
              <a:t>0</a:t>
            </a:r>
            <a:r>
              <a:rPr lang="en-US" sz="1000" dirty="0" smtClean="0"/>
              <a:t> </a:t>
            </a:r>
            <a:r>
              <a:rPr lang="en-US" sz="1800" dirty="0" smtClean="0"/>
              <a:t>= The Start State</a:t>
            </a:r>
          </a:p>
          <a:p>
            <a:pPr lvl="1"/>
            <a:r>
              <a:rPr lang="en-US" sz="1800" dirty="0" smtClean="0"/>
              <a:t>z</a:t>
            </a:r>
            <a:r>
              <a:rPr lang="el-GR" sz="1000" dirty="0" smtClean="0"/>
              <a:t>0</a:t>
            </a:r>
            <a:r>
              <a:rPr lang="en-US" sz="1000" dirty="0" smtClean="0"/>
              <a:t> </a:t>
            </a:r>
            <a:r>
              <a:rPr lang="en-US" sz="1800" dirty="0"/>
              <a:t>= The </a:t>
            </a:r>
            <a:r>
              <a:rPr lang="en-US" sz="1800" dirty="0" smtClean="0"/>
              <a:t>Start Stack Symbol</a:t>
            </a:r>
          </a:p>
          <a:p>
            <a:pPr lvl="1"/>
            <a:r>
              <a:rPr lang="en-US" sz="1800" dirty="0" smtClean="0"/>
              <a:t>F = The Final/ Accepting States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1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A Pushdown Automata has three components:</a:t>
            </a:r>
          </a:p>
          <a:p>
            <a:r>
              <a:rPr lang="en-US" dirty="0" smtClean="0"/>
              <a:t>An input tape: that contain finitely many cells. Each cell contains an input letter.</a:t>
            </a:r>
          </a:p>
          <a:p>
            <a:r>
              <a:rPr lang="en-US" dirty="0" smtClean="0"/>
              <a:t>A finite Control Unit: that consist of start, read, push, pop and accept and reject.</a:t>
            </a:r>
          </a:p>
          <a:p>
            <a:pPr lvl="1"/>
            <a:r>
              <a:rPr lang="en-US" sz="1800" dirty="0" smtClean="0"/>
              <a:t>Push is used to insert letter into stack</a:t>
            </a:r>
          </a:p>
          <a:p>
            <a:pPr lvl="1"/>
            <a:r>
              <a:rPr lang="en-US" sz="1800" dirty="0" smtClean="0"/>
              <a:t>Pop is used to delete letter from stack</a:t>
            </a:r>
          </a:p>
          <a:p>
            <a:pPr lvl="1"/>
            <a:r>
              <a:rPr lang="en-US" sz="1800" dirty="0" smtClean="0"/>
              <a:t>Read is used for tape</a:t>
            </a:r>
          </a:p>
          <a:p>
            <a:pPr lvl="1"/>
            <a:r>
              <a:rPr lang="en-US" sz="1800" dirty="0" smtClean="0"/>
              <a:t>Start is used to begin the machine and stack is always empty in the beginning.</a:t>
            </a:r>
          </a:p>
          <a:p>
            <a:pPr lvl="1"/>
            <a:r>
              <a:rPr lang="en-US" sz="1800" dirty="0" smtClean="0"/>
              <a:t>Accept is used to end the machine and stack is always empty at the end.</a:t>
            </a:r>
          </a:p>
          <a:p>
            <a:pPr lvl="1"/>
            <a:r>
              <a:rPr lang="en-US" sz="1800" dirty="0" smtClean="0"/>
              <a:t>Reject is used when the string is not in accepting state </a:t>
            </a:r>
          </a:p>
          <a:p>
            <a:r>
              <a:rPr lang="en-US" dirty="0" smtClean="0"/>
              <a:t>A stack: that is used for string processing, initially stack will be empty.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36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pic>
        <p:nvPicPr>
          <p:cNvPr id="6" name="Picture 2" descr="P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1808" r="1852" b="2219"/>
          <a:stretch/>
        </p:blipFill>
        <p:spPr bwMode="auto">
          <a:xfrm>
            <a:off x="2589213" y="2133599"/>
            <a:ext cx="8915400" cy="37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1177" y="4613393"/>
            <a:ext cx="12965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Tape head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3632" y="4790365"/>
            <a:ext cx="40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7543" y="4588369"/>
            <a:ext cx="1580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head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22702" y="4765341"/>
            <a:ext cx="40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2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A Pushdown Automata can be divided into two PDA:</a:t>
            </a:r>
          </a:p>
          <a:p>
            <a:r>
              <a:rPr lang="en-US" sz="1800" dirty="0" smtClean="0"/>
              <a:t>A Deterministic PDA</a:t>
            </a:r>
          </a:p>
          <a:p>
            <a:r>
              <a:rPr lang="en-US" dirty="0" smtClean="0"/>
              <a:t>A Non-Deterministic PDA</a:t>
            </a:r>
          </a:p>
          <a:p>
            <a:endParaRPr lang="en-US" dirty="0" smtClean="0"/>
          </a:p>
          <a:p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9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Deterministic PDA: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724400"/>
          </a:xfrm>
        </p:spPr>
        <p:txBody>
          <a:bodyPr>
            <a:noAutofit/>
          </a:bodyPr>
          <a:lstStyle/>
          <a:p>
            <a:r>
              <a:rPr lang="en-US" dirty="0"/>
              <a:t>a</a:t>
            </a:r>
            <a:r>
              <a:rPr lang="en-US" dirty="0" smtClean="0"/>
              <a:t>, b, ... are input symbols but sometimes we allow  as a possible value.</a:t>
            </a:r>
          </a:p>
          <a:p>
            <a:r>
              <a:rPr lang="en-US" dirty="0" smtClean="0"/>
              <a:t>…, X, Y, Z are stack symbols.</a:t>
            </a:r>
          </a:p>
          <a:p>
            <a:r>
              <a:rPr lang="en-US" dirty="0" smtClean="0"/>
              <a:t>…, w, x, y, z are strings of input symbols.</a:t>
            </a:r>
          </a:p>
          <a:p>
            <a:r>
              <a:rPr lang="en-US" dirty="0" smtClean="0"/>
              <a:t>, β, … are strings </a:t>
            </a:r>
            <a:r>
              <a:rPr lang="en-US" dirty="0"/>
              <a:t>of </a:t>
            </a:r>
            <a:r>
              <a:rPr lang="en-US" dirty="0" smtClean="0"/>
              <a:t>stack </a:t>
            </a:r>
            <a:r>
              <a:rPr lang="en-US" dirty="0"/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transition function, take three arguments:</a:t>
            </a:r>
          </a:p>
          <a:p>
            <a:pPr lvl="1"/>
            <a:r>
              <a:rPr lang="en-US" sz="1800" dirty="0" smtClean="0"/>
              <a:t>A state in Q</a:t>
            </a:r>
          </a:p>
          <a:p>
            <a:pPr lvl="1"/>
            <a:r>
              <a:rPr lang="en-US" sz="1800" dirty="0" smtClean="0"/>
              <a:t>An input which is either a letter in </a:t>
            </a:r>
            <a:r>
              <a:rPr lang="el-GR" sz="1800" dirty="0" smtClean="0"/>
              <a:t>Σ</a:t>
            </a:r>
            <a:r>
              <a:rPr lang="en-US" sz="1800" dirty="0" smtClean="0"/>
              <a:t> or </a:t>
            </a:r>
            <a:r>
              <a:rPr lang="el-GR" sz="1800" dirty="0" smtClean="0"/>
              <a:t>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 stack in .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 (q, a, Z) is a set of zero or more actions of the form (p, ) where p is a state and  is a string of stack symbol.</a:t>
            </a:r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596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297988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Design a PDA to accept 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| n ≥ 1}.</a:t>
                </a:r>
              </a:p>
              <a:p>
                <a:r>
                  <a:rPr lang="en-US" dirty="0" smtClean="0"/>
                  <a:t>The states:</a:t>
                </a:r>
              </a:p>
              <a:p>
                <a:pPr lvl="1"/>
                <a:r>
                  <a:rPr lang="en-US" sz="1800" dirty="0" smtClean="0"/>
                  <a:t>q</a:t>
                </a:r>
                <a:r>
                  <a:rPr lang="en-US" sz="1800" dirty="0"/>
                  <a:t>= start </a:t>
                </a:r>
                <a:r>
                  <a:rPr lang="en-US" sz="1800" dirty="0" smtClean="0"/>
                  <a:t>symbol. We are in state q if we have seen only a’s </a:t>
                </a:r>
              </a:p>
              <a:p>
                <a:pPr lvl="1"/>
                <a:r>
                  <a:rPr lang="en-US" sz="1800" dirty="0" smtClean="0"/>
                  <a:t>p= We are in state p if we have seen only b’s</a:t>
                </a:r>
              </a:p>
              <a:p>
                <a:pPr lvl="1"/>
                <a:r>
                  <a:rPr lang="en-US" sz="1800" dirty="0" smtClean="0"/>
                  <a:t>f= final state</a:t>
                </a:r>
                <a:endParaRPr lang="en-US" sz="1800" dirty="0"/>
              </a:p>
              <a:p>
                <a:r>
                  <a:rPr lang="en-US" dirty="0" smtClean="0"/>
                  <a:t>The stack symbols:</a:t>
                </a:r>
              </a:p>
              <a:p>
                <a:pPr lvl="1"/>
                <a:r>
                  <a:rPr lang="en-US" sz="1800" dirty="0" smtClean="0"/>
                  <a:t>Z</a:t>
                </a:r>
                <a:r>
                  <a:rPr lang="en-US" sz="1200" dirty="0" smtClean="0"/>
                  <a:t>0</a:t>
                </a:r>
                <a:r>
                  <a:rPr lang="en-US" sz="1800" dirty="0" smtClean="0"/>
                  <a:t>= start symbol. Also marks the bottom of the stack, so we know when we have counted the same number of a’s and b’s.</a:t>
                </a:r>
              </a:p>
              <a:p>
                <a:pPr lvl="1"/>
                <a:r>
                  <a:rPr lang="en-US" sz="1800" dirty="0" smtClean="0"/>
                  <a:t>X= marker used to count the number of a’s seen on the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297988" cy="4876800"/>
              </a:xfrm>
              <a:blipFill rotWithShape="0">
                <a:blip r:embed="rId2"/>
                <a:stretch>
                  <a:fillRect l="-459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812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7416</TotalTime>
  <Words>957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Gothic</vt:lpstr>
      <vt:lpstr>Microsoft PhagsPa</vt:lpstr>
      <vt:lpstr>Verdana</vt:lpstr>
      <vt:lpstr>Wingdings 3</vt:lpstr>
      <vt:lpstr>Wisp</vt:lpstr>
      <vt:lpstr>Theory of Automata  and   Formal Language</vt:lpstr>
      <vt:lpstr>PUSHDOWN AUTOMATA  </vt:lpstr>
      <vt:lpstr>Pushdown Automata:</vt:lpstr>
      <vt:lpstr>Nondeterministic Pushdown Automata:</vt:lpstr>
      <vt:lpstr>Pushdown Automata:</vt:lpstr>
      <vt:lpstr>Pushdown Automata:</vt:lpstr>
      <vt:lpstr>Pushdown Automata:</vt:lpstr>
      <vt:lpstr>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Stack Movie of String aabb: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162</cp:revision>
  <dcterms:created xsi:type="dcterms:W3CDTF">2018-02-14T06:47:57Z</dcterms:created>
  <dcterms:modified xsi:type="dcterms:W3CDTF">2018-05-02T21:06:48Z</dcterms:modified>
</cp:coreProperties>
</file>