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5" r:id="rId10"/>
    <p:sldId id="263" r:id="rId11"/>
    <p:sldId id="270" r:id="rId12"/>
    <p:sldId id="266" r:id="rId13"/>
    <p:sldId id="271" r:id="rId14"/>
    <p:sldId id="267" r:id="rId15"/>
    <p:sldId id="272" r:id="rId16"/>
    <p:sldId id="268"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6" autoAdjust="0"/>
    <p:restoredTop sz="94660"/>
  </p:normalViewPr>
  <p:slideViewPr>
    <p:cSldViewPr snapToGrid="0">
      <p:cViewPr>
        <p:scale>
          <a:sx n="60" d="100"/>
          <a:sy n="60" d="100"/>
        </p:scale>
        <p:origin x="123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6E364E-4E35-4FBD-876E-85607C74F420}"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32311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E364E-4E35-4FBD-876E-85607C74F420}"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166237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E364E-4E35-4FBD-876E-85607C74F420}"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3ED71E-F78F-4EBA-8E55-C2FA1460454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636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36E364E-4E35-4FBD-876E-85607C74F420}"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90039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36E364E-4E35-4FBD-876E-85607C74F420}"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ED71E-F78F-4EBA-8E55-C2FA1460454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3975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36E364E-4E35-4FBD-876E-85607C74F420}"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665741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6E364E-4E35-4FBD-876E-85607C74F420}"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226535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6E364E-4E35-4FBD-876E-85607C74F420}"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60808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6E364E-4E35-4FBD-876E-85607C74F420}"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223035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E364E-4E35-4FBD-876E-85607C74F420}"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19441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6E364E-4E35-4FBD-876E-85607C74F420}"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311423745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6E364E-4E35-4FBD-876E-85607C74F420}"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11988440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6E364E-4E35-4FBD-876E-85607C74F420}"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89206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E364E-4E35-4FBD-876E-85607C74F420}"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270550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E364E-4E35-4FBD-876E-85607C74F420}"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34805405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E364E-4E35-4FBD-876E-85607C74F420}"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379834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6E364E-4E35-4FBD-876E-85607C74F420}" type="datetimeFigureOut">
              <a:rPr lang="en-US" smtClean="0"/>
              <a:t>3/6/2018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3ED71E-F78F-4EBA-8E55-C2FA14604545}" type="slidenum">
              <a:rPr lang="en-US" smtClean="0"/>
              <a:t>‹#›</a:t>
            </a:fld>
            <a:endParaRPr lang="en-US"/>
          </a:p>
        </p:txBody>
      </p:sp>
    </p:spTree>
    <p:extLst>
      <p:ext uri="{BB962C8B-B14F-4D97-AF65-F5344CB8AC3E}">
        <p14:creationId xmlns:p14="http://schemas.microsoft.com/office/powerpoint/2010/main" val="5109523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ctr"/>
            <a:r>
              <a:rPr lang="en-US" sz="6200" b="1" dirty="0" smtClean="0">
                <a:effectLst>
                  <a:outerShdw blurRad="38100" dist="38100" dir="2700000" algn="tl">
                    <a:srgbClr val="000000">
                      <a:alpha val="43137"/>
                    </a:srgbClr>
                  </a:outerShdw>
                </a:effectLst>
              </a:rPr>
              <a:t>Theory of Automata </a:t>
            </a:r>
            <a:br>
              <a:rPr lang="en-US" sz="6200" b="1" dirty="0" smtClean="0">
                <a:effectLst>
                  <a:outerShdw blurRad="38100" dist="38100" dir="2700000" algn="tl">
                    <a:srgbClr val="000000">
                      <a:alpha val="43137"/>
                    </a:srgbClr>
                  </a:outerShdw>
                </a:effectLst>
              </a:rPr>
            </a:br>
            <a:r>
              <a:rPr lang="en-US" sz="6200" b="1" dirty="0" smtClean="0">
                <a:effectLst>
                  <a:outerShdw blurRad="38100" dist="38100" dir="2700000" algn="tl">
                    <a:srgbClr val="000000">
                      <a:alpha val="43137"/>
                    </a:srgbClr>
                  </a:outerShdw>
                </a:effectLst>
              </a:rPr>
              <a:t>and  </a:t>
            </a:r>
            <a:br>
              <a:rPr lang="en-US" sz="6200" b="1" dirty="0" smtClean="0">
                <a:effectLst>
                  <a:outerShdw blurRad="38100" dist="38100" dir="2700000" algn="tl">
                    <a:srgbClr val="000000">
                      <a:alpha val="43137"/>
                    </a:srgbClr>
                  </a:outerShdw>
                </a:effectLst>
              </a:rPr>
            </a:br>
            <a:r>
              <a:rPr lang="en-US" sz="6200" b="1" dirty="0" smtClean="0">
                <a:effectLst>
                  <a:outerShdw blurRad="38100" dist="38100" dir="2700000" algn="tl">
                    <a:srgbClr val="000000">
                      <a:alpha val="43137"/>
                    </a:srgbClr>
                  </a:outerShdw>
                </a:effectLst>
              </a:rPr>
              <a:t>Formal Language</a:t>
            </a:r>
            <a:endParaRPr lang="en-US" sz="6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3367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Alphabet</a:t>
            </a:r>
            <a:endParaRPr lang="en-US" dirty="0"/>
          </a:p>
        </p:txBody>
      </p:sp>
      <p:sp>
        <p:nvSpPr>
          <p:cNvPr id="3" name="Content Placeholder 2"/>
          <p:cNvSpPr>
            <a:spLocks noGrp="1"/>
          </p:cNvSpPr>
          <p:nvPr>
            <p:ph idx="1"/>
          </p:nvPr>
        </p:nvSpPr>
        <p:spPr/>
        <p:txBody>
          <a:bodyPr/>
          <a:lstStyle/>
          <a:p>
            <a:r>
              <a:rPr lang="en-US" dirty="0" smtClean="0"/>
              <a:t>Alphabets are defined as the finite or non-empty set of symbols.</a:t>
            </a:r>
          </a:p>
          <a:p>
            <a:r>
              <a:rPr lang="en-US" dirty="0" smtClean="0"/>
              <a:t>The set of alphabets is enclosed by the curly braces ‘{}’</a:t>
            </a:r>
          </a:p>
          <a:p>
            <a:r>
              <a:rPr lang="en-US" dirty="0" smtClean="0"/>
              <a:t>The set of alphabets is stored in the sigma variable ‘</a:t>
            </a:r>
            <a:r>
              <a:rPr lang="el-GR" dirty="0" smtClean="0"/>
              <a:t>Σ</a:t>
            </a:r>
            <a:r>
              <a:rPr lang="en-US" dirty="0" smtClean="0"/>
              <a:t>’</a:t>
            </a:r>
          </a:p>
          <a:p>
            <a:endParaRPr lang="en-US" dirty="0" smtClean="0"/>
          </a:p>
          <a:p>
            <a:r>
              <a:rPr lang="en-US" dirty="0" smtClean="0"/>
              <a:t>Example:</a:t>
            </a:r>
          </a:p>
          <a:p>
            <a:pPr marL="800100" lvl="1" indent="-342900">
              <a:buFont typeface="+mj-lt"/>
              <a:buAutoNum type="arabicPeriod"/>
            </a:pPr>
            <a:r>
              <a:rPr lang="en-US" dirty="0" smtClean="0"/>
              <a:t>The binary digits alphabet: </a:t>
            </a:r>
            <a:r>
              <a:rPr lang="el-GR" dirty="0" smtClean="0"/>
              <a:t>Σ</a:t>
            </a:r>
            <a:r>
              <a:rPr lang="en-US" dirty="0" smtClean="0"/>
              <a:t>= {0,1}</a:t>
            </a:r>
          </a:p>
          <a:p>
            <a:pPr marL="800100" lvl="1" indent="-342900">
              <a:buFont typeface="+mj-lt"/>
              <a:buAutoNum type="arabicPeriod"/>
            </a:pPr>
            <a:r>
              <a:rPr lang="en-US" dirty="0" smtClean="0"/>
              <a:t>The set of all lower-case letters: </a:t>
            </a:r>
            <a:r>
              <a:rPr lang="el-GR" dirty="0" smtClean="0"/>
              <a:t>Σ</a:t>
            </a:r>
            <a:r>
              <a:rPr lang="en-US" dirty="0" smtClean="0"/>
              <a:t>= {a,b,…,z}</a:t>
            </a:r>
          </a:p>
          <a:p>
            <a:pPr marL="800100" lvl="1" indent="-342900">
              <a:buFont typeface="+mj-lt"/>
              <a:buAutoNum type="arabicPeriod"/>
            </a:pPr>
            <a:r>
              <a:rPr lang="en-US" dirty="0" smtClean="0"/>
              <a:t>The set of all ASCII characters.</a:t>
            </a:r>
          </a:p>
          <a:p>
            <a:pPr marL="457200" lvl="1" indent="0">
              <a:buNone/>
            </a:pPr>
            <a:endParaRPr lang="en-US" dirty="0"/>
          </a:p>
        </p:txBody>
      </p:sp>
    </p:spTree>
    <p:extLst>
      <p:ext uri="{BB962C8B-B14F-4D97-AF65-F5344CB8AC3E}">
        <p14:creationId xmlns:p14="http://schemas.microsoft.com/office/powerpoint/2010/main" val="237243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a:t>
            </a:r>
            <a:endParaRPr lang="en-US" dirty="0"/>
          </a:p>
        </p:txBody>
      </p:sp>
      <p:sp>
        <p:nvSpPr>
          <p:cNvPr id="3" name="Content Placeholder 2"/>
          <p:cNvSpPr>
            <a:spLocks noGrp="1"/>
          </p:cNvSpPr>
          <p:nvPr>
            <p:ph idx="1"/>
          </p:nvPr>
        </p:nvSpPr>
        <p:spPr/>
        <p:txBody>
          <a:bodyPr/>
          <a:lstStyle/>
          <a:p>
            <a:r>
              <a:rPr lang="en-US" dirty="0" smtClean="0"/>
              <a:t>Letters are the symbols in the set alphabet</a:t>
            </a:r>
          </a:p>
          <a:p>
            <a:r>
              <a:rPr lang="en-US" dirty="0" smtClean="0"/>
              <a:t>Example</a:t>
            </a:r>
          </a:p>
          <a:p>
            <a:pPr marL="800100" lvl="1" indent="-342900">
              <a:buFont typeface="+mj-lt"/>
              <a:buAutoNum type="arabicPeriod"/>
            </a:pPr>
            <a:r>
              <a:rPr lang="el-GR" dirty="0"/>
              <a:t>Σ</a:t>
            </a:r>
            <a:r>
              <a:rPr lang="en-US" dirty="0"/>
              <a:t>= {0,1</a:t>
            </a:r>
            <a:r>
              <a:rPr lang="en-US" dirty="0" smtClean="0"/>
              <a:t>} , where 0 is a letter and 1 is another letter.</a:t>
            </a:r>
          </a:p>
          <a:p>
            <a:pPr marL="800100" lvl="1" indent="-342900">
              <a:buFont typeface="+mj-lt"/>
              <a:buAutoNum type="arabicPeriod"/>
            </a:pPr>
            <a:r>
              <a:rPr lang="el-GR" dirty="0"/>
              <a:t>Σ</a:t>
            </a:r>
            <a:r>
              <a:rPr lang="en-US" dirty="0"/>
              <a:t>= </a:t>
            </a:r>
            <a:r>
              <a:rPr lang="en-US" dirty="0" smtClean="0"/>
              <a:t>{a,b} , where a is a letter and b is another letter.</a:t>
            </a:r>
            <a:endParaRPr lang="en-US" dirty="0"/>
          </a:p>
          <a:p>
            <a:pPr marL="800100" lvl="1" indent="-342900">
              <a:buFont typeface="+mj-lt"/>
              <a:buAutoNum type="arabicPeriod"/>
            </a:pPr>
            <a:r>
              <a:rPr lang="en-US" dirty="0" smtClean="0"/>
              <a:t> </a:t>
            </a:r>
            <a:r>
              <a:rPr lang="el-GR" dirty="0"/>
              <a:t>Σ</a:t>
            </a:r>
            <a:r>
              <a:rPr lang="en-US" dirty="0"/>
              <a:t>= </a:t>
            </a:r>
            <a:r>
              <a:rPr lang="en-US" dirty="0" smtClean="0"/>
              <a:t>{a,1} , where a is a letter and 1 is another letter.</a:t>
            </a:r>
            <a:endParaRPr lang="en-US" dirty="0"/>
          </a:p>
          <a:p>
            <a:pPr marL="800100" lvl="1" indent="-342900">
              <a:buFont typeface="+mj-lt"/>
              <a:buAutoNum type="arabicPeriod"/>
            </a:pPr>
            <a:endParaRPr lang="en-US" dirty="0"/>
          </a:p>
          <a:p>
            <a:pPr marL="800100" lvl="1" indent="-342900">
              <a:buFont typeface="+mj-lt"/>
              <a:buAutoNum type="arabicPeriod"/>
            </a:pPr>
            <a:endParaRPr lang="en-US" dirty="0"/>
          </a:p>
        </p:txBody>
      </p:sp>
    </p:spTree>
    <p:extLst>
      <p:ext uri="{BB962C8B-B14F-4D97-AF65-F5344CB8AC3E}">
        <p14:creationId xmlns:p14="http://schemas.microsoft.com/office/powerpoint/2010/main" val="297034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a:xfrm>
            <a:off x="2589212" y="2133600"/>
            <a:ext cx="9282998" cy="3777622"/>
          </a:xfrm>
        </p:spPr>
        <p:txBody>
          <a:bodyPr>
            <a:normAutofit lnSpcReduction="10000"/>
          </a:bodyPr>
          <a:lstStyle/>
          <a:p>
            <a:r>
              <a:rPr lang="en-US" dirty="0" smtClean="0"/>
              <a:t>A string (or sometimes a word) is a finite sequence of symbols chosen from some alphabet.</a:t>
            </a:r>
          </a:p>
          <a:p>
            <a:r>
              <a:rPr lang="en-US" dirty="0" smtClean="0"/>
              <a:t>An empty string or null string is a string without symbols, and is denoted by </a:t>
            </a:r>
            <a:r>
              <a:rPr lang="el-GR" dirty="0" smtClean="0"/>
              <a:t>λ</a:t>
            </a:r>
            <a:r>
              <a:rPr lang="en-US" dirty="0"/>
              <a:t> </a:t>
            </a:r>
            <a:r>
              <a:rPr lang="en-US" dirty="0" smtClean="0"/>
              <a:t>or </a:t>
            </a:r>
            <a:r>
              <a:rPr lang="el-GR" dirty="0" smtClean="0"/>
              <a:t>Λ</a:t>
            </a:r>
            <a:r>
              <a:rPr lang="en-US" dirty="0" smtClean="0"/>
              <a:t> or </a:t>
            </a:r>
            <a:r>
              <a:rPr lang="el-GR" dirty="0"/>
              <a:t>ε</a:t>
            </a:r>
            <a:endParaRPr lang="en-US" dirty="0" smtClean="0"/>
          </a:p>
          <a:p>
            <a:r>
              <a:rPr lang="en-US" dirty="0"/>
              <a:t>Let </a:t>
            </a:r>
            <a:r>
              <a:rPr lang="en-US" dirty="0" smtClean="0"/>
              <a:t>L </a:t>
            </a:r>
            <a:r>
              <a:rPr lang="en-US" dirty="0"/>
              <a:t>be a string, then its length, denoted by </a:t>
            </a:r>
            <a:r>
              <a:rPr lang="en-US" dirty="0" smtClean="0"/>
              <a:t>|L</a:t>
            </a:r>
            <a:r>
              <a:rPr lang="en-US" dirty="0"/>
              <a:t>|</a:t>
            </a:r>
            <a:r>
              <a:rPr lang="en-US" dirty="0" smtClean="0"/>
              <a:t>, </a:t>
            </a:r>
            <a:r>
              <a:rPr lang="en-US" dirty="0"/>
              <a:t>is a number of symbols of </a:t>
            </a:r>
            <a:r>
              <a:rPr lang="en-US" dirty="0" smtClean="0"/>
              <a:t>L.</a:t>
            </a:r>
          </a:p>
          <a:p>
            <a:r>
              <a:rPr lang="en-US" dirty="0" smtClean="0"/>
              <a:t>Example:</a:t>
            </a:r>
          </a:p>
          <a:p>
            <a:pPr marL="800100" lvl="1" indent="-342900">
              <a:buFont typeface="+mj-lt"/>
              <a:buAutoNum type="arabicPeriod"/>
            </a:pPr>
            <a:r>
              <a:rPr lang="en-US" dirty="0" smtClean="0"/>
              <a:t>The language L of strings of odd length, defined over </a:t>
            </a:r>
            <a:r>
              <a:rPr lang="el-GR" dirty="0" smtClean="0"/>
              <a:t>Σ</a:t>
            </a:r>
            <a:r>
              <a:rPr lang="en-US" dirty="0" smtClean="0"/>
              <a:t>={a} can be written as              L = {a, aaa, aaaaa, …..}</a:t>
            </a:r>
          </a:p>
          <a:p>
            <a:pPr marL="800100" lvl="1" indent="-342900">
              <a:buFont typeface="+mj-lt"/>
              <a:buAutoNum type="arabicPeriod"/>
            </a:pPr>
            <a:r>
              <a:rPr lang="en-US" dirty="0" smtClean="0"/>
              <a:t> The language L of strings of binary numbers, defined over </a:t>
            </a:r>
            <a:r>
              <a:rPr lang="el-GR" dirty="0"/>
              <a:t>Σ</a:t>
            </a:r>
            <a:r>
              <a:rPr lang="en-US" dirty="0" smtClean="0"/>
              <a:t>={0, 1} can be written as L = </a:t>
            </a:r>
            <a:r>
              <a:rPr lang="el-GR" dirty="0" smtClean="0"/>
              <a:t>λ</a:t>
            </a:r>
            <a:r>
              <a:rPr lang="en-US" dirty="0" smtClean="0"/>
              <a:t>, |L</a:t>
            </a:r>
            <a:r>
              <a:rPr lang="en-US" dirty="0"/>
              <a:t>|</a:t>
            </a:r>
            <a:r>
              <a:rPr lang="en-US" dirty="0" smtClean="0"/>
              <a:t> = 0</a:t>
            </a:r>
            <a:r>
              <a:rPr lang="en-US" dirty="0"/>
              <a:t> </a:t>
            </a:r>
            <a:r>
              <a:rPr lang="en-US" dirty="0" smtClean="0"/>
              <a:t>; L = 01, |L</a:t>
            </a:r>
            <a:r>
              <a:rPr lang="en-US" dirty="0"/>
              <a:t>|</a:t>
            </a:r>
            <a:r>
              <a:rPr lang="en-US" dirty="0" smtClean="0"/>
              <a:t> = 2 ; W = 010110, |L</a:t>
            </a:r>
            <a:r>
              <a:rPr lang="en-US" dirty="0"/>
              <a:t>|</a:t>
            </a:r>
            <a:r>
              <a:rPr lang="en-US" dirty="0" smtClean="0"/>
              <a:t> = 6</a:t>
            </a:r>
          </a:p>
          <a:p>
            <a:pPr marL="800100" lvl="1" indent="-342900">
              <a:buFont typeface="+mj-lt"/>
              <a:buAutoNum type="arabicPeriod"/>
            </a:pPr>
            <a:r>
              <a:rPr lang="en-US" dirty="0" smtClean="0"/>
              <a:t>The language L of strings that does not start with a, defined over </a:t>
            </a:r>
            <a:r>
              <a:rPr lang="el-GR" dirty="0"/>
              <a:t>Σ</a:t>
            </a:r>
            <a:r>
              <a:rPr lang="en-US" dirty="0" smtClean="0"/>
              <a:t>={a, b, c} can be written as  L={b, c, ba, bb, bc, ca, cb, cc, …}  </a:t>
            </a:r>
          </a:p>
        </p:txBody>
      </p:sp>
    </p:spTree>
    <p:extLst>
      <p:ext uri="{BB962C8B-B14F-4D97-AF65-F5344CB8AC3E}">
        <p14:creationId xmlns:p14="http://schemas.microsoft.com/office/powerpoint/2010/main" val="252836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t>
            </a:r>
            <a:endParaRPr lang="en-US" dirty="0"/>
          </a:p>
        </p:txBody>
      </p:sp>
      <p:sp>
        <p:nvSpPr>
          <p:cNvPr id="3" name="Content Placeholder 2"/>
          <p:cNvSpPr>
            <a:spLocks noGrp="1"/>
          </p:cNvSpPr>
          <p:nvPr>
            <p:ph idx="1"/>
          </p:nvPr>
        </p:nvSpPr>
        <p:spPr/>
        <p:txBody>
          <a:bodyPr/>
          <a:lstStyle/>
          <a:p>
            <a:r>
              <a:rPr lang="en-US" dirty="0" smtClean="0"/>
              <a:t>Word is a string that belongs to the language</a:t>
            </a:r>
          </a:p>
          <a:p>
            <a:r>
              <a:rPr lang="en-US" dirty="0" smtClean="0"/>
              <a:t>Example:</a:t>
            </a:r>
          </a:p>
          <a:p>
            <a:pPr lvl="1"/>
            <a:r>
              <a:rPr lang="en-US" dirty="0" smtClean="0"/>
              <a:t>If </a:t>
            </a:r>
            <a:r>
              <a:rPr lang="el-GR" dirty="0"/>
              <a:t>Σ</a:t>
            </a:r>
            <a:r>
              <a:rPr lang="en-US" dirty="0"/>
              <a:t>= </a:t>
            </a:r>
            <a:r>
              <a:rPr lang="en-US" dirty="0" smtClean="0"/>
              <a:t>{a,b} , All words ending with a</a:t>
            </a:r>
          </a:p>
          <a:p>
            <a:pPr lvl="1"/>
            <a:r>
              <a:rPr lang="en-US" dirty="0" smtClean="0"/>
              <a:t>Strings would be {aaa, aba, bbb, </a:t>
            </a:r>
            <a:r>
              <a:rPr lang="en-US" dirty="0" err="1" smtClean="0"/>
              <a:t>bbba</a:t>
            </a:r>
            <a:r>
              <a:rPr lang="en-US" dirty="0" smtClean="0"/>
              <a:t>, </a:t>
            </a:r>
            <a:r>
              <a:rPr lang="en-US" dirty="0" err="1" smtClean="0"/>
              <a:t>bbbbab</a:t>
            </a:r>
            <a:r>
              <a:rPr lang="en-US" dirty="0"/>
              <a:t>}</a:t>
            </a:r>
            <a:endParaRPr lang="en-US" dirty="0" smtClean="0"/>
          </a:p>
          <a:p>
            <a:pPr lvl="1"/>
            <a:r>
              <a:rPr lang="en-US" dirty="0" smtClean="0"/>
              <a:t>Word are aaa, aba and </a:t>
            </a:r>
            <a:r>
              <a:rPr lang="en-US" dirty="0" err="1" smtClean="0"/>
              <a:t>bbba</a:t>
            </a:r>
            <a:r>
              <a:rPr lang="en-US" dirty="0" smtClean="0"/>
              <a:t> because these strings are following the rule.</a:t>
            </a:r>
          </a:p>
          <a:p>
            <a:r>
              <a:rPr lang="en-US" dirty="0" smtClean="0"/>
              <a:t>Every string is not a word but every word is a string.</a:t>
            </a:r>
            <a:endParaRPr lang="en-US" dirty="0"/>
          </a:p>
        </p:txBody>
      </p:sp>
    </p:spTree>
    <p:extLst>
      <p:ext uri="{BB962C8B-B14F-4D97-AF65-F5344CB8AC3E}">
        <p14:creationId xmlns:p14="http://schemas.microsoft.com/office/powerpoint/2010/main" val="303521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Length</a:t>
            </a:r>
            <a:endParaRPr lang="en-US" dirty="0"/>
          </a:p>
        </p:txBody>
      </p:sp>
      <p:sp>
        <p:nvSpPr>
          <p:cNvPr id="3" name="Content Placeholder 2"/>
          <p:cNvSpPr>
            <a:spLocks noGrp="1"/>
          </p:cNvSpPr>
          <p:nvPr>
            <p:ph idx="1"/>
          </p:nvPr>
        </p:nvSpPr>
        <p:spPr/>
        <p:txBody>
          <a:bodyPr/>
          <a:lstStyle/>
          <a:p>
            <a:r>
              <a:rPr lang="en-US" dirty="0" smtClean="0"/>
              <a:t>Length of a string is the number of positions for symbols in the string.</a:t>
            </a:r>
          </a:p>
          <a:p>
            <a:r>
              <a:rPr lang="en-US" dirty="0" smtClean="0"/>
              <a:t>Length means how many number of letters are there in the string.</a:t>
            </a:r>
          </a:p>
          <a:p>
            <a:r>
              <a:rPr lang="en-US" dirty="0" smtClean="0"/>
              <a:t>Example:</a:t>
            </a:r>
          </a:p>
          <a:p>
            <a:pPr marL="800100" lvl="1" indent="-342900">
              <a:buFont typeface="+mj-lt"/>
              <a:buAutoNum type="arabicPeriod"/>
            </a:pPr>
            <a:r>
              <a:rPr lang="en-US" dirty="0" smtClean="0"/>
              <a:t>If </a:t>
            </a:r>
            <a:r>
              <a:rPr lang="el-GR" dirty="0"/>
              <a:t>Σ</a:t>
            </a:r>
            <a:r>
              <a:rPr lang="en-US" dirty="0"/>
              <a:t>= {</a:t>
            </a:r>
            <a:r>
              <a:rPr lang="en-US" dirty="0" smtClean="0"/>
              <a:t>0,1} , find length of a string 01101 ;  (0)(1)(1)(0)(1) has  5 length of string.</a:t>
            </a:r>
          </a:p>
          <a:p>
            <a:pPr marL="800100" lvl="1" indent="-342900">
              <a:buFont typeface="+mj-lt"/>
              <a:buAutoNum type="arabicPeriod"/>
            </a:pPr>
            <a:r>
              <a:rPr lang="en-US" dirty="0" smtClean="0"/>
              <a:t>Notation of length of w: |w| ; |011| = </a:t>
            </a:r>
            <a:r>
              <a:rPr lang="en-US" dirty="0"/>
              <a:t> </a:t>
            </a:r>
            <a:r>
              <a:rPr lang="en-US" dirty="0" smtClean="0"/>
              <a:t>(0)(1)(1) = 3</a:t>
            </a:r>
          </a:p>
          <a:p>
            <a:pPr marL="800100" lvl="1" indent="-342900">
              <a:buFont typeface="+mj-lt"/>
              <a:buAutoNum type="arabicPeriod"/>
            </a:pPr>
            <a:r>
              <a:rPr lang="en-US" dirty="0" smtClean="0"/>
              <a:t>If </a:t>
            </a:r>
            <a:r>
              <a:rPr lang="el-GR" dirty="0"/>
              <a:t>Σ</a:t>
            </a:r>
            <a:r>
              <a:rPr lang="en-US" dirty="0"/>
              <a:t>= </a:t>
            </a:r>
            <a:r>
              <a:rPr lang="en-US" dirty="0" smtClean="0"/>
              <a:t>{aa, bab} , find length of a string  </a:t>
            </a:r>
            <a:r>
              <a:rPr lang="en-US" dirty="0" err="1" smtClean="0"/>
              <a:t>babaabab</a:t>
            </a:r>
            <a:r>
              <a:rPr lang="en-US" dirty="0" smtClean="0"/>
              <a:t> ; (bab)(aa)(bab) has 3 length of string.</a:t>
            </a:r>
          </a:p>
          <a:p>
            <a:pPr marL="800100" lvl="1" indent="-342900">
              <a:buFont typeface="+mj-lt"/>
              <a:buAutoNum type="arabicPeriod"/>
            </a:pPr>
            <a:endParaRPr lang="en-US" dirty="0" smtClean="0"/>
          </a:p>
          <a:p>
            <a:pPr marL="800100" lvl="1" indent="-342900">
              <a:buFont typeface="+mj-lt"/>
              <a:buAutoNum type="arabicPeriod"/>
            </a:pPr>
            <a:endParaRPr lang="en-US" dirty="0"/>
          </a:p>
        </p:txBody>
      </p:sp>
    </p:spTree>
    <p:extLst>
      <p:ext uri="{BB962C8B-B14F-4D97-AF65-F5344CB8AC3E}">
        <p14:creationId xmlns:p14="http://schemas.microsoft.com/office/powerpoint/2010/main" val="318238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String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Reverse string is obtained by writing the letters of string in reverse order.</a:t>
                </a:r>
              </a:p>
              <a:p>
                <a:r>
                  <a:rPr lang="en-US" dirty="0" smtClean="0"/>
                  <a:t>It is denoted by Rev(s) or </a:t>
                </a:r>
                <a14:m>
                  <m:oMath xmlns:m="http://schemas.openxmlformats.org/officeDocument/2006/math">
                    <m:sSup>
                      <m:sSupPr>
                        <m:ctrlPr>
                          <a:rPr lang="en-US" i="1">
                            <a:latin typeface="Cambria Math" panose="02040503050406030204" pitchFamily="18" charset="0"/>
                          </a:rPr>
                        </m:ctrlPr>
                      </m:sSupPr>
                      <m:e>
                        <m:r>
                          <m:rPr>
                            <m:nor/>
                          </m:rPr>
                          <a:rPr lang="en-US">
                            <a:latin typeface="Cambria Math" panose="02040503050406030204" pitchFamily="18" charset="0"/>
                          </a:rPr>
                          <m:t>s</m:t>
                        </m:r>
                      </m:e>
                      <m:sup>
                        <m:r>
                          <a:rPr lang="en-US" i="1" dirty="0">
                            <a:latin typeface="Cambria Math" panose="02040503050406030204" pitchFamily="18" charset="0"/>
                          </a:rPr>
                          <m:t>𝑟</m:t>
                        </m:r>
                      </m:sup>
                    </m:sSup>
                  </m:oMath>
                </a14:m>
                <a:r>
                  <a:rPr lang="en-US" dirty="0" smtClean="0"/>
                  <a:t>.</a:t>
                </a:r>
              </a:p>
              <a:p>
                <a:r>
                  <a:rPr lang="en-US" dirty="0" smtClean="0"/>
                  <a:t>Example:</a:t>
                </a:r>
              </a:p>
              <a:p>
                <a:pPr lvl="1"/>
                <a:r>
                  <a:rPr lang="en-US" dirty="0" smtClean="0"/>
                  <a:t>If abc is a string defined over </a:t>
                </a:r>
                <a:r>
                  <a:rPr lang="el-GR" dirty="0"/>
                  <a:t>Σ</a:t>
                </a:r>
                <a:r>
                  <a:rPr lang="en-US" dirty="0"/>
                  <a:t>= {</a:t>
                </a:r>
                <a:r>
                  <a:rPr lang="en-US" dirty="0" err="1"/>
                  <a:t>a,b,c</a:t>
                </a:r>
                <a:r>
                  <a:rPr lang="en-US" dirty="0"/>
                  <a:t>}</a:t>
                </a:r>
                <a:r>
                  <a:rPr lang="en-US" dirty="0" smtClean="0"/>
                  <a:t> then Rev(s) or </a:t>
                </a:r>
                <a14:m>
                  <m:oMath xmlns:m="http://schemas.openxmlformats.org/officeDocument/2006/math">
                    <m:sSup>
                      <m:sSupPr>
                        <m:ctrlPr>
                          <a:rPr lang="en-US" i="1">
                            <a:latin typeface="Cambria Math" panose="02040503050406030204" pitchFamily="18" charset="0"/>
                          </a:rPr>
                        </m:ctrlPr>
                      </m:sSupPr>
                      <m:e>
                        <m:r>
                          <m:rPr>
                            <m:nor/>
                          </m:rPr>
                          <a:rPr lang="en-US" b="0" i="0" smtClean="0">
                            <a:latin typeface="Cambria Math" panose="02040503050406030204" pitchFamily="18" charset="0"/>
                          </a:rPr>
                          <m:t>s</m:t>
                        </m:r>
                      </m:e>
                      <m:sup>
                        <m:r>
                          <a:rPr lang="en-US" b="0" i="1" dirty="0" smtClean="0">
                            <a:latin typeface="Cambria Math" panose="02040503050406030204" pitchFamily="18" charset="0"/>
                          </a:rPr>
                          <m:t>𝑟</m:t>
                        </m:r>
                      </m:sup>
                    </m:sSup>
                  </m:oMath>
                </a14:m>
                <a:r>
                  <a:rPr lang="en-US" dirty="0" smtClean="0"/>
                  <a:t> = </a:t>
                </a:r>
                <a:r>
                  <a:rPr lang="en-US" dirty="0" err="1" smtClean="0"/>
                  <a:t>cba</a:t>
                </a:r>
                <a:endParaRPr lang="en-US" dirty="0" smtClean="0"/>
              </a:p>
              <a:p>
                <a:pPr lvl="1"/>
                <a:r>
                  <a:rPr lang="en-US" dirty="0" smtClean="0"/>
                  <a:t>When the reverse string would be the same as forward string then it would be called as PALINDROME.</a:t>
                </a:r>
              </a:p>
              <a:p>
                <a:pPr lvl="1"/>
                <a:r>
                  <a:rPr lang="el-GR" dirty="0" smtClean="0"/>
                  <a:t>Σ</a:t>
                </a:r>
                <a:r>
                  <a:rPr lang="en-US" dirty="0"/>
                  <a:t>= {</a:t>
                </a:r>
                <a:r>
                  <a:rPr lang="en-US" dirty="0" smtClean="0"/>
                  <a:t>a,b} , if we want to list the strings in PALINDROME, we find {a, b, aa, bb, aaa, aba, bab, bbb, aaa, </a:t>
                </a:r>
                <a:r>
                  <a:rPr lang="en-US" dirty="0" err="1" smtClean="0"/>
                  <a:t>abba</a:t>
                </a:r>
                <a:r>
                  <a:rPr lang="en-US" dirty="0" smtClean="0"/>
                  <a:t>, …} </a:t>
                </a:r>
              </a:p>
              <a:p>
                <a:pPr lvl="1"/>
                <a:r>
                  <a:rPr lang="en-US" dirty="0" smtClean="0"/>
                  <a:t>If </a:t>
                </a:r>
                <a:r>
                  <a:rPr lang="el-GR" dirty="0"/>
                  <a:t>Σ</a:t>
                </a:r>
                <a:r>
                  <a:rPr lang="en-US" dirty="0"/>
                  <a:t>= {</a:t>
                </a:r>
                <a:r>
                  <a:rPr lang="en-US" dirty="0" smtClean="0"/>
                  <a:t>aaa, bba} , S = </a:t>
                </a:r>
                <a:r>
                  <a:rPr lang="en-US" dirty="0" err="1" smtClean="0"/>
                  <a:t>bbaaaabbabba</a:t>
                </a:r>
                <a:r>
                  <a:rPr lang="en-US" dirty="0" smtClean="0"/>
                  <a:t> , Rev(s) = </a:t>
                </a:r>
                <a:r>
                  <a:rPr lang="en-US" dirty="0" err="1" smtClean="0"/>
                  <a:t>bbabbaaaabba</a:t>
                </a: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203207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string over n Alphabets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8915400" cy="4724400"/>
              </a:xfrm>
            </p:spPr>
            <p:txBody>
              <a:bodyPr>
                <a:normAutofit/>
              </a:bodyPr>
              <a:lstStyle/>
              <a:p>
                <a:r>
                  <a:rPr lang="en-US" dirty="0" smtClean="0"/>
                  <a:t>If </a:t>
                </a:r>
                <a:r>
                  <a:rPr lang="el-GR" dirty="0" smtClean="0"/>
                  <a:t>Σ</a:t>
                </a:r>
                <a:r>
                  <a:rPr lang="en-US" dirty="0" smtClean="0"/>
                  <a:t> is an alphabet, we can express the set of all length of strings ‘m’ defined over alphabet of ‘n’ letters is </a:t>
                </a:r>
                <a14:m>
                  <m:oMath xmlns:m="http://schemas.openxmlformats.org/officeDocument/2006/math">
                    <m:sSup>
                      <m:sSupPr>
                        <m:ctrlPr>
                          <a:rPr lang="en-US" i="1">
                            <a:latin typeface="Cambria Math" panose="02040503050406030204" pitchFamily="18" charset="0"/>
                          </a:rPr>
                        </m:ctrlPr>
                      </m:sSupPr>
                      <m:e>
                        <m:r>
                          <m:rPr>
                            <m:nor/>
                          </m:rPr>
                          <a:rPr lang="en-US" b="0" i="0" smtClean="0">
                            <a:latin typeface="Cambria Math" panose="02040503050406030204" pitchFamily="18" charset="0"/>
                          </a:rPr>
                          <m:t>n</m:t>
                        </m:r>
                      </m:e>
                      <m:sup>
                        <m:r>
                          <m:rPr>
                            <m:sty m:val="p"/>
                          </m:rPr>
                          <a:rPr lang="en-US" b="0" i="0" dirty="0" smtClean="0">
                            <a:latin typeface="Cambria Math" panose="02040503050406030204" pitchFamily="18" charset="0"/>
                          </a:rPr>
                          <m:t>m</m:t>
                        </m:r>
                      </m:sup>
                    </m:sSup>
                  </m:oMath>
                </a14:m>
                <a:endParaRPr lang="en-US" dirty="0" smtClean="0"/>
              </a:p>
              <a:p>
                <a:r>
                  <a:rPr lang="en-US" dirty="0" smtClean="0"/>
                  <a:t>Example:</a:t>
                </a:r>
              </a:p>
              <a:p>
                <a:pPr marL="800100" lvl="1" indent="-342900">
                  <a:buFont typeface="+mj-lt"/>
                  <a:buAutoNum type="arabicPeriod"/>
                </a:pPr>
                <a:r>
                  <a:rPr lang="en-US" dirty="0" smtClean="0"/>
                  <a:t>If </a:t>
                </a:r>
                <a:r>
                  <a:rPr lang="el-GR" dirty="0" smtClean="0"/>
                  <a:t>Σ</a:t>
                </a:r>
                <a:r>
                  <a:rPr lang="en-US" dirty="0" smtClean="0"/>
                  <a:t> = {0,1}, then</a:t>
                </a:r>
              </a:p>
              <a:p>
                <a:pPr lvl="1"/>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1</m:t>
                        </m:r>
                      </m:sup>
                    </m:sSup>
                  </m:oMath>
                </a14:m>
                <a:r>
                  <a:rPr lang="en-US" dirty="0"/>
                  <a:t> </a:t>
                </a:r>
                <a:r>
                  <a:rPr lang="en-US" dirty="0" smtClean="0"/>
                  <a:t>= {0,1}</a:t>
                </a:r>
              </a:p>
              <a:p>
                <a:pPr lvl="1"/>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2</m:t>
                        </m:r>
                      </m:sup>
                    </m:sSup>
                  </m:oMath>
                </a14:m>
                <a:r>
                  <a:rPr lang="en-US" dirty="0"/>
                  <a:t> = {</a:t>
                </a:r>
                <a:r>
                  <a:rPr lang="en-US" dirty="0" smtClean="0"/>
                  <a:t>00, 01, 10, 11}</a:t>
                </a:r>
              </a:p>
              <a:p>
                <a:pPr lvl="1"/>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3</m:t>
                        </m:r>
                      </m:sup>
                    </m:sSup>
                  </m:oMath>
                </a14:m>
                <a:r>
                  <a:rPr lang="en-US" dirty="0"/>
                  <a:t> = {</a:t>
                </a:r>
                <a:r>
                  <a:rPr lang="en-US" dirty="0" smtClean="0"/>
                  <a:t>000, 001</a:t>
                </a:r>
                <a:r>
                  <a:rPr lang="en-US" dirty="0"/>
                  <a:t>, </a:t>
                </a:r>
                <a:r>
                  <a:rPr lang="en-US" dirty="0" smtClean="0"/>
                  <a:t>010, 011,100,101,110,111}</a:t>
                </a:r>
              </a:p>
              <a:p>
                <a:pPr marL="800100" lvl="1" indent="-342900">
                  <a:buFont typeface="+mj-lt"/>
                  <a:buAutoNum type="arabicPeriod" startAt="2"/>
                </a:pPr>
                <a:r>
                  <a:rPr lang="en-US" dirty="0"/>
                  <a:t>If </a:t>
                </a:r>
                <a:r>
                  <a:rPr lang="el-GR" dirty="0"/>
                  <a:t>Σ</a:t>
                </a:r>
                <a:r>
                  <a:rPr lang="en-US" dirty="0"/>
                  <a:t> = </a:t>
                </a:r>
                <a:r>
                  <a:rPr lang="en-US" dirty="0" smtClean="0"/>
                  <a:t>{a,b}, then</a:t>
                </a:r>
              </a:p>
              <a:p>
                <a:pPr lvl="1"/>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dirty="0">
                            <a:latin typeface="Cambria Math" panose="02040503050406030204" pitchFamily="18" charset="0"/>
                          </a:rPr>
                          <m:t>1</m:t>
                        </m:r>
                      </m:sup>
                    </m:sSup>
                  </m:oMath>
                </a14:m>
                <a:r>
                  <a:rPr lang="en-US" dirty="0"/>
                  <a:t> = </a:t>
                </a:r>
                <a:r>
                  <a:rPr lang="en-US" dirty="0" smtClean="0"/>
                  <a:t>{a,b}</a:t>
                </a:r>
                <a:endParaRPr lang="en-US" dirty="0"/>
              </a:p>
              <a:p>
                <a:pPr lvl="1"/>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dirty="0">
                            <a:latin typeface="Cambria Math" panose="02040503050406030204" pitchFamily="18" charset="0"/>
                          </a:rPr>
                          <m:t>2</m:t>
                        </m:r>
                      </m:sup>
                    </m:sSup>
                  </m:oMath>
                </a14:m>
                <a:r>
                  <a:rPr lang="en-US" dirty="0"/>
                  <a:t> = </a:t>
                </a:r>
                <a:r>
                  <a:rPr lang="en-US" dirty="0" smtClean="0"/>
                  <a:t>{aa, ab, ba, bb}</a:t>
                </a:r>
                <a:endParaRPr lang="en-US" dirty="0"/>
              </a:p>
              <a:p>
                <a:pPr lvl="1"/>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dirty="0">
                            <a:latin typeface="Cambria Math" panose="02040503050406030204" pitchFamily="18" charset="0"/>
                          </a:rPr>
                          <m:t>3</m:t>
                        </m:r>
                      </m:sup>
                    </m:sSup>
                  </m:oMath>
                </a14:m>
                <a:r>
                  <a:rPr lang="en-US" dirty="0"/>
                  <a:t> = </a:t>
                </a:r>
                <a:r>
                  <a:rPr lang="en-US" dirty="0" smtClean="0"/>
                  <a:t>{aaa, aab, aba. </a:t>
                </a:r>
                <a:r>
                  <a:rPr lang="en-US" dirty="0"/>
                  <a:t>b</a:t>
                </a:r>
                <a:r>
                  <a:rPr lang="en-US" dirty="0" smtClean="0"/>
                  <a:t>bb. </a:t>
                </a:r>
                <a:r>
                  <a:rPr lang="en-US" dirty="0"/>
                  <a:t>b</a:t>
                </a:r>
                <a:r>
                  <a:rPr lang="en-US" dirty="0" smtClean="0"/>
                  <a:t>ba. </a:t>
                </a:r>
                <a:r>
                  <a:rPr lang="en-US" dirty="0"/>
                  <a:t>b</a:t>
                </a:r>
                <a:r>
                  <a:rPr lang="en-US" dirty="0" smtClean="0"/>
                  <a:t>ab, abb, baa}</a:t>
                </a:r>
                <a:endParaRPr lang="en-US" dirty="0"/>
              </a:p>
              <a:p>
                <a:pPr lvl="1"/>
                <a:endParaRPr lang="en-US" dirty="0" smtClean="0"/>
              </a:p>
              <a:p>
                <a:pPr lvl="1"/>
                <a:endParaRPr lang="en-US" dirty="0" smtClean="0"/>
              </a:p>
              <a:p>
                <a:pPr marL="457200" lvl="1" indent="0">
                  <a:buNone/>
                </a:pPr>
                <a:endParaRPr lang="en-US" dirty="0" smtClean="0"/>
              </a:p>
              <a:p>
                <a:pPr marL="800100" lvl="1" indent="-342900">
                  <a:buFont typeface="+mj-lt"/>
                  <a:buAutoNum type="arabicPeriod"/>
                </a:pPr>
                <a:endParaRPr lang="en-US" dirty="0" smtClean="0"/>
              </a:p>
              <a:p>
                <a:pPr marL="857250" lvl="2"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8915400" cy="4724400"/>
              </a:xfrm>
              <a:blipFill rotWithShape="0">
                <a:blip r:embed="rId2"/>
                <a:stretch>
                  <a:fillRect l="-479" t="-645" r="-958"/>
                </a:stretch>
              </a:blipFill>
            </p:spPr>
            <p:txBody>
              <a:bodyPr/>
              <a:lstStyle/>
              <a:p>
                <a:r>
                  <a:rPr lang="en-US">
                    <a:noFill/>
                  </a:rPr>
                  <a:t> </a:t>
                </a:r>
              </a:p>
            </p:txBody>
          </p:sp>
        </mc:Fallback>
      </mc:AlternateContent>
    </p:spTree>
    <p:extLst>
      <p:ext uri="{BB962C8B-B14F-4D97-AF65-F5344CB8AC3E}">
        <p14:creationId xmlns:p14="http://schemas.microsoft.com/office/powerpoint/2010/main" val="3963985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Kleene </a:t>
            </a:r>
            <a:r>
              <a:rPr lang="en-US" dirty="0" smtClean="0"/>
              <a:t>Star Closure: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2133600"/>
                <a:ext cx="8936038" cy="4219074"/>
              </a:xfrm>
            </p:spPr>
            <p:txBody>
              <a:bodyPr>
                <a:noAutofit/>
              </a:bodyPr>
              <a:lstStyle/>
              <a:p>
                <a:r>
                  <a:rPr lang="en-US" sz="1500" dirty="0" smtClean="0"/>
                  <a:t>Kleene</a:t>
                </a:r>
                <a:r>
                  <a:rPr lang="en-US" sz="1500" dirty="0" smtClean="0"/>
                  <a:t> </a:t>
                </a:r>
                <a:r>
                  <a:rPr lang="en-US" sz="1500" dirty="0"/>
                  <a:t>Star Closure is </a:t>
                </a:r>
                <a:r>
                  <a:rPr lang="en-US" sz="1500" dirty="0" smtClean="0"/>
                  <a:t>the infinite set of all possible strings over an alphabet </a:t>
                </a:r>
                <a:r>
                  <a:rPr lang="el-GR" sz="1500" dirty="0" smtClean="0"/>
                  <a:t>Σ</a:t>
                </a:r>
                <a:r>
                  <a:rPr lang="en-US" sz="1500" dirty="0" smtClean="0"/>
                  <a:t> including </a:t>
                </a:r>
                <a:r>
                  <a:rPr lang="el-GR" sz="1500" dirty="0"/>
                  <a:t>λ </a:t>
                </a:r>
                <a:r>
                  <a:rPr lang="en-US" sz="1500" dirty="0" smtClean="0"/>
                  <a:t>: 		</a:t>
                </a:r>
                <a14:m>
                  <m:oMath xmlns:m="http://schemas.openxmlformats.org/officeDocument/2006/math">
                    <m:sSup>
                      <m:sSupPr>
                        <m:ctrlPr>
                          <a:rPr lang="en-US" sz="1500" i="1">
                            <a:latin typeface="Cambria Math" panose="02040503050406030204" pitchFamily="18" charset="0"/>
                          </a:rPr>
                        </m:ctrlPr>
                      </m:sSupPr>
                      <m:e>
                        <m:r>
                          <m:rPr>
                            <m:nor/>
                          </m:rPr>
                          <a:rPr lang="en-US" sz="1500" b="0" i="0" smtClean="0">
                            <a:latin typeface="Cambria Math" panose="02040503050406030204" pitchFamily="18" charset="0"/>
                          </a:rPr>
                          <m:t>{</m:t>
                        </m:r>
                        <m:r>
                          <m:rPr>
                            <m:nor/>
                          </m:rPr>
                          <a:rPr lang="en-US" sz="1500" b="0" i="0" smtClean="0"/>
                          <m:t>0,1</m:t>
                        </m:r>
                        <m:r>
                          <m:rPr>
                            <m:nor/>
                          </m:rPr>
                          <a:rPr lang="en-US" sz="1500" b="0" i="0" smtClean="0">
                            <a:latin typeface="Cambria Math" panose="02040503050406030204" pitchFamily="18" charset="0"/>
                          </a:rPr>
                          <m:t>}</m:t>
                        </m:r>
                      </m:e>
                      <m:sup>
                        <m:r>
                          <a:rPr lang="en-US" sz="1500" b="0" i="0" dirty="0" smtClean="0">
                            <a:latin typeface="Cambria Math" panose="02040503050406030204" pitchFamily="18" charset="0"/>
                          </a:rPr>
                          <m:t>∗</m:t>
                        </m:r>
                      </m:sup>
                    </m:sSup>
                  </m:oMath>
                </a14:m>
                <a:r>
                  <a:rPr lang="en-US" sz="1500" dirty="0" smtClean="0"/>
                  <a:t> = {</a:t>
                </a:r>
                <a:r>
                  <a:rPr lang="el-GR" sz="1500" dirty="0" smtClean="0"/>
                  <a:t>€</a:t>
                </a:r>
                <a:r>
                  <a:rPr lang="en-US" sz="1500" dirty="0" smtClean="0"/>
                  <a:t>, 0, 1, 00, 01, 10, 11, 000, 111, 001, 101, 110, 011, …..}						  </a:t>
                </a:r>
                <a:r>
                  <a:rPr lang="en-US" sz="1500" dirty="0"/>
                  <a:t>	</a:t>
                </a:r>
                <a:r>
                  <a:rPr lang="en-US" sz="1500" dirty="0" smtClean="0"/>
                  <a:t>Representation: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m:t>
                        </m:r>
                      </m:sup>
                    </m:sSup>
                  </m:oMath>
                </a14:m>
                <a:r>
                  <a:rPr lang="en-US" sz="1500" dirty="0" smtClean="0"/>
                  <a:t> =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0</m:t>
                        </m:r>
                      </m:sup>
                    </m:sSup>
                  </m:oMath>
                </a14:m>
                <a:r>
                  <a:rPr lang="en-US" sz="1500" dirty="0" smtClean="0"/>
                  <a:t> U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1</m:t>
                        </m:r>
                      </m:sup>
                    </m:sSup>
                  </m:oMath>
                </a14:m>
                <a:r>
                  <a:rPr lang="en-US" sz="1500" dirty="0" smtClean="0"/>
                  <a:t> U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2 </m:t>
                        </m:r>
                      </m:sup>
                    </m:sSup>
                  </m:oMath>
                </a14:m>
                <a:r>
                  <a:rPr lang="en-US" sz="1500" dirty="0" smtClean="0"/>
                  <a:t>U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3</m:t>
                        </m:r>
                      </m:sup>
                    </m:sSup>
                  </m:oMath>
                </a14:m>
                <a:r>
                  <a:rPr lang="en-US" sz="1500" dirty="0" smtClean="0"/>
                  <a:t> … </a:t>
                </a:r>
              </a:p>
              <a:p>
                <a:r>
                  <a:rPr lang="en-US" sz="1500" dirty="0" smtClean="0"/>
                  <a:t>The symbol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m:t>
                        </m:r>
                      </m:sup>
                    </m:sSup>
                  </m:oMath>
                </a14:m>
                <a:r>
                  <a:rPr lang="en-US" sz="1500" dirty="0" smtClean="0"/>
                  <a:t> is called </a:t>
                </a:r>
                <a:r>
                  <a:rPr lang="en-US" sz="1500" dirty="0"/>
                  <a:t>Kleene Star Closure and </a:t>
                </a:r>
                <a:r>
                  <a:rPr lang="en-US" sz="1500" dirty="0" smtClean="0"/>
                  <a:t>is named after the mathematician and logician Stephen Cole Kleene.</a:t>
                </a:r>
              </a:p>
              <a:p>
                <a:r>
                  <a:rPr lang="en-US" sz="1500" dirty="0"/>
                  <a:t>Example:</a:t>
                </a:r>
              </a:p>
              <a:p>
                <a:pPr marL="800100" lvl="1" indent="-342900">
                  <a:buFont typeface="+mj-lt"/>
                  <a:buAutoNum type="arabicPeriod"/>
                </a:pPr>
                <a:r>
                  <a:rPr lang="en-US" sz="1500" dirty="0"/>
                  <a:t>If </a:t>
                </a:r>
                <a:r>
                  <a:rPr lang="el-GR" sz="1500" dirty="0"/>
                  <a:t>Σ</a:t>
                </a:r>
                <a:r>
                  <a:rPr lang="en-US" sz="1500" dirty="0"/>
                  <a:t> = {</a:t>
                </a:r>
                <a:r>
                  <a:rPr lang="en-US" sz="1500" dirty="0" smtClean="0"/>
                  <a:t>0,10}, </a:t>
                </a:r>
                <a:r>
                  <a:rPr lang="en-US" sz="1500" dirty="0" smtClean="0"/>
                  <a:t>then what would be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m:t>
                        </m:r>
                      </m:sup>
                    </m:sSup>
                  </m:oMath>
                </a14:m>
                <a:r>
                  <a:rPr lang="en-US" sz="1500" dirty="0" smtClean="0"/>
                  <a:t>?</a:t>
                </a:r>
                <a:endParaRPr lang="en-US" sz="1500" dirty="0"/>
              </a:p>
              <a:p>
                <a:pPr lvl="1"/>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m:t>
                        </m:r>
                      </m:sup>
                    </m:sSup>
                  </m:oMath>
                </a14:m>
                <a:r>
                  <a:rPr lang="en-US" sz="1500" dirty="0" smtClean="0"/>
                  <a:t> = </a:t>
                </a:r>
                <a:r>
                  <a:rPr lang="en-US" sz="1500" dirty="0" smtClean="0"/>
                  <a:t>{</a:t>
                </a:r>
                <a:r>
                  <a:rPr lang="el-GR" sz="1500" dirty="0" smtClean="0"/>
                  <a:t>λ</a:t>
                </a:r>
                <a:r>
                  <a:rPr lang="en-US" sz="1500" dirty="0" smtClean="0"/>
                  <a:t>, 0, 10, 00, 010, …………………}</a:t>
                </a:r>
                <a:endParaRPr lang="en-US" sz="1500" i="1" dirty="0" smtClean="0">
                  <a:latin typeface="Cambria Math" panose="02040503050406030204" pitchFamily="18" charset="0"/>
                </a:endParaRPr>
              </a:p>
              <a:p>
                <a:pPr marL="800100" lvl="1" indent="-342900">
                  <a:buFont typeface="+mj-lt"/>
                  <a:buAutoNum type="arabicPeriod" startAt="2"/>
                </a:pPr>
                <a:r>
                  <a:rPr lang="en-US" sz="1500" dirty="0"/>
                  <a:t>If </a:t>
                </a:r>
                <a:r>
                  <a:rPr lang="el-GR" sz="1500" dirty="0"/>
                  <a:t>Σ</a:t>
                </a:r>
                <a:r>
                  <a:rPr lang="en-US" sz="1500" dirty="0"/>
                  <a:t> = </a:t>
                </a:r>
                <a:r>
                  <a:rPr lang="en-US" sz="1500" dirty="0" smtClean="0"/>
                  <a:t>{</a:t>
                </a:r>
                <a:r>
                  <a:rPr lang="en-US" sz="1500" dirty="0"/>
                  <a:t>x</a:t>
                </a:r>
                <a:r>
                  <a:rPr lang="en-US" sz="1500" dirty="0" smtClean="0"/>
                  <a:t>}, </a:t>
                </a:r>
                <a:r>
                  <a:rPr lang="en-US" sz="1500" dirty="0"/>
                  <a:t>then what would be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m:t>
                        </m:r>
                      </m:sup>
                    </m:sSup>
                  </m:oMath>
                </a14:m>
                <a:r>
                  <a:rPr lang="en-US" sz="1500" dirty="0"/>
                  <a:t>?</a:t>
                </a:r>
                <a:endParaRPr lang="en-US" sz="1500" dirty="0"/>
              </a:p>
              <a:p>
                <a:pPr lvl="1"/>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m:t>
                        </m:r>
                      </m:sup>
                    </m:sSup>
                  </m:oMath>
                </a14:m>
                <a:r>
                  <a:rPr lang="en-US" sz="1500" dirty="0"/>
                  <a:t> = {</a:t>
                </a:r>
                <a:r>
                  <a:rPr lang="el-GR" sz="1500" dirty="0"/>
                  <a:t>λ</a:t>
                </a:r>
                <a:r>
                  <a:rPr lang="en-US" sz="1500" dirty="0"/>
                  <a:t>, </a:t>
                </a:r>
                <a:r>
                  <a:rPr lang="en-US" sz="1500" dirty="0" smtClean="0"/>
                  <a:t>x, xx, xxx, xxxx, ……………..…}</a:t>
                </a:r>
                <a:endParaRPr lang="en-US" sz="1500" i="1" dirty="0">
                  <a:latin typeface="Cambria Math" panose="02040503050406030204" pitchFamily="18" charset="0"/>
                </a:endParaRPr>
              </a:p>
              <a:p>
                <a:pPr marL="800100" lvl="1" indent="-342900">
                  <a:buFont typeface="+mj-lt"/>
                  <a:buAutoNum type="arabicPeriod" startAt="3"/>
                </a:pPr>
                <a:r>
                  <a:rPr lang="en-US" sz="1500" dirty="0"/>
                  <a:t>If </a:t>
                </a:r>
                <a:r>
                  <a:rPr lang="el-GR" sz="1500" dirty="0"/>
                  <a:t>Σ</a:t>
                </a:r>
                <a:r>
                  <a:rPr lang="en-US" sz="1500" dirty="0"/>
                  <a:t> = </a:t>
                </a:r>
                <a:r>
                  <a:rPr lang="en-US" sz="1500" dirty="0" smtClean="0"/>
                  <a:t>{a, b, c}, </a:t>
                </a:r>
                <a:r>
                  <a:rPr lang="en-US" sz="1500" dirty="0"/>
                  <a:t>then what would be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m:t>
                        </m:r>
                      </m:sup>
                    </m:sSup>
                  </m:oMath>
                </a14:m>
                <a:r>
                  <a:rPr lang="en-US" sz="1500" dirty="0"/>
                  <a:t>?</a:t>
                </a:r>
                <a:endParaRPr lang="en-US" sz="1500" dirty="0"/>
              </a:p>
              <a:p>
                <a:pPr lvl="1"/>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m:t>
                        </m:r>
                      </m:sup>
                    </m:sSup>
                  </m:oMath>
                </a14:m>
                <a:r>
                  <a:rPr lang="en-US" sz="1500" dirty="0"/>
                  <a:t> = {</a:t>
                </a:r>
                <a:r>
                  <a:rPr lang="el-GR" sz="1500" dirty="0"/>
                  <a:t>λ</a:t>
                </a:r>
                <a:r>
                  <a:rPr lang="en-US" sz="1500" dirty="0"/>
                  <a:t>, </a:t>
                </a:r>
                <a:r>
                  <a:rPr lang="en-US" sz="1500" dirty="0" smtClean="0"/>
                  <a:t>a, b, c, aa, ab, ac, ba, bb, bc, ca, cb, cc, aaa…}</a:t>
                </a:r>
                <a:endParaRPr lang="en-US" sz="1500" dirty="0" smtClean="0"/>
              </a:p>
              <a:p>
                <a:pPr marL="0" indent="0">
                  <a:buNone/>
                </a:pPr>
                <a:r>
                  <a:rPr lang="en-US" sz="1500" dirty="0" smtClean="0"/>
                  <a:t>				</a:t>
                </a:r>
                <a:endParaRPr lang="en-US" sz="15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2133600"/>
                <a:ext cx="8936038" cy="4219074"/>
              </a:xfrm>
              <a:blipFill rotWithShape="0">
                <a:blip r:embed="rId2"/>
                <a:stretch>
                  <a:fillRect l="-273" t="-145"/>
                </a:stretch>
              </a:blipFill>
            </p:spPr>
            <p:txBody>
              <a:bodyPr/>
              <a:lstStyle/>
              <a:p>
                <a:r>
                  <a:rPr lang="en-US">
                    <a:noFill/>
                  </a:rPr>
                  <a:t> </a:t>
                </a:r>
              </a:p>
            </p:txBody>
          </p:sp>
        </mc:Fallback>
      </mc:AlternateContent>
    </p:spTree>
    <p:extLst>
      <p:ext uri="{BB962C8B-B14F-4D97-AF65-F5344CB8AC3E}">
        <p14:creationId xmlns:p14="http://schemas.microsoft.com/office/powerpoint/2010/main" val="4034139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Kleene </a:t>
            </a:r>
            <a:r>
              <a:rPr lang="en-US" dirty="0" smtClean="0"/>
              <a:t>Positive Closure: </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1" y="2133600"/>
                <a:ext cx="9134215" cy="3777622"/>
              </a:xfrm>
            </p:spPr>
            <p:txBody>
              <a:bodyPr>
                <a:noAutofit/>
              </a:bodyPr>
              <a:lstStyle/>
              <a:p>
                <a:pPr>
                  <a:spcBef>
                    <a:spcPts val="600"/>
                  </a:spcBef>
                </a:pPr>
                <a:r>
                  <a:rPr lang="en-US" sz="1500" dirty="0" smtClean="0"/>
                  <a:t>Kleene </a:t>
                </a:r>
                <a:r>
                  <a:rPr lang="en-US" sz="1500" dirty="0"/>
                  <a:t>Positive Closure is </a:t>
                </a:r>
                <a:r>
                  <a:rPr lang="en-US" sz="1500" dirty="0" smtClean="0"/>
                  <a:t>the infinite set of all possible strings over an alphabet </a:t>
                </a:r>
                <a:r>
                  <a:rPr lang="el-GR" sz="1500" dirty="0" smtClean="0"/>
                  <a:t>Σ</a:t>
                </a:r>
                <a:r>
                  <a:rPr lang="en-US" sz="1500" dirty="0"/>
                  <a:t> </a:t>
                </a:r>
                <a:r>
                  <a:rPr lang="en-US" sz="1500" dirty="0" smtClean="0"/>
                  <a:t>excluding </a:t>
                </a:r>
                <a:r>
                  <a:rPr lang="el-GR" sz="1500" dirty="0"/>
                  <a:t>λ </a:t>
                </a:r>
                <a:r>
                  <a:rPr lang="en-US" sz="1500" dirty="0" smtClean="0"/>
                  <a:t>: 	</a:t>
                </a:r>
                <a14:m>
                  <m:oMath xmlns:m="http://schemas.openxmlformats.org/officeDocument/2006/math">
                    <m:sSup>
                      <m:sSupPr>
                        <m:ctrlPr>
                          <a:rPr lang="en-US" sz="1500" i="1">
                            <a:latin typeface="Cambria Math" panose="02040503050406030204" pitchFamily="18" charset="0"/>
                          </a:rPr>
                        </m:ctrlPr>
                      </m:sSupPr>
                      <m:e>
                        <m:r>
                          <m:rPr>
                            <m:nor/>
                          </m:rPr>
                          <a:rPr lang="en-US" sz="1500" b="0" i="0" smtClean="0">
                            <a:latin typeface="Cambria Math" panose="02040503050406030204" pitchFamily="18" charset="0"/>
                          </a:rPr>
                          <m:t>{</m:t>
                        </m:r>
                        <m:r>
                          <m:rPr>
                            <m:nor/>
                          </m:rPr>
                          <a:rPr lang="en-US" sz="1500" b="0" i="0" smtClean="0"/>
                          <m:t>0,1</m:t>
                        </m:r>
                        <m:r>
                          <m:rPr>
                            <m:nor/>
                          </m:rPr>
                          <a:rPr lang="en-US" sz="1500" b="0" i="0" smtClean="0">
                            <a:latin typeface="Cambria Math" panose="02040503050406030204" pitchFamily="18" charset="0"/>
                          </a:rPr>
                          <m:t>}</m:t>
                        </m:r>
                      </m:e>
                      <m:sup>
                        <m:r>
                          <a:rPr lang="en-US" sz="1500" b="0" i="0" smtClean="0">
                            <a:latin typeface="Cambria Math" panose="02040503050406030204" pitchFamily="18" charset="0"/>
                          </a:rPr>
                          <m:t>+</m:t>
                        </m:r>
                      </m:sup>
                    </m:sSup>
                  </m:oMath>
                </a14:m>
                <a:r>
                  <a:rPr lang="en-US" sz="1500" dirty="0" smtClean="0"/>
                  <a:t> = {0, 1, 00, 01, 10, 11, 000, 111, 001, 101, 110, 011, …..}						  </a:t>
                </a:r>
                <a:r>
                  <a:rPr lang="en-US" sz="1500" dirty="0"/>
                  <a:t>	</a:t>
                </a:r>
                <a:r>
                  <a:rPr lang="en-US" sz="1500" dirty="0" smtClean="0"/>
                  <a:t>Representation: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m:t>
                        </m:r>
                      </m:sup>
                    </m:sSup>
                  </m:oMath>
                </a14:m>
                <a:r>
                  <a:rPr lang="en-US" sz="1500" dirty="0" smtClean="0"/>
                  <a:t> =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1</m:t>
                        </m:r>
                      </m:sup>
                    </m:sSup>
                  </m:oMath>
                </a14:m>
                <a:r>
                  <a:rPr lang="en-US" sz="1500" dirty="0" smtClean="0"/>
                  <a:t> U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2 </m:t>
                        </m:r>
                      </m:sup>
                    </m:sSup>
                  </m:oMath>
                </a14:m>
                <a:r>
                  <a:rPr lang="en-US" sz="1500" dirty="0" smtClean="0"/>
                  <a:t>U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3</m:t>
                        </m:r>
                      </m:sup>
                    </m:sSup>
                  </m:oMath>
                </a14:m>
                <a:r>
                  <a:rPr lang="en-US" sz="1500" dirty="0" smtClean="0"/>
                  <a:t> … </a:t>
                </a:r>
                <a:endParaRPr lang="en-US" sz="1500" dirty="0"/>
              </a:p>
              <a:p>
                <a:pPr marL="0" indent="0">
                  <a:spcBef>
                    <a:spcPts val="600"/>
                  </a:spcBef>
                  <a:buNone/>
                </a:pPr>
                <a:r>
                  <a:rPr lang="en-US" sz="1500" dirty="0" smtClean="0"/>
                  <a:t>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m:t>
                        </m:r>
                      </m:sup>
                    </m:sSup>
                  </m:oMath>
                </a14:m>
                <a:r>
                  <a:rPr lang="en-US" sz="1500" dirty="0"/>
                  <a:t> =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m:t>
                        </m:r>
                      </m:sup>
                    </m:sSup>
                  </m:oMath>
                </a14:m>
                <a:r>
                  <a:rPr lang="en-US" sz="1500" dirty="0"/>
                  <a:t> </a:t>
                </a:r>
                <a:r>
                  <a:rPr lang="en-US" sz="1500" dirty="0" smtClean="0"/>
                  <a:t>- {</a:t>
                </a:r>
                <a:r>
                  <a:rPr lang="el-GR" sz="1600" dirty="0"/>
                  <a:t>λ</a:t>
                </a:r>
                <a:r>
                  <a:rPr lang="en-US" sz="1500" dirty="0" smtClean="0"/>
                  <a:t>}</a:t>
                </a:r>
              </a:p>
              <a:p>
                <a:r>
                  <a:rPr lang="en-US" sz="1500" dirty="0" smtClean="0"/>
                  <a:t>If S is a language that does not contain </a:t>
                </a:r>
                <a:r>
                  <a:rPr lang="el-GR" sz="1600" dirty="0" smtClean="0"/>
                  <a:t>Λ</a:t>
                </a:r>
                <a:r>
                  <a:rPr lang="en-US" sz="1600" dirty="0" smtClean="0"/>
                  <a:t> then </a:t>
                </a:r>
                <a14:m>
                  <m:oMath xmlns:m="http://schemas.openxmlformats.org/officeDocument/2006/math">
                    <m:sSup>
                      <m:sSupPr>
                        <m:ctrlPr>
                          <a:rPr lang="en-US" sz="1600" i="1">
                            <a:latin typeface="Cambria Math" panose="02040503050406030204" pitchFamily="18" charset="0"/>
                          </a:rPr>
                        </m:ctrlPr>
                      </m:sSupPr>
                      <m:e>
                        <m:r>
                          <m:rPr>
                            <m:nor/>
                          </m:rPr>
                          <a:rPr lang="en-US" sz="1600" b="0" i="0" smtClean="0">
                            <a:latin typeface="Cambria Math" panose="02040503050406030204" pitchFamily="18" charset="0"/>
                          </a:rPr>
                          <m:t>S</m:t>
                        </m:r>
                      </m:e>
                      <m:sup>
                        <m:r>
                          <a:rPr lang="en-US" sz="1600" dirty="0">
                            <a:latin typeface="Cambria Math" panose="02040503050406030204" pitchFamily="18" charset="0"/>
                          </a:rPr>
                          <m:t>+</m:t>
                        </m:r>
                      </m:sup>
                    </m:sSup>
                  </m:oMath>
                </a14:m>
                <a:r>
                  <a:rPr lang="en-US" sz="1500" dirty="0" smtClean="0"/>
                  <a:t> is the language </a:t>
                </a:r>
                <a14:m>
                  <m:oMath xmlns:m="http://schemas.openxmlformats.org/officeDocument/2006/math">
                    <m:sSup>
                      <m:sSupPr>
                        <m:ctrlPr>
                          <a:rPr lang="en-US" sz="1600" i="1">
                            <a:latin typeface="Cambria Math" panose="02040503050406030204" pitchFamily="18" charset="0"/>
                          </a:rPr>
                        </m:ctrlPr>
                      </m:sSupPr>
                      <m:e>
                        <m:r>
                          <m:rPr>
                            <m:nor/>
                          </m:rPr>
                          <a:rPr lang="en-US" sz="1600" b="0" i="0" smtClean="0">
                            <a:latin typeface="Cambria Math" panose="02040503050406030204" pitchFamily="18" charset="0"/>
                          </a:rPr>
                          <m:t>S</m:t>
                        </m:r>
                      </m:e>
                      <m:sup>
                        <m:r>
                          <a:rPr lang="en-US" sz="1600" b="0" i="0" dirty="0" smtClean="0">
                            <a:latin typeface="Cambria Math" panose="02040503050406030204" pitchFamily="18" charset="0"/>
                          </a:rPr>
                          <m:t>∗</m:t>
                        </m:r>
                      </m:sup>
                    </m:sSup>
                    <m:r>
                      <a:rPr lang="en-US" sz="1600" b="0" i="1" dirty="0" smtClean="0">
                        <a:latin typeface="Cambria Math" panose="02040503050406030204" pitchFamily="18" charset="0"/>
                      </a:rPr>
                      <m:t> </m:t>
                    </m:r>
                  </m:oMath>
                </a14:m>
                <a:r>
                  <a:rPr lang="en-US" sz="1500" dirty="0" smtClean="0"/>
                  <a:t>without the null word </a:t>
                </a:r>
                <a:r>
                  <a:rPr lang="el-GR" sz="1400" dirty="0" smtClean="0"/>
                  <a:t>Λ</a:t>
                </a:r>
                <a:r>
                  <a:rPr lang="en-US" sz="1400" dirty="0" smtClean="0"/>
                  <a:t>.</a:t>
                </a:r>
                <a:endParaRPr lang="en-US" sz="1500" dirty="0" smtClean="0"/>
              </a:p>
              <a:p>
                <a:r>
                  <a:rPr lang="en-US" sz="1500" dirty="0" smtClean="0"/>
                  <a:t>Example:</a:t>
                </a:r>
              </a:p>
              <a:p>
                <a:pPr marL="800100" lvl="1" indent="-342900">
                  <a:buFont typeface="+mj-lt"/>
                  <a:buAutoNum type="arabicPeriod"/>
                </a:pPr>
                <a:r>
                  <a:rPr lang="en-US" sz="1500" dirty="0"/>
                  <a:t>If </a:t>
                </a:r>
                <a:r>
                  <a:rPr lang="el-GR" sz="1500" dirty="0"/>
                  <a:t>Σ</a:t>
                </a:r>
                <a:r>
                  <a:rPr lang="en-US" sz="1500" dirty="0"/>
                  <a:t> = {</a:t>
                </a:r>
                <a:r>
                  <a:rPr lang="en-US" sz="1500" dirty="0"/>
                  <a:t>0,10}, then what would be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m:t>
                        </m:r>
                      </m:sup>
                    </m:sSup>
                  </m:oMath>
                </a14:m>
                <a:r>
                  <a:rPr lang="en-US" sz="1500" dirty="0"/>
                  <a:t>?</a:t>
                </a:r>
                <a:endParaRPr lang="en-US" sz="1500" dirty="0"/>
              </a:p>
              <a:p>
                <a:pPr lvl="1"/>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m:t>
                        </m:r>
                      </m:sup>
                    </m:sSup>
                  </m:oMath>
                </a14:m>
                <a:r>
                  <a:rPr lang="en-US" sz="1500" dirty="0"/>
                  <a:t> = </a:t>
                </a:r>
                <a:r>
                  <a:rPr lang="en-US" sz="1500" dirty="0" smtClean="0"/>
                  <a:t>{0</a:t>
                </a:r>
                <a:r>
                  <a:rPr lang="en-US" sz="1500" dirty="0"/>
                  <a:t>, 10, 00, 010, …………………}</a:t>
                </a:r>
                <a:endParaRPr lang="en-US" sz="1500" i="1" dirty="0">
                  <a:latin typeface="Cambria Math" panose="02040503050406030204" pitchFamily="18" charset="0"/>
                </a:endParaRPr>
              </a:p>
              <a:p>
                <a:pPr marL="800100" lvl="1" indent="-342900">
                  <a:buFont typeface="+mj-lt"/>
                  <a:buAutoNum type="arabicPeriod" startAt="2"/>
                </a:pPr>
                <a:r>
                  <a:rPr lang="en-US" sz="1500" dirty="0"/>
                  <a:t>If </a:t>
                </a:r>
                <a:r>
                  <a:rPr lang="el-GR" sz="1500" dirty="0"/>
                  <a:t>Σ</a:t>
                </a:r>
                <a:r>
                  <a:rPr lang="en-US" sz="1500" dirty="0"/>
                  <a:t> = </a:t>
                </a:r>
                <a:r>
                  <a:rPr lang="en-US" sz="1500" dirty="0"/>
                  <a:t>{</a:t>
                </a:r>
                <a:r>
                  <a:rPr lang="en-US" sz="1500" dirty="0"/>
                  <a:t>x</a:t>
                </a:r>
                <a:r>
                  <a:rPr lang="en-US" sz="1500" dirty="0"/>
                  <a:t>}, </a:t>
                </a:r>
                <a:r>
                  <a:rPr lang="en-US" sz="1500" dirty="0"/>
                  <a:t>then what would be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0" dirty="0" smtClean="0">
                            <a:latin typeface="Cambria Math" panose="02040503050406030204" pitchFamily="18" charset="0"/>
                          </a:rPr>
                          <m:t>+</m:t>
                        </m:r>
                      </m:sup>
                    </m:sSup>
                  </m:oMath>
                </a14:m>
                <a:r>
                  <a:rPr lang="en-US" sz="1500" dirty="0"/>
                  <a:t>?</a:t>
                </a:r>
              </a:p>
              <a:p>
                <a:pPr lvl="1"/>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m:t>
                        </m:r>
                      </m:sup>
                    </m:sSup>
                  </m:oMath>
                </a14:m>
                <a:r>
                  <a:rPr lang="en-US" sz="1500" dirty="0"/>
                  <a:t> = </a:t>
                </a:r>
                <a:r>
                  <a:rPr lang="en-US" sz="1500" dirty="0" smtClean="0"/>
                  <a:t>{x</a:t>
                </a:r>
                <a:r>
                  <a:rPr lang="en-US" sz="1500" dirty="0"/>
                  <a:t>, xx, xxx, xxxx, ……………..…}</a:t>
                </a:r>
                <a:endParaRPr lang="en-US" sz="1500" i="1" dirty="0">
                  <a:latin typeface="Cambria Math" panose="02040503050406030204" pitchFamily="18" charset="0"/>
                </a:endParaRPr>
              </a:p>
              <a:p>
                <a:pPr marL="800100" lvl="1" indent="-342900">
                  <a:buFont typeface="+mj-lt"/>
                  <a:buAutoNum type="arabicPeriod" startAt="3"/>
                </a:pPr>
                <a:r>
                  <a:rPr lang="en-US" sz="1500" dirty="0"/>
                  <a:t>If </a:t>
                </a:r>
                <a:r>
                  <a:rPr lang="el-GR" sz="1500" dirty="0"/>
                  <a:t>Σ</a:t>
                </a:r>
                <a:r>
                  <a:rPr lang="en-US" sz="1500" dirty="0"/>
                  <a:t> = </a:t>
                </a:r>
                <a:r>
                  <a:rPr lang="en-US" sz="1500" dirty="0"/>
                  <a:t>{a, b, c}, </a:t>
                </a:r>
                <a:r>
                  <a:rPr lang="en-US" sz="1500" dirty="0"/>
                  <a:t>then what would be </a:t>
                </a:r>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b="0" i="1" dirty="0" smtClean="0">
                            <a:latin typeface="Cambria Math" panose="02040503050406030204" pitchFamily="18" charset="0"/>
                          </a:rPr>
                          <m:t>+</m:t>
                        </m:r>
                      </m:sup>
                    </m:sSup>
                  </m:oMath>
                </a14:m>
                <a:r>
                  <a:rPr lang="en-US" sz="1500" dirty="0"/>
                  <a:t>?</a:t>
                </a:r>
              </a:p>
              <a:p>
                <a:pPr lvl="1"/>
                <a14:m>
                  <m:oMath xmlns:m="http://schemas.openxmlformats.org/officeDocument/2006/math">
                    <m:sSup>
                      <m:sSupPr>
                        <m:ctrlPr>
                          <a:rPr lang="en-US" sz="1500" i="1">
                            <a:latin typeface="Cambria Math" panose="02040503050406030204" pitchFamily="18" charset="0"/>
                          </a:rPr>
                        </m:ctrlPr>
                      </m:sSupPr>
                      <m:e>
                        <m:r>
                          <m:rPr>
                            <m:nor/>
                          </m:rPr>
                          <a:rPr lang="el-GR" sz="1500" dirty="0"/>
                          <m:t>Σ</m:t>
                        </m:r>
                      </m:e>
                      <m:sup>
                        <m:r>
                          <a:rPr lang="en-US" sz="1500" dirty="0">
                            <a:latin typeface="Cambria Math" panose="02040503050406030204" pitchFamily="18" charset="0"/>
                          </a:rPr>
                          <m:t>∗</m:t>
                        </m:r>
                      </m:sup>
                    </m:sSup>
                  </m:oMath>
                </a14:m>
                <a:r>
                  <a:rPr lang="en-US" sz="1500" dirty="0"/>
                  <a:t> = </a:t>
                </a:r>
                <a:r>
                  <a:rPr lang="en-US" sz="1500" dirty="0" smtClean="0"/>
                  <a:t>{a</a:t>
                </a:r>
                <a:r>
                  <a:rPr lang="en-US" sz="1500" dirty="0"/>
                  <a:t>, b, c, aa, ab, ac, ba, bb, bc, ca, cb, cc, aaa…}</a:t>
                </a:r>
              </a:p>
              <a:p>
                <a:pPr marL="0" indent="0">
                  <a:buNone/>
                </a:pPr>
                <a:r>
                  <a:rPr lang="en-US" sz="1500" dirty="0"/>
                  <a:t>				</a:t>
                </a:r>
                <a:endParaRPr lang="en-US" sz="1500" dirty="0"/>
              </a:p>
              <a:p>
                <a:pPr marL="0" indent="0">
                  <a:buNone/>
                </a:pPr>
                <a:endParaRPr lang="en-US" sz="1500" dirty="0" smtClean="0"/>
              </a:p>
              <a:p>
                <a:pPr marL="0" indent="0">
                  <a:buNone/>
                </a:pPr>
                <a:r>
                  <a:rPr lang="en-US" sz="1500" dirty="0" smtClean="0"/>
                  <a:t>				</a:t>
                </a:r>
                <a:endParaRPr lang="en-US" sz="15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1" y="2133600"/>
                <a:ext cx="9134215" cy="3777622"/>
              </a:xfrm>
              <a:blipFill rotWithShape="0">
                <a:blip r:embed="rId2"/>
                <a:stretch>
                  <a:fillRect l="-267" t="-161" r="-67" b="-8548"/>
                </a:stretch>
              </a:blipFill>
            </p:spPr>
            <p:txBody>
              <a:bodyPr/>
              <a:lstStyle/>
              <a:p>
                <a:r>
                  <a:rPr lang="en-US">
                    <a:noFill/>
                  </a:rPr>
                  <a:t> </a:t>
                </a:r>
              </a:p>
            </p:txBody>
          </p:sp>
        </mc:Fallback>
      </mc:AlternateContent>
    </p:spTree>
    <p:extLst>
      <p:ext uri="{BB962C8B-B14F-4D97-AF65-F5344CB8AC3E}">
        <p14:creationId xmlns:p14="http://schemas.microsoft.com/office/powerpoint/2010/main" val="26291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sp>
        <p:nvSpPr>
          <p:cNvPr id="3" name="Content Placeholder 2"/>
          <p:cNvSpPr>
            <a:spLocks noGrp="1"/>
          </p:cNvSpPr>
          <p:nvPr>
            <p:ph idx="1"/>
          </p:nvPr>
        </p:nvSpPr>
        <p:spPr/>
        <p:txBody>
          <a:bodyPr>
            <a:noAutofit/>
          </a:bodyPr>
          <a:lstStyle/>
          <a:p>
            <a:pPr marL="0" indent="0" algn="justLow">
              <a:buNone/>
            </a:pPr>
            <a:r>
              <a:rPr lang="en-US" sz="2200" i="1" dirty="0"/>
              <a:t>Finite State Models: </a:t>
            </a:r>
            <a:r>
              <a:rPr lang="en-US" sz="2200" dirty="0"/>
              <a:t>Language definitions preliminaries, Regular expressions/Regular languages, </a:t>
            </a:r>
            <a:r>
              <a:rPr lang="en-US" sz="2200" dirty="0" smtClean="0"/>
              <a:t>FAs, </a:t>
            </a:r>
            <a:r>
              <a:rPr lang="en-US" sz="2200" dirty="0"/>
              <a:t>Transition </a:t>
            </a:r>
            <a:r>
              <a:rPr lang="en-US" sz="2200" dirty="0" smtClean="0"/>
              <a:t>graphs, </a:t>
            </a:r>
            <a:r>
              <a:rPr lang="en-US" sz="2200" dirty="0"/>
              <a:t>NFAs, Kleene’s theorem, Transducers (automata with output), Pumping lemma and non regular language </a:t>
            </a:r>
            <a:r>
              <a:rPr lang="en-US" sz="2200" i="1" dirty="0"/>
              <a:t>Grammars and PDA: </a:t>
            </a:r>
            <a:r>
              <a:rPr lang="en-US" sz="2200" dirty="0"/>
              <a:t>Context free grammars, Derivations, derivation trees and ambiguity, Simplifying CFLs , Normal form grammars and parsing, Decidability, Chomsky’s hierarchy of grammars </a:t>
            </a:r>
            <a:r>
              <a:rPr lang="en-US" sz="2200" i="1" dirty="0"/>
              <a:t>Turing Machines Theory: </a:t>
            </a:r>
            <a:r>
              <a:rPr lang="en-US" sz="2200" dirty="0"/>
              <a:t>Turing machines, Post machine, Variations on TM, TM encoding, Universal Turing Machine, Context sensitive Grammars, Defining Computers by TMs. 	</a:t>
            </a:r>
          </a:p>
          <a:p>
            <a:pPr algn="justLow"/>
            <a:endParaRPr lang="en-US" sz="2200" dirty="0"/>
          </a:p>
        </p:txBody>
      </p:sp>
    </p:spTree>
    <p:extLst>
      <p:ext uri="{BB962C8B-B14F-4D97-AF65-F5344CB8AC3E}">
        <p14:creationId xmlns:p14="http://schemas.microsoft.com/office/powerpoint/2010/main" val="342605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Books</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2400" dirty="0" smtClean="0"/>
              <a:t>An </a:t>
            </a:r>
            <a:r>
              <a:rPr lang="en-US" sz="2400" dirty="0"/>
              <a:t>Introduction to Formal Languages and Automata, By Peter Linz, 4th edition, Jones &amp; Bartlett Publishers, 2006 </a:t>
            </a:r>
          </a:p>
          <a:p>
            <a:pPr marL="457200" indent="-457200">
              <a:buFont typeface="+mj-lt"/>
              <a:buAutoNum type="arabicPeriod"/>
            </a:pPr>
            <a:r>
              <a:rPr lang="en-US" sz="2400" dirty="0" smtClean="0"/>
              <a:t>Theory </a:t>
            </a:r>
            <a:r>
              <a:rPr lang="en-US" sz="2400" dirty="0"/>
              <a:t>of Automata, Formal Languages and Computation, By S. P. Eugene, </a:t>
            </a:r>
            <a:r>
              <a:rPr lang="en-US" sz="2400" dirty="0" err="1"/>
              <a:t>Kavier</a:t>
            </a:r>
            <a:r>
              <a:rPr lang="en-US" sz="2400" dirty="0"/>
              <a:t>, 2005, New Age Publishers, ISBN (10): 81-224-2334-5, ISBN (13) : 978-81-224-2334-1. </a:t>
            </a:r>
          </a:p>
          <a:p>
            <a:pPr marL="457200" indent="-457200">
              <a:buFont typeface="+mj-lt"/>
              <a:buAutoNum type="arabicPeriod"/>
            </a:pPr>
            <a:r>
              <a:rPr lang="en-US" sz="2400" dirty="0" smtClean="0"/>
              <a:t>John </a:t>
            </a:r>
            <a:r>
              <a:rPr lang="en-US" sz="2400" dirty="0"/>
              <a:t>Hopcroft and Jeffrey Ullman, </a:t>
            </a:r>
            <a:r>
              <a:rPr lang="en-US" sz="2400" i="1" dirty="0"/>
              <a:t>Introduction to Automata Theory, Languages, and Computation</a:t>
            </a:r>
            <a:r>
              <a:rPr lang="en-US" sz="2400" dirty="0"/>
              <a:t>, 2nd edition, 2001, Addison-Wesley. </a:t>
            </a:r>
          </a:p>
          <a:p>
            <a:pPr marL="457200" indent="-457200">
              <a:buFont typeface="+mj-lt"/>
              <a:buAutoNum type="arabicPeriod"/>
            </a:pPr>
            <a:r>
              <a:rPr lang="en-US" sz="2400" dirty="0" smtClean="0"/>
              <a:t>Introduction </a:t>
            </a:r>
            <a:r>
              <a:rPr lang="en-US" sz="2400" dirty="0"/>
              <a:t>to Languages and the Theory of Computation, By John C. Martin3rd edition, 2002, McGraw-Hill Professional. </a:t>
            </a:r>
          </a:p>
          <a:p>
            <a:pPr marL="457200" indent="-457200">
              <a:buFont typeface="+mj-lt"/>
              <a:buAutoNum type="arabicPeriod"/>
            </a:pPr>
            <a:endParaRPr lang="en-US" sz="2200" dirty="0"/>
          </a:p>
        </p:txBody>
      </p:sp>
    </p:spTree>
    <p:extLst>
      <p:ext uri="{BB962C8B-B14F-4D97-AF65-F5344CB8AC3E}">
        <p14:creationId xmlns:p14="http://schemas.microsoft.com/office/powerpoint/2010/main" val="233367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589213" y="2514600"/>
            <a:ext cx="8915399" cy="2111991"/>
          </a:xfrm>
        </p:spPr>
        <p:txBody>
          <a:bodyPr/>
          <a:lstStyle/>
          <a:p>
            <a:pPr algn="ctr"/>
            <a:r>
              <a:rPr lang="en-US" b="1" dirty="0" smtClean="0"/>
              <a:t>INTRODUCTION</a:t>
            </a:r>
            <a:br>
              <a:rPr lang="en-US" b="1" dirty="0" smtClean="0"/>
            </a:br>
            <a:endParaRPr lang="en-US" b="1" dirty="0"/>
          </a:p>
        </p:txBody>
      </p:sp>
    </p:spTree>
    <p:extLst>
      <p:ext uri="{BB962C8B-B14F-4D97-AF65-F5344CB8AC3E}">
        <p14:creationId xmlns:p14="http://schemas.microsoft.com/office/powerpoint/2010/main" val="399095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Automata?</a:t>
            </a:r>
            <a:endParaRPr lang="en-US" dirty="0"/>
          </a:p>
        </p:txBody>
      </p:sp>
      <p:sp>
        <p:nvSpPr>
          <p:cNvPr id="3" name="Content Placeholder 2"/>
          <p:cNvSpPr>
            <a:spLocks noGrp="1"/>
          </p:cNvSpPr>
          <p:nvPr>
            <p:ph idx="1"/>
          </p:nvPr>
        </p:nvSpPr>
        <p:spPr/>
        <p:txBody>
          <a:bodyPr/>
          <a:lstStyle/>
          <a:p>
            <a:r>
              <a:rPr lang="en-US" dirty="0" smtClean="0"/>
              <a:t>Automata is derived from the word ‘automaton’ (Greek word) which means to automate or mechanize. By mechanize we mean the machine to process or work on its own without much human intervention or you can say anything that works itself is called automata.</a:t>
            </a:r>
          </a:p>
          <a:p>
            <a:r>
              <a:rPr lang="en-US" dirty="0" smtClean="0"/>
              <a:t>Generally speaking, an automaton (plural: automata) is a self-operating machine.</a:t>
            </a:r>
          </a:p>
          <a:p>
            <a:r>
              <a:rPr lang="en-US" dirty="0"/>
              <a:t>It accepts input, produces output, may have some temporary storage, and can make decisions in transforming the input into the </a:t>
            </a:r>
            <a:r>
              <a:rPr lang="en-US" dirty="0" smtClean="0"/>
              <a:t>output.</a:t>
            </a:r>
            <a:endParaRPr lang="en-US" dirty="0"/>
          </a:p>
        </p:txBody>
      </p:sp>
    </p:spTree>
    <p:extLst>
      <p:ext uri="{BB962C8B-B14F-4D97-AF65-F5344CB8AC3E}">
        <p14:creationId xmlns:p14="http://schemas.microsoft.com/office/powerpoint/2010/main" val="123990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Automata Theory?</a:t>
            </a:r>
            <a:endParaRPr lang="en-US" dirty="0"/>
          </a:p>
        </p:txBody>
      </p:sp>
      <p:sp>
        <p:nvSpPr>
          <p:cNvPr id="3" name="Content Placeholder 2"/>
          <p:cNvSpPr>
            <a:spLocks noGrp="1"/>
          </p:cNvSpPr>
          <p:nvPr>
            <p:ph idx="1"/>
          </p:nvPr>
        </p:nvSpPr>
        <p:spPr/>
        <p:txBody>
          <a:bodyPr/>
          <a:lstStyle/>
          <a:p>
            <a:r>
              <a:rPr lang="en-US" dirty="0" smtClean="0"/>
              <a:t>Automata theory is the study of abstract computational devices.</a:t>
            </a:r>
          </a:p>
          <a:p>
            <a:r>
              <a:rPr lang="en-US" dirty="0" smtClean="0"/>
              <a:t>Before the invention of computers a genius scientist known as ALAN TURING introduced an abstract machine that has the capability of computing as of todays machines, he named it TURING MACHINE which is the most advance machine recognizing an advanced set of language which we will see in later.</a:t>
            </a:r>
          </a:p>
          <a:p>
            <a:r>
              <a:rPr lang="en-US" dirty="0" smtClean="0"/>
              <a:t>In general, this theory of automata focuses on the theoretical aspect of computer science.</a:t>
            </a:r>
          </a:p>
          <a:p>
            <a:r>
              <a:rPr lang="en-US" dirty="0" smtClean="0"/>
              <a:t>In automata theory, we study formal languages. </a:t>
            </a:r>
            <a:endParaRPr lang="en-US" dirty="0"/>
          </a:p>
        </p:txBody>
      </p:sp>
    </p:spTree>
    <p:extLst>
      <p:ext uri="{BB962C8B-B14F-4D97-AF65-F5344CB8AC3E}">
        <p14:creationId xmlns:p14="http://schemas.microsoft.com/office/powerpoint/2010/main" val="127153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study Automata Theory?</a:t>
            </a:r>
            <a:endParaRPr lang="en-US" dirty="0"/>
          </a:p>
        </p:txBody>
      </p:sp>
      <p:sp>
        <p:nvSpPr>
          <p:cNvPr id="3" name="Content Placeholder 2"/>
          <p:cNvSpPr>
            <a:spLocks noGrp="1"/>
          </p:cNvSpPr>
          <p:nvPr>
            <p:ph idx="1"/>
          </p:nvPr>
        </p:nvSpPr>
        <p:spPr/>
        <p:txBody>
          <a:bodyPr/>
          <a:lstStyle/>
          <a:p>
            <a:r>
              <a:rPr lang="en-US" dirty="0" smtClean="0"/>
              <a:t>It plays an important role when we are making softwares for designing and checking the circuits behavior.</a:t>
            </a:r>
          </a:p>
          <a:p>
            <a:r>
              <a:rPr lang="en-US" dirty="0" smtClean="0"/>
              <a:t>Lexical analyzer of the typical compiler</a:t>
            </a:r>
          </a:p>
          <a:p>
            <a:r>
              <a:rPr lang="en-US" dirty="0" smtClean="0"/>
              <a:t>Designing softwares that scans large bodies of text.</a:t>
            </a:r>
          </a:p>
          <a:p>
            <a:r>
              <a:rPr lang="en-US" dirty="0" smtClean="0"/>
              <a:t>Designing application to creating compilers, programming languages, designing applications.</a:t>
            </a:r>
          </a:p>
          <a:p>
            <a:r>
              <a:rPr lang="en-US" dirty="0" smtClean="0"/>
              <a:t>Useful process for processing of natural languages.</a:t>
            </a:r>
          </a:p>
          <a:p>
            <a:endParaRPr lang="en-US" dirty="0"/>
          </a:p>
        </p:txBody>
      </p:sp>
    </p:spTree>
    <p:extLst>
      <p:ext uri="{BB962C8B-B14F-4D97-AF65-F5344CB8AC3E}">
        <p14:creationId xmlns:p14="http://schemas.microsoft.com/office/powerpoint/2010/main" val="294474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build a sheep talk recognizer</a:t>
            </a:r>
            <a:endParaRPr lang="en-US" dirty="0"/>
          </a:p>
        </p:txBody>
      </p:sp>
      <p:sp>
        <p:nvSpPr>
          <p:cNvPr id="3" name="Content Placeholder 2"/>
          <p:cNvSpPr>
            <a:spLocks noGrp="1"/>
          </p:cNvSpPr>
          <p:nvPr>
            <p:ph idx="1"/>
          </p:nvPr>
        </p:nvSpPr>
        <p:spPr/>
        <p:txBody>
          <a:bodyPr/>
          <a:lstStyle/>
          <a:p>
            <a:r>
              <a:rPr lang="en-US" dirty="0" smtClean="0"/>
              <a:t>The sheep language contains any string from the following infinite set;</a:t>
            </a:r>
            <a:endParaRPr lang="en-US" dirty="0"/>
          </a:p>
          <a:p>
            <a:r>
              <a:rPr lang="en-US" dirty="0" err="1"/>
              <a:t>b</a:t>
            </a:r>
            <a:r>
              <a:rPr lang="en-US" dirty="0" err="1" smtClean="0"/>
              <a:t>aaa</a:t>
            </a:r>
            <a:r>
              <a:rPr lang="en-US" dirty="0" smtClean="0"/>
              <a:t>!</a:t>
            </a:r>
          </a:p>
          <a:p>
            <a:r>
              <a:rPr lang="en-US" dirty="0" err="1"/>
              <a:t>b</a:t>
            </a:r>
            <a:r>
              <a:rPr lang="en-US" dirty="0" err="1" smtClean="0"/>
              <a:t>aaaa</a:t>
            </a:r>
            <a:r>
              <a:rPr lang="en-US" dirty="0" smtClean="0"/>
              <a:t>!</a:t>
            </a:r>
          </a:p>
          <a:p>
            <a:r>
              <a:rPr lang="en-US" dirty="0" err="1"/>
              <a:t>b</a:t>
            </a:r>
            <a:r>
              <a:rPr lang="en-US" dirty="0" err="1" smtClean="0"/>
              <a:t>aaaaa</a:t>
            </a:r>
            <a:r>
              <a:rPr lang="en-US" dirty="0" smtClean="0"/>
              <a:t>!  </a:t>
            </a:r>
          </a:p>
          <a:p>
            <a:endParaRPr lang="en-US" dirty="0"/>
          </a:p>
          <a:p>
            <a:pPr marL="0" indent="0">
              <a:buNone/>
            </a:pPr>
            <a:endParaRPr lang="en-US" dirty="0"/>
          </a:p>
        </p:txBody>
      </p:sp>
      <p:pic>
        <p:nvPicPr>
          <p:cNvPr id="8" name="Picture 7"/>
          <p:cNvPicPr>
            <a:picLocks noChangeAspect="1"/>
          </p:cNvPicPr>
          <p:nvPr/>
        </p:nvPicPr>
        <p:blipFill rotWithShape="1">
          <a:blip r:embed="rId2"/>
          <a:srcRect l="65709" t="62892" r="12351" b="26555"/>
          <a:stretch/>
        </p:blipFill>
        <p:spPr>
          <a:xfrm>
            <a:off x="4986963" y="2688608"/>
            <a:ext cx="6395272" cy="1649708"/>
          </a:xfrm>
          <a:prstGeom prst="rect">
            <a:avLst/>
          </a:prstGeom>
        </p:spPr>
      </p:pic>
      <p:pic>
        <p:nvPicPr>
          <p:cNvPr id="9" name="Picture 8"/>
          <p:cNvPicPr>
            <a:picLocks noChangeAspect="1"/>
          </p:cNvPicPr>
          <p:nvPr/>
        </p:nvPicPr>
        <p:blipFill rotWithShape="1">
          <a:blip r:embed="rId3"/>
          <a:srcRect l="15336" t="60104" r="39663" b="23694"/>
          <a:stretch/>
        </p:blipFill>
        <p:spPr>
          <a:xfrm>
            <a:off x="2141669" y="4558352"/>
            <a:ext cx="9240566" cy="1870583"/>
          </a:xfrm>
          <a:prstGeom prst="rect">
            <a:avLst/>
          </a:prstGeom>
        </p:spPr>
      </p:pic>
    </p:spTree>
    <p:extLst>
      <p:ext uri="{BB962C8B-B14F-4D97-AF65-F5344CB8AC3E}">
        <p14:creationId xmlns:p14="http://schemas.microsoft.com/office/powerpoint/2010/main" val="30253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256696"/>
              </p:ext>
            </p:extLst>
          </p:nvPr>
        </p:nvGraphicFramePr>
        <p:xfrm>
          <a:off x="2592925" y="1905000"/>
          <a:ext cx="3720148" cy="2595880"/>
        </p:xfrm>
        <a:graphic>
          <a:graphicData uri="http://schemas.openxmlformats.org/drawingml/2006/table">
            <a:tbl>
              <a:tblPr firstRow="1" bandRow="1">
                <a:tableStyleId>{2D5ABB26-0587-4C30-8999-92F81FD0307C}</a:tableStyleId>
              </a:tblPr>
              <a:tblGrid>
                <a:gridCol w="1860074"/>
                <a:gridCol w="1860074"/>
              </a:tblGrid>
              <a:tr h="370840">
                <a:tc>
                  <a:txBody>
                    <a:bodyPr/>
                    <a:lstStyle/>
                    <a:p>
                      <a:pPr algn="ctr"/>
                      <a:r>
                        <a:rPr lang="en-US" dirty="0" smtClean="0">
                          <a:solidFill>
                            <a:sysClr val="windowText" lastClr="000000"/>
                          </a:solidFill>
                        </a:rPr>
                        <a:t>State</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Input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b  a  !</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solidFill>
                            <a:sysClr val="windowText" lastClr="000000"/>
                          </a:solidFill>
                        </a:rPr>
                        <a:t>0</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1  0  0</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solidFill>
                            <a:sysClr val="windowText" lastClr="000000"/>
                          </a:solidFill>
                        </a:rPr>
                        <a:t>1</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0  2  0</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solidFill>
                            <a:sysClr val="windowText" lastClr="000000"/>
                          </a:solidFill>
                        </a:rPr>
                        <a:t>2</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0 </a:t>
                      </a:r>
                      <a:r>
                        <a:rPr lang="en-US" baseline="0" dirty="0" smtClean="0">
                          <a:solidFill>
                            <a:sysClr val="windowText" lastClr="000000"/>
                          </a:solidFill>
                        </a:rPr>
                        <a:t> 3  0</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solidFill>
                            <a:sysClr val="windowText" lastClr="000000"/>
                          </a:solidFill>
                        </a:rPr>
                        <a:t>3</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0  3  4</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solidFill>
                            <a:sysClr val="windowText" lastClr="000000"/>
                          </a:solidFill>
                        </a:rPr>
                        <a:t>4</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0  0  0 </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bl>
          </a:graphicData>
        </a:graphic>
      </p:graphicFrame>
      <p:sp>
        <p:nvSpPr>
          <p:cNvPr id="8" name="TextBox 7"/>
          <p:cNvSpPr txBox="1"/>
          <p:nvPr/>
        </p:nvSpPr>
        <p:spPr>
          <a:xfrm>
            <a:off x="6349649" y="3180588"/>
            <a:ext cx="3836307" cy="646331"/>
          </a:xfrm>
          <a:prstGeom prst="rect">
            <a:avLst/>
          </a:prstGeom>
          <a:noFill/>
        </p:spPr>
        <p:txBody>
          <a:bodyPr wrap="none" rtlCol="0">
            <a:spAutoFit/>
          </a:bodyPr>
          <a:lstStyle/>
          <a:p>
            <a:r>
              <a:rPr lang="en-US" dirty="0" smtClean="0"/>
              <a:t>If you are in State-1 and you are </a:t>
            </a:r>
          </a:p>
          <a:p>
            <a:r>
              <a:rPr lang="en-US" dirty="0" smtClean="0"/>
              <a:t>looking at a, go to State-2</a:t>
            </a:r>
            <a:endParaRPr lang="en-US" dirty="0"/>
          </a:p>
        </p:txBody>
      </p:sp>
      <p:cxnSp>
        <p:nvCxnSpPr>
          <p:cNvPr id="10" name="Straight Arrow Connector 9"/>
          <p:cNvCxnSpPr/>
          <p:nvPr/>
        </p:nvCxnSpPr>
        <p:spPr>
          <a:xfrm flipH="1" flipV="1">
            <a:off x="3657600" y="3236977"/>
            <a:ext cx="2655473" cy="294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5833872" y="3218688"/>
            <a:ext cx="475488" cy="310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Picture 19"/>
          <p:cNvPicPr>
            <a:picLocks noChangeAspect="1"/>
          </p:cNvPicPr>
          <p:nvPr/>
        </p:nvPicPr>
        <p:blipFill rotWithShape="1">
          <a:blip r:embed="rId2"/>
          <a:srcRect l="65709" t="63946" r="12351" b="26555"/>
          <a:stretch/>
        </p:blipFill>
        <p:spPr>
          <a:xfrm>
            <a:off x="7175975" y="1905000"/>
            <a:ext cx="4328637" cy="929803"/>
          </a:xfrm>
          <a:prstGeom prst="rect">
            <a:avLst/>
          </a:prstGeom>
        </p:spPr>
      </p:pic>
      <p:sp>
        <p:nvSpPr>
          <p:cNvPr id="9" name="Content Placeholder 2"/>
          <p:cNvSpPr txBox="1">
            <a:spLocks/>
          </p:cNvSpPr>
          <p:nvPr/>
        </p:nvSpPr>
        <p:spPr>
          <a:xfrm>
            <a:off x="2592925" y="4761327"/>
            <a:ext cx="8915400" cy="127098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We can say the following things about this machine:</a:t>
            </a:r>
          </a:p>
          <a:p>
            <a:r>
              <a:rPr lang="en-US" dirty="0" err="1" smtClean="0"/>
              <a:t>b,a</a:t>
            </a:r>
            <a:r>
              <a:rPr lang="en-US" dirty="0" smtClean="0"/>
              <a:t> and ! are its alphabet</a:t>
            </a:r>
          </a:p>
          <a:p>
            <a:r>
              <a:rPr lang="en-US" dirty="0" smtClean="0"/>
              <a:t>q0 is the start state</a:t>
            </a:r>
          </a:p>
          <a:p>
            <a:r>
              <a:rPr lang="en-US" dirty="0" smtClean="0"/>
              <a:t>q4 is the accept state</a:t>
            </a:r>
            <a:endParaRPr lang="en-US" dirty="0"/>
          </a:p>
        </p:txBody>
      </p:sp>
    </p:spTree>
    <p:extLst>
      <p:ext uri="{BB962C8B-B14F-4D97-AF65-F5344CB8AC3E}">
        <p14:creationId xmlns:p14="http://schemas.microsoft.com/office/powerpoint/2010/main" val="1659476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4303</TotalTime>
  <Words>1145</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 Math</vt:lpstr>
      <vt:lpstr>Century Gothic</vt:lpstr>
      <vt:lpstr>Wingdings 3</vt:lpstr>
      <vt:lpstr>Wisp</vt:lpstr>
      <vt:lpstr>Theory of Automata  and   Formal Language</vt:lpstr>
      <vt:lpstr>Course Outline</vt:lpstr>
      <vt:lpstr>Text Books</vt:lpstr>
      <vt:lpstr>INTRODUCTION </vt:lpstr>
      <vt:lpstr>What is Automata?</vt:lpstr>
      <vt:lpstr>What is Automata Theory?</vt:lpstr>
      <vt:lpstr>Why we study Automata Theory?</vt:lpstr>
      <vt:lpstr>Let’s build a sheep talk recognizer</vt:lpstr>
      <vt:lpstr>State Transition table</vt:lpstr>
      <vt:lpstr>Alphabet</vt:lpstr>
      <vt:lpstr>Letter</vt:lpstr>
      <vt:lpstr>String</vt:lpstr>
      <vt:lpstr>Word  </vt:lpstr>
      <vt:lpstr>String Length</vt:lpstr>
      <vt:lpstr>Reverse String</vt:lpstr>
      <vt:lpstr>Length of string over n Alphabets</vt:lpstr>
      <vt:lpstr>Kleene Star Closure:    </vt:lpstr>
      <vt:lpstr>Kleene Positive Closure: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Automata  and   Formal Language</dc:title>
  <dc:creator>Salva</dc:creator>
  <cp:lastModifiedBy>Salva</cp:lastModifiedBy>
  <cp:revision>76</cp:revision>
  <dcterms:created xsi:type="dcterms:W3CDTF">2018-02-14T06:47:57Z</dcterms:created>
  <dcterms:modified xsi:type="dcterms:W3CDTF">2018-03-06T07:55:00Z</dcterms:modified>
</cp:coreProperties>
</file>