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57" r:id="rId12"/>
    <p:sldId id="258" r:id="rId13"/>
    <p:sldId id="268" r:id="rId14"/>
    <p:sldId id="272" r:id="rId15"/>
    <p:sldId id="269" r:id="rId16"/>
    <p:sldId id="270" r:id="rId17"/>
    <p:sldId id="273" r:id="rId18"/>
    <p:sldId id="274" r:id="rId19"/>
    <p:sldId id="275" r:id="rId20"/>
    <p:sldId id="276" r:id="rId21"/>
    <p:sldId id="277" r:id="rId22"/>
    <p:sldId id="27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F629E3-C3C3-4D43-8019-79CE4F455F2A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329F70-1CE4-4DAD-83B2-7AB8AF33F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4957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FE1A72EA-BF9A-42A7-90AF-7D430F3EF516}" type="slidenum">
              <a:rPr lang="en-US" altLang="en-US"/>
              <a:pPr/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90995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EFC2BF2A-07AD-41EA-8B15-C13081B72948}" type="slidenum">
              <a:rPr lang="en-US" altLang="en-US"/>
              <a:pPr/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768969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5DB7AFCF-C342-41C8-9AAD-0A9519CE656D}" type="slidenum">
              <a:rPr lang="en-US" altLang="en-US"/>
              <a:pPr/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64537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7013789C-8EF4-43C0-BEEE-2F43C173BE75}" type="slidenum">
              <a:rPr lang="en-US" altLang="en-US"/>
              <a:pPr/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00126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29362093-1EC3-478F-B8D4-4F03A8EFCDBC}" type="slidenum">
              <a:rPr lang="en-US" altLang="en-US"/>
              <a:pPr/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172511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D10AD-837A-4CCB-8E85-BA413FA8C4B2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CB887E09-E847-440D-92CF-3763C7BA9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221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D10AD-837A-4CCB-8E85-BA413FA8C4B2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CB887E09-E847-440D-92CF-3763C7BA9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701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D10AD-837A-4CCB-8E85-BA413FA8C4B2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CB887E09-E847-440D-92CF-3763C7BA9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7618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D10AD-837A-4CCB-8E85-BA413FA8C4B2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CB887E09-E847-440D-92CF-3763C7BA917E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93824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D10AD-837A-4CCB-8E85-BA413FA8C4B2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CB887E09-E847-440D-92CF-3763C7BA9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4967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D10AD-837A-4CCB-8E85-BA413FA8C4B2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87E09-E847-440D-92CF-3763C7BA9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4536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D10AD-837A-4CCB-8E85-BA413FA8C4B2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87E09-E847-440D-92CF-3763C7BA9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3371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D10AD-837A-4CCB-8E85-BA413FA8C4B2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87E09-E847-440D-92CF-3763C7BA9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7096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2AFD10AD-837A-4CCB-8E85-BA413FA8C4B2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CB887E09-E847-440D-92CF-3763C7BA9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467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D10AD-837A-4CCB-8E85-BA413FA8C4B2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87E09-E847-440D-92CF-3763C7BA9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826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D10AD-837A-4CCB-8E85-BA413FA8C4B2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CB887E09-E847-440D-92CF-3763C7BA9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368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D10AD-837A-4CCB-8E85-BA413FA8C4B2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87E09-E847-440D-92CF-3763C7BA9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522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D10AD-837A-4CCB-8E85-BA413FA8C4B2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87E09-E847-440D-92CF-3763C7BA9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29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D10AD-837A-4CCB-8E85-BA413FA8C4B2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87E09-E847-440D-92CF-3763C7BA9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892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D10AD-837A-4CCB-8E85-BA413FA8C4B2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87E09-E847-440D-92CF-3763C7BA9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593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D10AD-837A-4CCB-8E85-BA413FA8C4B2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87E09-E847-440D-92CF-3763C7BA9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307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D10AD-837A-4CCB-8E85-BA413FA8C4B2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87E09-E847-440D-92CF-3763C7BA9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995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D10AD-837A-4CCB-8E85-BA413FA8C4B2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887E09-E847-440D-92CF-3763C7BA9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1767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5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 Programming 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 smtClean="0"/>
              <a:t>Lect-1</a:t>
            </a:r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 rotWithShape="1">
          <a:blip r:embed="rId2"/>
          <a:srcRect l="37464" t="35294" r="37575" b="41028"/>
          <a:stretch/>
        </p:blipFill>
        <p:spPr>
          <a:xfrm>
            <a:off x="3193960" y="4749785"/>
            <a:ext cx="3644722" cy="1943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62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Internet media ("MIME") types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sometimes when including resources in a page (style sheet, icon, multimedia object), we specify their type of data</a:t>
            </a: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 rotWithShape="1">
          <a:blip r:embed="rId2"/>
          <a:srcRect l="36495" t="27396" r="35136" b="45764"/>
          <a:stretch/>
        </p:blipFill>
        <p:spPr>
          <a:xfrm>
            <a:off x="2846229" y="3119098"/>
            <a:ext cx="6439438" cy="3425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7141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1323" t="17831" r="21933" b="23565"/>
          <a:stretch/>
        </p:blipFill>
        <p:spPr>
          <a:xfrm>
            <a:off x="855314" y="753228"/>
            <a:ext cx="9263873" cy="5802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0304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0990" t="26119" r="20269" b="14391"/>
          <a:stretch/>
        </p:blipFill>
        <p:spPr>
          <a:xfrm>
            <a:off x="998133" y="1030310"/>
            <a:ext cx="9296049" cy="5293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346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1003" t="22744" r="23668" b="19283"/>
          <a:stretch/>
        </p:blipFill>
        <p:spPr>
          <a:xfrm>
            <a:off x="1272748" y="1293697"/>
            <a:ext cx="8901561" cy="5243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8567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web application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2732" t="32764" r="11596" b="17493"/>
          <a:stretch/>
        </p:blipFill>
        <p:spPr>
          <a:xfrm>
            <a:off x="1791015" y="2040228"/>
            <a:ext cx="7392472" cy="4526670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4875189" y="2040228"/>
            <a:ext cx="1049092" cy="910376"/>
          </a:xfrm>
          <a:prstGeom prst="roundRect">
            <a:avLst/>
          </a:prstGeom>
          <a:solidFill>
            <a:schemeClr val="accent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Browser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101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3216" t="26322" r="24070" b="13915"/>
          <a:stretch/>
        </p:blipFill>
        <p:spPr>
          <a:xfrm>
            <a:off x="914399" y="940157"/>
            <a:ext cx="8667482" cy="5524693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9885071" y="3694320"/>
            <a:ext cx="1049092" cy="910376"/>
          </a:xfrm>
          <a:prstGeom prst="roundRect">
            <a:avLst/>
          </a:prstGeom>
          <a:solidFill>
            <a:schemeClr val="accent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/>
              <a:t>SQL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9885071" y="2321417"/>
            <a:ext cx="1049092" cy="910376"/>
          </a:xfrm>
          <a:prstGeom prst="roundRect">
            <a:avLst/>
          </a:prstGeom>
          <a:solidFill>
            <a:schemeClr val="accent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/>
              <a:t>PHP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54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Primary technologies for the web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Basic	Web	Programming</a:t>
            </a:r>
          </a:p>
          <a:p>
            <a:pPr lvl="1"/>
            <a:r>
              <a:rPr lang="en-US" dirty="0" smtClean="0"/>
              <a:t>HTML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CSS </a:t>
            </a:r>
          </a:p>
          <a:p>
            <a:pPr lvl="1"/>
            <a:r>
              <a:rPr lang="en-US" dirty="0" smtClean="0"/>
              <a:t>JavaScript</a:t>
            </a:r>
          </a:p>
          <a:p>
            <a:pPr lvl="1"/>
            <a:r>
              <a:rPr lang="en-US" dirty="0" smtClean="0"/>
              <a:t>PHP</a:t>
            </a:r>
          </a:p>
          <a:p>
            <a:pPr lvl="1"/>
            <a:r>
              <a:rPr lang="en-US" dirty="0"/>
              <a:t>SQL</a:t>
            </a:r>
          </a:p>
          <a:p>
            <a:pPr lvl="1"/>
            <a:endParaRPr lang="en-US" dirty="0"/>
          </a:p>
          <a:p>
            <a:r>
              <a:rPr lang="en-US" dirty="0"/>
              <a:t>For	more	</a:t>
            </a:r>
            <a:r>
              <a:rPr lang="en-US" dirty="0" smtClean="0"/>
              <a:t>Dynamic Web</a:t>
            </a:r>
            <a:r>
              <a:rPr lang="en-US" dirty="0"/>
              <a:t>	Programming	we	use	e.g., </a:t>
            </a:r>
            <a:endParaRPr lang="en-US" dirty="0" smtClean="0"/>
          </a:p>
          <a:p>
            <a:pPr lvl="1"/>
            <a:r>
              <a:rPr lang="en-US" dirty="0" smtClean="0"/>
              <a:t> </a:t>
            </a:r>
            <a:r>
              <a:rPr lang="en-US" dirty="0"/>
              <a:t>ASP.NET </a:t>
            </a:r>
          </a:p>
          <a:p>
            <a:pPr lvl="1"/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AJAX </a:t>
            </a:r>
          </a:p>
        </p:txBody>
      </p:sp>
    </p:spTree>
    <p:extLst>
      <p:ext uri="{BB962C8B-B14F-4D97-AF65-F5344CB8AC3E}">
        <p14:creationId xmlns:p14="http://schemas.microsoft.com/office/powerpoint/2010/main" val="7504253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Hypertext Markup Language (HTML): used for writing web pages </a:t>
            </a:r>
            <a:endParaRPr lang="en-US" dirty="0" smtClean="0"/>
          </a:p>
          <a:p>
            <a:r>
              <a:rPr lang="en-US" dirty="0" smtClean="0"/>
              <a:t>Cascading </a:t>
            </a:r>
            <a:r>
              <a:rPr lang="en-US" dirty="0"/>
              <a:t>Style Sheets (CSS): stylistic info for web pages PHP Hypertext </a:t>
            </a:r>
            <a:endParaRPr lang="en-US" dirty="0" smtClean="0"/>
          </a:p>
          <a:p>
            <a:r>
              <a:rPr lang="en-US" dirty="0" smtClean="0"/>
              <a:t>Processor </a:t>
            </a:r>
            <a:r>
              <a:rPr lang="en-US" dirty="0"/>
              <a:t>(PHP): dynamically create pages on a web server </a:t>
            </a:r>
            <a:endParaRPr lang="en-US" dirty="0" smtClean="0"/>
          </a:p>
          <a:p>
            <a:r>
              <a:rPr lang="en-US" dirty="0" smtClean="0"/>
              <a:t>JavaScript</a:t>
            </a:r>
            <a:r>
              <a:rPr lang="en-US" dirty="0"/>
              <a:t>: interactive and programmable web pages Asynchronous </a:t>
            </a:r>
            <a:endParaRPr lang="en-US" dirty="0" smtClean="0"/>
          </a:p>
          <a:p>
            <a:r>
              <a:rPr lang="en-US" dirty="0" smtClean="0"/>
              <a:t>JavaScript </a:t>
            </a:r>
            <a:r>
              <a:rPr lang="en-US" dirty="0"/>
              <a:t>and XML (Ajax): accessing data for web applications </a:t>
            </a:r>
            <a:r>
              <a:rPr lang="en-US" dirty="0" err="1"/>
              <a:t>eXtensible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Markup </a:t>
            </a:r>
            <a:r>
              <a:rPr lang="en-US" dirty="0"/>
              <a:t>Language (XML): metalanguage for organizing data Structured </a:t>
            </a:r>
            <a:endParaRPr lang="en-US" dirty="0" smtClean="0"/>
          </a:p>
          <a:p>
            <a:r>
              <a:rPr lang="en-US" dirty="0" smtClean="0"/>
              <a:t>Query </a:t>
            </a:r>
            <a:r>
              <a:rPr lang="en-US" dirty="0"/>
              <a:t>Language (SQL): interaction with databases</a:t>
            </a:r>
          </a:p>
        </p:txBody>
      </p:sp>
    </p:spTree>
    <p:extLst>
      <p:ext uri="{BB962C8B-B14F-4D97-AF65-F5344CB8AC3E}">
        <p14:creationId xmlns:p14="http://schemas.microsoft.com/office/powerpoint/2010/main" val="30875482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Hypertext markup language (HTML)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This is the language used to “write” web pages</a:t>
            </a:r>
          </a:p>
          <a:p>
            <a:endParaRPr lang="en-US" altLang="en-US" smtClean="0"/>
          </a:p>
          <a:p>
            <a:r>
              <a:rPr lang="en-US" altLang="en-US" smtClean="0"/>
              <a:t>It describes what is “on” a web page</a:t>
            </a:r>
          </a:p>
          <a:p>
            <a:endParaRPr lang="en-US" altLang="en-US" smtClean="0"/>
          </a:p>
          <a:p>
            <a:r>
              <a:rPr lang="en-US" altLang="en-US" smtClean="0"/>
              <a:t>HTML is necessary because without it, your web page is empty.</a:t>
            </a:r>
          </a:p>
        </p:txBody>
      </p:sp>
      <p:sp>
        <p:nvSpPr>
          <p:cNvPr id="5" name="5-Point Star 4"/>
          <p:cNvSpPr/>
          <p:nvPr/>
        </p:nvSpPr>
        <p:spPr>
          <a:xfrm>
            <a:off x="10191751" y="6346825"/>
            <a:ext cx="460375" cy="4318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987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Cascading style sheets (CSS)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This is the language used to control the appearance of web pages.</a:t>
            </a:r>
          </a:p>
          <a:p>
            <a:endParaRPr lang="en-US" altLang="en-US" smtClean="0"/>
          </a:p>
          <a:p>
            <a:r>
              <a:rPr lang="en-US" altLang="en-US" smtClean="0"/>
              <a:t>You can control appearance of web pages using just HTML (so CSS is optional).</a:t>
            </a:r>
          </a:p>
          <a:p>
            <a:endParaRPr lang="en-US" altLang="en-US" smtClean="0"/>
          </a:p>
          <a:p>
            <a:r>
              <a:rPr lang="en-US" altLang="en-US" smtClean="0"/>
              <a:t>But web pages that don’t use CSS are ugly.</a:t>
            </a:r>
          </a:p>
        </p:txBody>
      </p:sp>
      <p:sp>
        <p:nvSpPr>
          <p:cNvPr id="7" name="5-Point Star 6"/>
          <p:cNvSpPr/>
          <p:nvPr/>
        </p:nvSpPr>
        <p:spPr>
          <a:xfrm>
            <a:off x="10191751" y="6346825"/>
            <a:ext cx="460375" cy="4318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0282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terminologies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/>
              <a:t>Internet: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a connection of computer networks using the Internet Protocol (IP)</a:t>
            </a:r>
          </a:p>
          <a:p>
            <a:r>
              <a:rPr lang="en-US" b="1" dirty="0" smtClean="0"/>
              <a:t>web server: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software that listens for web page requests Apache Microsoft Internet 	Information Server (IIS) (part of Windows) </a:t>
            </a:r>
          </a:p>
          <a:p>
            <a:r>
              <a:rPr lang="en-US" b="1" dirty="0" smtClean="0"/>
              <a:t>web browser: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fetches/displays documents from web servers </a:t>
            </a:r>
          </a:p>
          <a:p>
            <a:pPr lvl="3"/>
            <a:r>
              <a:rPr lang="en-US" dirty="0" smtClean="0"/>
              <a:t>Mozilla Firefox </a:t>
            </a:r>
          </a:p>
          <a:p>
            <a:pPr lvl="3"/>
            <a:r>
              <a:rPr lang="en-US" dirty="0" smtClean="0"/>
              <a:t>Microsoft Internet Explorer (IE) Apple </a:t>
            </a:r>
          </a:p>
          <a:p>
            <a:pPr lvl="3"/>
            <a:r>
              <a:rPr lang="en-US" dirty="0" smtClean="0"/>
              <a:t>Safari </a:t>
            </a:r>
          </a:p>
          <a:p>
            <a:pPr lvl="3"/>
            <a:r>
              <a:rPr lang="en-US" dirty="0" smtClean="0"/>
              <a:t>Google Chrome </a:t>
            </a:r>
          </a:p>
          <a:p>
            <a:pPr lvl="3"/>
            <a:r>
              <a:rPr lang="en-US" dirty="0" smtClean="0"/>
              <a:t>Opera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3649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JavaScript (JS)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This is the language used to write the programs than run in the browser.</a:t>
            </a:r>
          </a:p>
          <a:p>
            <a:endParaRPr lang="en-US" altLang="en-US" smtClean="0"/>
          </a:p>
          <a:p>
            <a:r>
              <a:rPr lang="en-US" altLang="en-US" smtClean="0"/>
              <a:t>JavaScript is awesome because enables web pages to “feel” very interactive.</a:t>
            </a:r>
          </a:p>
          <a:p>
            <a:endParaRPr lang="en-US" altLang="en-US" smtClean="0"/>
          </a:p>
          <a:p>
            <a:r>
              <a:rPr lang="en-US" altLang="en-US" smtClean="0"/>
              <a:t>Anything you can do in JS you can also do in PHP, but it “feels” less responsive.</a:t>
            </a:r>
          </a:p>
        </p:txBody>
      </p:sp>
      <p:sp>
        <p:nvSpPr>
          <p:cNvPr id="4" name="5-Point Star 3"/>
          <p:cNvSpPr/>
          <p:nvPr/>
        </p:nvSpPr>
        <p:spPr>
          <a:xfrm>
            <a:off x="10191751" y="6346825"/>
            <a:ext cx="460375" cy="4318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7320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Personal home page (PHP)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This is the language used to write programs that run on the server.</a:t>
            </a:r>
          </a:p>
          <a:p>
            <a:endParaRPr lang="en-US" altLang="en-US" smtClean="0"/>
          </a:p>
          <a:p>
            <a:r>
              <a:rPr lang="en-US" altLang="en-US" smtClean="0"/>
              <a:t>There are very very many quite worthy alternatives (including Java, Ruby, and C#). </a:t>
            </a:r>
          </a:p>
          <a:p>
            <a:endParaRPr lang="en-US" altLang="en-US" smtClean="0"/>
          </a:p>
          <a:p>
            <a:r>
              <a:rPr lang="en-US" altLang="en-US" smtClean="0"/>
              <a:t>But PHP is easy to learn and widely available, so we will use it in this intro course.</a:t>
            </a:r>
          </a:p>
        </p:txBody>
      </p:sp>
      <p:sp>
        <p:nvSpPr>
          <p:cNvPr id="4" name="5-Point Star 3"/>
          <p:cNvSpPr/>
          <p:nvPr/>
        </p:nvSpPr>
        <p:spPr>
          <a:xfrm>
            <a:off x="10191751" y="6346825"/>
            <a:ext cx="460375" cy="4318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0775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Structured query language (SQL)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This is the language used to tell the database what to do (including read and write data).</a:t>
            </a:r>
          </a:p>
          <a:p>
            <a:endParaRPr lang="en-US" altLang="en-US" smtClean="0"/>
          </a:p>
          <a:p>
            <a:r>
              <a:rPr lang="en-US" altLang="en-US" smtClean="0"/>
              <a:t>There are alternatives, but none of them are as widely supported or standardized.</a:t>
            </a:r>
          </a:p>
          <a:p>
            <a:endParaRPr lang="en-US" altLang="en-US" smtClean="0"/>
          </a:p>
          <a:p>
            <a:r>
              <a:rPr lang="en-US" altLang="en-US" smtClean="0"/>
              <a:t>SQL (or one of those alternatives) is typically used when you need to manage lots of data.</a:t>
            </a:r>
          </a:p>
        </p:txBody>
      </p:sp>
      <p:sp>
        <p:nvSpPr>
          <p:cNvPr id="4" name="5-Point Star 3"/>
          <p:cNvSpPr/>
          <p:nvPr/>
        </p:nvSpPr>
        <p:spPr>
          <a:xfrm>
            <a:off x="10191751" y="6346825"/>
            <a:ext cx="460375" cy="4318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4258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Web </a:t>
            </a:r>
            <a:r>
              <a:rPr lang="en-US" altLang="en-US" dirty="0" smtClean="0"/>
              <a:t>Fundamentals</a:t>
            </a:r>
            <a:endParaRPr lang="en-US" altLang="en-US" dirty="0"/>
          </a:p>
        </p:txBody>
      </p:sp>
      <p:sp>
        <p:nvSpPr>
          <p:cNvPr id="2529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b="1" dirty="0"/>
              <a:t>Client</a:t>
            </a:r>
            <a:r>
              <a:rPr lang="en-US" altLang="en-US" dirty="0"/>
              <a:t>: web browsers, used to surf the Web</a:t>
            </a:r>
          </a:p>
          <a:p>
            <a:r>
              <a:rPr lang="en-US" altLang="en-US" b="1" dirty="0"/>
              <a:t>Server</a:t>
            </a:r>
            <a:r>
              <a:rPr lang="en-US" altLang="en-US" dirty="0"/>
              <a:t> systems: used to supply information to these browsers</a:t>
            </a:r>
          </a:p>
          <a:p>
            <a:r>
              <a:rPr lang="en-US" altLang="en-US" dirty="0"/>
              <a:t>Computer </a:t>
            </a:r>
            <a:r>
              <a:rPr lang="en-US" altLang="en-US" b="1" dirty="0"/>
              <a:t>networks</a:t>
            </a:r>
            <a:r>
              <a:rPr lang="en-US" altLang="en-US" dirty="0"/>
              <a:t>: used to support the browser-server communication</a:t>
            </a:r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DAF6E-B295-4074-A4CC-B5DFD62FC257}" type="slidenum">
              <a:rPr lang="en-US" altLang="en-US"/>
              <a:pPr/>
              <a:t>3</a:t>
            </a:fld>
            <a:endParaRPr lang="en-US" altLang="en-US"/>
          </a:p>
        </p:txBody>
      </p:sp>
      <p:graphicFrame>
        <p:nvGraphicFramePr>
          <p:cNvPr id="252932" name="Object 4"/>
          <p:cNvGraphicFramePr>
            <a:graphicFrameLocks noChangeAspect="1"/>
          </p:cNvGraphicFramePr>
          <p:nvPr/>
        </p:nvGraphicFramePr>
        <p:xfrm>
          <a:off x="3200400" y="3886200"/>
          <a:ext cx="120015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Clip" r:id="rId3" imgW="4755600" imgH="4827960" progId="MS_ClipArt_Gallery.2">
                  <p:embed/>
                </p:oleObj>
              </mc:Choice>
              <mc:Fallback>
                <p:oleObj name="Clip" r:id="rId3" imgW="4755600" imgH="482796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3886200"/>
                        <a:ext cx="1200150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2933" name="Object 5"/>
          <p:cNvGraphicFramePr>
            <a:graphicFrameLocks noChangeAspect="1"/>
          </p:cNvGraphicFramePr>
          <p:nvPr/>
        </p:nvGraphicFramePr>
        <p:xfrm>
          <a:off x="7772400" y="3581401"/>
          <a:ext cx="920750" cy="161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Clip" r:id="rId5" imgW="1927080" imgH="3382560" progId="MS_ClipArt_Gallery.2">
                  <p:embed/>
                </p:oleObj>
              </mc:Choice>
              <mc:Fallback>
                <p:oleObj name="Clip" r:id="rId5" imgW="1927080" imgH="338256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3581401"/>
                        <a:ext cx="920750" cy="161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2934" name="Text Box 6"/>
          <p:cNvSpPr txBox="1">
            <a:spLocks noChangeArrowheads="1"/>
          </p:cNvSpPr>
          <p:nvPr/>
        </p:nvSpPr>
        <p:spPr bwMode="auto">
          <a:xfrm>
            <a:off x="3200400" y="5105401"/>
            <a:ext cx="1219200" cy="396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altLang="en-US" sz="2000">
                <a:latin typeface="Verdana" panose="020B0604030504040204" pitchFamily="34" charset="0"/>
              </a:rPr>
              <a:t>Client</a:t>
            </a:r>
          </a:p>
        </p:txBody>
      </p:sp>
      <p:sp>
        <p:nvSpPr>
          <p:cNvPr id="252935" name="Text Box 7"/>
          <p:cNvSpPr txBox="1">
            <a:spLocks noChangeArrowheads="1"/>
          </p:cNvSpPr>
          <p:nvPr/>
        </p:nvSpPr>
        <p:spPr bwMode="auto">
          <a:xfrm>
            <a:off x="7620000" y="5105401"/>
            <a:ext cx="1219200" cy="396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altLang="en-US" sz="2000">
                <a:latin typeface="Verdana" panose="020B0604030504040204" pitchFamily="34" charset="0"/>
              </a:rPr>
              <a:t>Server</a:t>
            </a:r>
          </a:p>
        </p:txBody>
      </p:sp>
      <p:sp>
        <p:nvSpPr>
          <p:cNvPr id="252937" name="Line 9"/>
          <p:cNvSpPr>
            <a:spLocks noChangeShapeType="1"/>
          </p:cNvSpPr>
          <p:nvPr/>
        </p:nvSpPr>
        <p:spPr bwMode="auto">
          <a:xfrm>
            <a:off x="4419600" y="4267200"/>
            <a:ext cx="3429000" cy="0"/>
          </a:xfrm>
          <a:prstGeom prst="line">
            <a:avLst/>
          </a:prstGeom>
          <a:noFill/>
          <a:ln w="19050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2938" name="Line 10"/>
          <p:cNvSpPr>
            <a:spLocks noChangeShapeType="1"/>
          </p:cNvSpPr>
          <p:nvPr/>
        </p:nvSpPr>
        <p:spPr bwMode="auto">
          <a:xfrm flipH="1">
            <a:off x="4419600" y="4572000"/>
            <a:ext cx="3429000" cy="0"/>
          </a:xfrm>
          <a:prstGeom prst="line">
            <a:avLst/>
          </a:prstGeom>
          <a:noFill/>
          <a:ln w="19050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2939" name="Text Box 11"/>
          <p:cNvSpPr txBox="1">
            <a:spLocks noChangeArrowheads="1"/>
          </p:cNvSpPr>
          <p:nvPr/>
        </p:nvSpPr>
        <p:spPr bwMode="auto">
          <a:xfrm>
            <a:off x="4648200" y="3810001"/>
            <a:ext cx="2895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latin typeface="Verdana" panose="020B0604030504040204" pitchFamily="34" charset="0"/>
              </a:rPr>
              <a:t>Request “document A”</a:t>
            </a:r>
          </a:p>
        </p:txBody>
      </p:sp>
      <p:sp>
        <p:nvSpPr>
          <p:cNvPr id="252940" name="Text Box 12"/>
          <p:cNvSpPr txBox="1">
            <a:spLocks noChangeArrowheads="1"/>
          </p:cNvSpPr>
          <p:nvPr/>
        </p:nvSpPr>
        <p:spPr bwMode="auto">
          <a:xfrm>
            <a:off x="5181600" y="4586288"/>
            <a:ext cx="1828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>
                <a:latin typeface="Verdana" panose="020B0604030504040204" pitchFamily="34" charset="0"/>
              </a:rPr>
              <a:t>document A</a:t>
            </a:r>
          </a:p>
        </p:txBody>
      </p:sp>
    </p:spTree>
    <p:extLst>
      <p:ext uri="{BB962C8B-B14F-4D97-AF65-F5344CB8AC3E}">
        <p14:creationId xmlns:p14="http://schemas.microsoft.com/office/powerpoint/2010/main" val="1116594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2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52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2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2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2934" grpId="0" animBg="1" autoUpdateAnimBg="0"/>
      <p:bldP spid="252935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Internet v.s. Web</a:t>
            </a:r>
          </a:p>
        </p:txBody>
      </p:sp>
      <p:sp>
        <p:nvSpPr>
          <p:cNvPr id="2539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dirty="0"/>
              <a:t>The Internet</a:t>
            </a:r>
            <a:r>
              <a:rPr lang="en-US" altLang="en-US" dirty="0"/>
              <a:t>: a inter-connected computer networks, linked by wires, cables, wireless connections, etc.</a:t>
            </a:r>
          </a:p>
          <a:p>
            <a:r>
              <a:rPr lang="en-US" altLang="en-US" b="1" dirty="0"/>
              <a:t>Web</a:t>
            </a:r>
            <a:r>
              <a:rPr lang="en-US" altLang="en-US" dirty="0"/>
              <a:t>: a collection of interconnected documents and other resources.</a:t>
            </a:r>
          </a:p>
          <a:p>
            <a:r>
              <a:rPr lang="en-US" altLang="en-US" dirty="0"/>
              <a:t>The world wide web (</a:t>
            </a:r>
            <a:r>
              <a:rPr lang="en-US" altLang="en-US" b="1" dirty="0"/>
              <a:t>WWW</a:t>
            </a:r>
            <a:r>
              <a:rPr lang="en-US" altLang="en-US" dirty="0"/>
              <a:t>) is accessible via the Internet, as are many other services including email, file sharing,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C6EF2-7080-4070-9B0B-85FB0B0FF183}" type="slidenum">
              <a:rPr lang="en-US" altLang="en-US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34709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How does the Internet Work?</a:t>
            </a:r>
          </a:p>
        </p:txBody>
      </p:sp>
      <p:sp>
        <p:nvSpPr>
          <p:cNvPr id="2549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/>
              <a:t>Through communication protocols</a:t>
            </a:r>
          </a:p>
          <a:p>
            <a:r>
              <a:rPr lang="en-US" altLang="en-US" dirty="0"/>
              <a:t>A </a:t>
            </a:r>
            <a:r>
              <a:rPr lang="en-US" altLang="en-US" b="1" dirty="0"/>
              <a:t>communication protocol</a:t>
            </a:r>
            <a:r>
              <a:rPr lang="en-US" altLang="en-US" dirty="0"/>
              <a:t> is a specification of how communication between two computers will be carried out</a:t>
            </a:r>
          </a:p>
          <a:p>
            <a:pPr lvl="1"/>
            <a:r>
              <a:rPr lang="en-US" altLang="en-US" b="1" dirty="0"/>
              <a:t>IP</a:t>
            </a:r>
            <a:r>
              <a:rPr lang="en-US" altLang="en-US" dirty="0"/>
              <a:t> (Internet Protocol): defines the packets that carry blocks of data from one node to another</a:t>
            </a:r>
          </a:p>
          <a:p>
            <a:pPr lvl="1"/>
            <a:r>
              <a:rPr lang="en-US" altLang="en-US" b="1" dirty="0"/>
              <a:t>TCP</a:t>
            </a:r>
            <a:r>
              <a:rPr lang="en-US" altLang="en-US" dirty="0"/>
              <a:t> (Transmission Control Protocol) and </a:t>
            </a:r>
            <a:r>
              <a:rPr lang="en-US" altLang="en-US" b="1" dirty="0"/>
              <a:t>UDP</a:t>
            </a:r>
            <a:r>
              <a:rPr lang="en-US" altLang="en-US" dirty="0"/>
              <a:t> (User Datagram Protocol): the protocols by which one host sends data to another.</a:t>
            </a:r>
          </a:p>
          <a:p>
            <a:pPr lvl="1"/>
            <a:r>
              <a:rPr lang="en-US" altLang="en-US" dirty="0"/>
              <a:t>Other application protocols: </a:t>
            </a:r>
            <a:r>
              <a:rPr lang="en-US" altLang="en-US" b="1" dirty="0"/>
              <a:t>DNS</a:t>
            </a:r>
            <a:r>
              <a:rPr lang="en-US" altLang="en-US" dirty="0"/>
              <a:t> (Domain Name Service), </a:t>
            </a:r>
            <a:r>
              <a:rPr lang="en-US" altLang="en-US" b="1" dirty="0"/>
              <a:t>SMTP</a:t>
            </a:r>
            <a:r>
              <a:rPr lang="en-US" altLang="en-US" dirty="0"/>
              <a:t> (Simple Mail Transmission Protocol), and </a:t>
            </a:r>
            <a:r>
              <a:rPr lang="en-US" altLang="en-US" b="1" dirty="0"/>
              <a:t>FTP</a:t>
            </a:r>
            <a:r>
              <a:rPr lang="en-US" altLang="en-US" dirty="0"/>
              <a:t> (File Transmission Protocol)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187AD-453B-447A-A49C-DE507340B721}" type="slidenum">
              <a:rPr lang="en-US" altLang="en-US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22604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Internet Protocol (IP)</a:t>
            </a:r>
          </a:p>
        </p:txBody>
      </p:sp>
      <p:sp>
        <p:nvSpPr>
          <p:cNvPr id="268291" name="Rectangle 1027"/>
          <p:cNvSpPr>
            <a:spLocks noGrp="1" noChangeArrowheads="1"/>
          </p:cNvSpPr>
          <p:nvPr>
            <p:ph idx="1"/>
          </p:nvPr>
        </p:nvSpPr>
        <p:spPr>
          <a:xfrm>
            <a:off x="680321" y="2336873"/>
            <a:ext cx="10545697" cy="3599316"/>
          </a:xfrm>
        </p:spPr>
        <p:txBody>
          <a:bodyPr>
            <a:noAutofit/>
          </a:bodyPr>
          <a:lstStyle/>
          <a:p>
            <a:r>
              <a:rPr lang="en-US" altLang="en-US" dirty="0"/>
              <a:t>A key element of IP is </a:t>
            </a:r>
            <a:r>
              <a:rPr lang="en-US" altLang="en-US" dirty="0">
                <a:solidFill>
                  <a:schemeClr val="accent2"/>
                </a:solidFill>
              </a:rPr>
              <a:t>IP address</a:t>
            </a:r>
            <a:r>
              <a:rPr lang="en-US" altLang="en-US" dirty="0"/>
              <a:t>, a 32-bit number</a:t>
            </a:r>
          </a:p>
          <a:p>
            <a:r>
              <a:rPr lang="en-US" altLang="en-US" dirty="0"/>
              <a:t>The Internet authorities assign ranges of numbers to different organizations</a:t>
            </a:r>
          </a:p>
          <a:p>
            <a:r>
              <a:rPr lang="en-US" altLang="en-US" dirty="0"/>
              <a:t>IP is responsible for moving </a:t>
            </a:r>
            <a:r>
              <a:rPr lang="en-US" altLang="en-US" dirty="0">
                <a:solidFill>
                  <a:schemeClr val="accent2"/>
                </a:solidFill>
              </a:rPr>
              <a:t>packet</a:t>
            </a:r>
            <a:r>
              <a:rPr lang="en-US" altLang="en-US" dirty="0"/>
              <a:t> of data from node to node</a:t>
            </a:r>
          </a:p>
          <a:p>
            <a:r>
              <a:rPr lang="en-US" altLang="en-US" dirty="0"/>
              <a:t>A packet contains information such as the data to be transferred, the source and destination IP addresses, etc.</a:t>
            </a:r>
          </a:p>
          <a:p>
            <a:r>
              <a:rPr lang="en-US" altLang="en-US" dirty="0"/>
              <a:t>Packets are sent through different local network through </a:t>
            </a:r>
            <a:r>
              <a:rPr lang="en-US" altLang="en-US" dirty="0">
                <a:solidFill>
                  <a:schemeClr val="accent2"/>
                </a:solidFill>
              </a:rPr>
              <a:t>gateways</a:t>
            </a:r>
          </a:p>
          <a:p>
            <a:r>
              <a:rPr lang="en-US" altLang="en-US" dirty="0"/>
              <a:t>A </a:t>
            </a:r>
            <a:r>
              <a:rPr lang="en-US" altLang="en-US" dirty="0">
                <a:solidFill>
                  <a:schemeClr val="accent2"/>
                </a:solidFill>
              </a:rPr>
              <a:t>checksum</a:t>
            </a:r>
            <a:r>
              <a:rPr lang="en-US" altLang="en-US" dirty="0"/>
              <a:t> is created to ensure the correctness of the data; corrupted packets are discarded</a:t>
            </a:r>
          </a:p>
          <a:p>
            <a:r>
              <a:rPr lang="en-US" altLang="en-US" dirty="0"/>
              <a:t>IP-based communication is </a:t>
            </a:r>
            <a:r>
              <a:rPr lang="en-US" altLang="en-US" dirty="0">
                <a:solidFill>
                  <a:schemeClr val="accent2"/>
                </a:solidFill>
              </a:rPr>
              <a:t>unreliable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40ADD-7AFE-44A0-B9CF-EFB5BF996282}" type="slidenum">
              <a:rPr lang="en-US" altLang="en-US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71381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Transmission Control Protocol (TCP)</a:t>
            </a:r>
          </a:p>
        </p:txBody>
      </p:sp>
      <p:sp>
        <p:nvSpPr>
          <p:cNvPr id="2693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dirty="0"/>
              <a:t>TCP is a higher-level protocol that extends IP to provide additional functionality: </a:t>
            </a:r>
            <a:r>
              <a:rPr lang="en-US" altLang="en-US" dirty="0">
                <a:solidFill>
                  <a:schemeClr val="accent2"/>
                </a:solidFill>
              </a:rPr>
              <a:t>reliable</a:t>
            </a:r>
            <a:r>
              <a:rPr lang="en-US" altLang="en-US" dirty="0"/>
              <a:t> communication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TCP adds support to detect errors or lost data and to trigger </a:t>
            </a:r>
            <a:r>
              <a:rPr lang="en-US" altLang="en-US" dirty="0">
                <a:solidFill>
                  <a:schemeClr val="accent2"/>
                </a:solidFill>
              </a:rPr>
              <a:t>retransmission</a:t>
            </a:r>
            <a:r>
              <a:rPr lang="en-US" altLang="en-US" dirty="0"/>
              <a:t> until the data is correctly and completely received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788E5-E8E2-453E-836B-86617762EFB0}" type="slidenum">
              <a:rPr lang="en-US" altLang="en-US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79002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3D0026-E0B8-4F01-9DE3-5F400EA17F81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256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World Wide Web (WWW)</a:t>
            </a:r>
          </a:p>
        </p:txBody>
      </p:sp>
      <p:sp>
        <p:nvSpPr>
          <p:cNvPr id="256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b="1"/>
              <a:t>WWW</a:t>
            </a:r>
            <a:r>
              <a:rPr lang="en-US" altLang="en-US"/>
              <a:t> is a system of interlinked, hypertext documents that runs over the Internet</a:t>
            </a:r>
          </a:p>
          <a:p>
            <a:r>
              <a:rPr lang="en-US" altLang="en-US"/>
              <a:t>Two types of software:</a:t>
            </a:r>
          </a:p>
          <a:p>
            <a:pPr lvl="1"/>
            <a:r>
              <a:rPr lang="en-US" altLang="en-US" b="1"/>
              <a:t>Client</a:t>
            </a:r>
            <a:r>
              <a:rPr lang="en-US" altLang="en-US"/>
              <a:t>: a system that wishes to access the information provided by servers must run client software (e.g., web browser)</a:t>
            </a:r>
          </a:p>
          <a:p>
            <a:pPr lvl="1"/>
            <a:r>
              <a:rPr lang="en-US" altLang="en-US" b="1"/>
              <a:t>Server</a:t>
            </a:r>
            <a:r>
              <a:rPr lang="en-US" altLang="en-US"/>
              <a:t>: an internet-connected computer that wishes to provide information to others must run server software</a:t>
            </a:r>
          </a:p>
          <a:p>
            <a:pPr lvl="1"/>
            <a:r>
              <a:rPr lang="en-US" altLang="en-US"/>
              <a:t>Client and server applications communicate over the Internet by following a protocol built on top of TCP/IP – </a:t>
            </a:r>
            <a:r>
              <a:rPr lang="en-US" altLang="en-US">
                <a:solidFill>
                  <a:schemeClr val="accent2"/>
                </a:solidFill>
              </a:rPr>
              <a:t>HyperText Transport Protocol</a:t>
            </a:r>
            <a:r>
              <a:rPr lang="en-US" altLang="en-US"/>
              <a:t> (</a:t>
            </a:r>
            <a:r>
              <a:rPr lang="en-US" altLang="en-US" b="1"/>
              <a:t>HTTP</a:t>
            </a:r>
            <a:r>
              <a:rPr lang="en-US" altLang="en-US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21993456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Hypertext Transport Protocol (HTTP)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0" y="2002022"/>
            <a:ext cx="9613861" cy="3599316"/>
          </a:xfrm>
        </p:spPr>
        <p:txBody>
          <a:bodyPr>
            <a:normAutofit/>
          </a:bodyPr>
          <a:lstStyle/>
          <a:p>
            <a:r>
              <a:rPr lang="en-US" dirty="0"/>
              <a:t>the set of commands understood by a web server and sent from a browser some HTTP commands (your browser sends these internally</a:t>
            </a:r>
            <a:r>
              <a:rPr lang="en-US" dirty="0" smtClean="0"/>
              <a:t>):</a:t>
            </a:r>
          </a:p>
          <a:p>
            <a:pPr lvl="1"/>
            <a:r>
              <a:rPr lang="en-US" dirty="0" smtClean="0"/>
              <a:t>GET </a:t>
            </a:r>
            <a:r>
              <a:rPr lang="en-US" dirty="0"/>
              <a:t>filename : download </a:t>
            </a:r>
            <a:endParaRPr lang="en-US" dirty="0" smtClean="0"/>
          </a:p>
          <a:p>
            <a:pPr lvl="1"/>
            <a:r>
              <a:rPr lang="en-US" dirty="0" smtClean="0"/>
              <a:t>POST </a:t>
            </a:r>
            <a:r>
              <a:rPr lang="en-US" dirty="0"/>
              <a:t>filename : send a web form response </a:t>
            </a:r>
            <a:endParaRPr lang="en-US" dirty="0" smtClean="0"/>
          </a:p>
          <a:p>
            <a:pPr lvl="1"/>
            <a:r>
              <a:rPr lang="en-US" dirty="0" smtClean="0"/>
              <a:t>PUT </a:t>
            </a:r>
            <a:r>
              <a:rPr lang="en-US" dirty="0"/>
              <a:t>filename : </a:t>
            </a:r>
            <a:r>
              <a:rPr lang="en-US" dirty="0" smtClean="0"/>
              <a:t>upload</a:t>
            </a:r>
          </a:p>
          <a:p>
            <a:pPr marL="457200" lvl="1" indent="0">
              <a:buNone/>
            </a:pPr>
            <a:r>
              <a:rPr lang="en-US" sz="3200" b="1" dirty="0" smtClean="0"/>
              <a:t>HTTP </a:t>
            </a:r>
            <a:r>
              <a:rPr lang="en-US" sz="3200" b="1" dirty="0"/>
              <a:t>error </a:t>
            </a:r>
            <a:r>
              <a:rPr lang="en-US" sz="3200" b="1" dirty="0" smtClean="0"/>
              <a:t>codes</a:t>
            </a:r>
          </a:p>
          <a:p>
            <a:pPr marL="457200" lvl="1" indent="0">
              <a:buNone/>
            </a:pPr>
            <a:r>
              <a:rPr lang="en-US" dirty="0"/>
              <a:t>when something goes wrong, the web server returns a special "error code" number to the browser, possibly followed by an HTML document common error codes:</a:t>
            </a:r>
            <a:endParaRPr lang="en-US" b="1" dirty="0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 rotWithShape="1">
          <a:blip r:embed="rId2"/>
          <a:srcRect l="35288" t="47794" r="34533" b="26440"/>
          <a:stretch/>
        </p:blipFill>
        <p:spPr>
          <a:xfrm>
            <a:off x="3387142" y="4854278"/>
            <a:ext cx="3812147" cy="1829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249496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37</TotalTime>
  <Words>879</Words>
  <Application>Microsoft Office PowerPoint</Application>
  <PresentationFormat>Widescreen</PresentationFormat>
  <Paragraphs>124</Paragraphs>
  <Slides>22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Calibri Light</vt:lpstr>
      <vt:lpstr>Times New Roman</vt:lpstr>
      <vt:lpstr>Verdana</vt:lpstr>
      <vt:lpstr>Berlin</vt:lpstr>
      <vt:lpstr>Microsoft Clip Gallery</vt:lpstr>
      <vt:lpstr>Web Programming </vt:lpstr>
      <vt:lpstr>Web terminologies</vt:lpstr>
      <vt:lpstr>Web Fundamentals</vt:lpstr>
      <vt:lpstr>Internet v.s. Web</vt:lpstr>
      <vt:lpstr>How does the Internet Work?</vt:lpstr>
      <vt:lpstr>The Internet Protocol (IP)</vt:lpstr>
      <vt:lpstr>The Transmission Control Protocol (TCP)</vt:lpstr>
      <vt:lpstr>The World Wide Web (WWW)</vt:lpstr>
      <vt:lpstr>Hypertext Transport Protocol (HTTP) </vt:lpstr>
      <vt:lpstr>Internet media ("MIME") types</vt:lpstr>
      <vt:lpstr>PowerPoint Presentation</vt:lpstr>
      <vt:lpstr>PowerPoint Presentation</vt:lpstr>
      <vt:lpstr>PowerPoint Presentation</vt:lpstr>
      <vt:lpstr>web application</vt:lpstr>
      <vt:lpstr>PowerPoint Presentation</vt:lpstr>
      <vt:lpstr>Primary technologies for the web</vt:lpstr>
      <vt:lpstr>Description</vt:lpstr>
      <vt:lpstr>Hypertext markup language (HTML)</vt:lpstr>
      <vt:lpstr>Cascading style sheets (CSS)</vt:lpstr>
      <vt:lpstr>JavaScript (JS)</vt:lpstr>
      <vt:lpstr>Personal home page (PHP)</vt:lpstr>
      <vt:lpstr>Structured query language (SQL)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Programming</dc:title>
  <dc:creator>Fuu Cs</dc:creator>
  <cp:lastModifiedBy>Fuu Cs</cp:lastModifiedBy>
  <cp:revision>8</cp:revision>
  <dcterms:created xsi:type="dcterms:W3CDTF">2018-02-27T11:40:52Z</dcterms:created>
  <dcterms:modified xsi:type="dcterms:W3CDTF">2018-02-27T12:18:32Z</dcterms:modified>
</cp:coreProperties>
</file>