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91" r:id="rId5"/>
    <p:sldId id="263" r:id="rId6"/>
    <p:sldId id="290" r:id="rId7"/>
    <p:sldId id="258" r:id="rId8"/>
    <p:sldId id="283" r:id="rId9"/>
    <p:sldId id="264" r:id="rId10"/>
    <p:sldId id="284" r:id="rId11"/>
    <p:sldId id="265" r:id="rId12"/>
    <p:sldId id="285" r:id="rId13"/>
    <p:sldId id="267" r:id="rId14"/>
    <p:sldId id="286" r:id="rId15"/>
    <p:sldId id="268" r:id="rId16"/>
    <p:sldId id="269" r:id="rId17"/>
    <p:sldId id="289" r:id="rId18"/>
    <p:sldId id="261" r:id="rId19"/>
    <p:sldId id="294" r:id="rId20"/>
    <p:sldId id="262" r:id="rId21"/>
    <p:sldId id="273" r:id="rId22"/>
    <p:sldId id="293" r:id="rId23"/>
    <p:sldId id="274" r:id="rId24"/>
    <p:sldId id="282" r:id="rId25"/>
    <p:sldId id="275" r:id="rId26"/>
    <p:sldId id="276" r:id="rId27"/>
    <p:sldId id="277" r:id="rId28"/>
    <p:sldId id="280" r:id="rId29"/>
    <p:sldId id="281" r:id="rId3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253" autoAdjust="0"/>
    <p:restoredTop sz="94660"/>
  </p:normalViewPr>
  <p:slideViewPr>
    <p:cSldViewPr snapToGrid="0">
      <p:cViewPr>
        <p:scale>
          <a:sx n="75" d="100"/>
          <a:sy n="75" d="100"/>
        </p:scale>
        <p:origin x="48" y="6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7B0A-BCCE-4068-82CA-6A52D4608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3AD8E-A142-40B4-86C5-97768DD4D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04F78-B130-4248-A254-46EB3F3F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9C74B-37EB-42CF-BFDC-A5C413EC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74981-2B4D-47BB-9AF4-552C904D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739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3062A-FD5F-435B-BBCE-4663301A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87BED-BAED-40C6-B8CD-FF2F79990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43673-D778-4D75-BDCB-7537AC82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A0061-306D-4A45-A17E-3F9F89E6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FCA7C-8A6F-4C7A-A864-81861953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207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08CD5-7DF3-4F1C-A173-9B5140382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5A056-57AC-4B94-9C5C-343F120FA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B2F87-4FD5-47AD-BD82-B3949AF4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2BB4E-DF31-4AE5-874D-23FFA854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016B6-3379-4E05-9601-AAB24531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513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8582-7BEF-435F-8F35-487DE4B0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F84A-EC57-48BA-9AEE-B13E31FC5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6A962-DC86-4CC5-87BE-7C4E13CB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72D24-FBE5-49A4-84AF-49DA5656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0A891-D708-4EFA-8D34-EB5B0F86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31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79F2-3228-40E3-BF03-A37A7C2F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4BD51-868A-4F9F-B4BB-0A3FDA6D3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5C55E-CBD2-46FD-BF42-5C722E60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0CED2-E4AC-429F-A21C-12753123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86769-2A4B-4AF7-8178-FB804E3D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96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2D9B-07F8-4207-A191-D7580000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D7A8-0A71-49CC-8BE0-9F7755312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CF74A-18C9-40B5-83E7-18AB2AA3F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4868D-FF84-44ED-B13F-76B950BC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1AECA-0EC8-4433-BF7E-DA0E5BA1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7F609-BE41-4211-92A9-352BDA25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442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4503-3320-40B4-ACA5-A518018B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904E3-A444-4B89-98CC-9E2AD985C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E7227-19EF-4CB7-A316-D634018B4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B7EBE-E485-45DD-ACE2-B217A3541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760505-8CCF-44BE-8498-BD1552104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37B00-F46C-4406-B59F-BE4FEA28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D0EE3-FEA1-4C6A-A3EE-8566DB0E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0F5FD-D0E3-42E1-8731-7829BC70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373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89C3-755D-492D-B494-ADD80549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F1434-8C2A-4D85-95DA-A8F85505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A0F94-94C2-4E48-AC50-D1E1ED22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66AE8-CD18-4A9B-B71B-0A197E8B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847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907D6-5D75-41A9-A775-1999C4A6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F54CE-C357-4D47-9FAF-2634D8BF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1D99C-299E-4E80-8CD6-948D04FD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722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845D-B52F-4ABD-A947-8476A4B8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CECAF-B8E7-43E9-B0AE-6CF53DF8E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3EB83-C8ED-4D06-BB30-FEA1EFCAD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7589C-8681-4B3D-97A7-F4DCCD43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B1CBA-168F-4984-8C49-6B8F0169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4EE0E-413A-4C85-BC3D-02B0435A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343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7610-7370-4CFB-9D99-C6704D06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D2656-9B6F-480E-B63F-3B5A464E0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975A8-B8FF-4F82-8C8C-FA45423CB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160D9-B065-4CEA-8FBE-8FF8E73E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5814E-6BB7-4A3C-87F9-C6EEB6F9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62B7C-F2A7-44D1-9E53-894EBBFD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672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128D8-43FF-42B1-9C7C-0635144C0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DEC3D-462E-43BF-806C-19C49132B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3ECA8-ED55-4946-8028-F92DD259B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5ADF0-B0DD-4B55-BD78-AF4285912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456A3-177E-43FB-915C-41F3B598F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987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FAC1-416E-406F-A5A9-EF5B194F52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Logistic</a:t>
            </a:r>
            <a:r>
              <a:rPr lang="nl-NL" dirty="0"/>
              <a:t> Knowledge </a:t>
            </a:r>
            <a:r>
              <a:rPr lang="nl-NL" dirty="0" err="1"/>
              <a:t>Graph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76EC3-AF75-4883-AC1E-D340E2245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24438"/>
            <a:ext cx="9144000" cy="1655762"/>
          </a:xfrm>
        </p:spPr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35820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A95995C-8644-4EEE-851C-40711E202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0930" y="45759"/>
            <a:ext cx="8256109" cy="676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4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9D15-8655-4A2A-85D7-E11FBC23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LogisticBusiness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6DE7D-BA8E-4944-AF0E-F915552EE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Logistic</a:t>
            </a:r>
            <a:r>
              <a:rPr lang="nl-NL" dirty="0"/>
              <a:t> Service, 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 err="1"/>
              <a:t>Logistic</a:t>
            </a:r>
            <a:r>
              <a:rPr lang="nl-NL" dirty="0"/>
              <a:t> Transaction,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6208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3E3F59C-775F-41BA-9ECE-39E275ADF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0"/>
            <a:ext cx="109743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188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7DBB-923A-4638-9AFF-081ABE03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Classification</a:t>
            </a:r>
            <a:r>
              <a:rPr lang="nl-NL" dirty="0"/>
              <a:t>  </a:t>
            </a:r>
            <a:br>
              <a:rPr lang="nl-NL" dirty="0"/>
            </a:b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751B1-677B-44A5-9E1E-C107B3995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Dangerous </a:t>
            </a:r>
            <a:r>
              <a:rPr lang="nl-NL" dirty="0" err="1"/>
              <a:t>Goods</a:t>
            </a:r>
            <a:r>
              <a:rPr lang="nl-NL" dirty="0"/>
              <a:t>, </a:t>
            </a:r>
          </a:p>
          <a:p>
            <a:pPr lvl="1"/>
            <a:r>
              <a:rPr lang="nl-NL" dirty="0"/>
              <a:t>Hazard code,</a:t>
            </a:r>
          </a:p>
          <a:p>
            <a:pPr lvl="1"/>
            <a:r>
              <a:rPr lang="nl-NL" dirty="0"/>
              <a:t>… </a:t>
            </a:r>
          </a:p>
          <a:p>
            <a:pPr marL="457200" lvl="1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3367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E953FFC-1A73-4C34-A4C3-EAD6FD190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276225"/>
            <a:ext cx="10220325" cy="630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668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E535-BC1F-4E0C-87AF-5E948478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Address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9038-DC88-4168-8E93-596FE31D2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Address</a:t>
            </a:r>
            <a:r>
              <a:rPr lang="nl-NL" dirty="0"/>
              <a:t> is </a:t>
            </a:r>
            <a:r>
              <a:rPr lang="nl-NL" dirty="0" err="1"/>
              <a:t>related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location</a:t>
            </a:r>
            <a:r>
              <a:rPr lang="nl-NL" dirty="0"/>
              <a:t>, </a:t>
            </a:r>
          </a:p>
          <a:p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location</a:t>
            </a:r>
            <a:r>
              <a:rPr lang="nl-NL" dirty="0"/>
              <a:t> </a:t>
            </a:r>
            <a:r>
              <a:rPr lang="nl-NL" dirty="0" err="1"/>
              <a:t>sub-type</a:t>
            </a:r>
            <a:r>
              <a:rPr lang="nl-NL" dirty="0"/>
              <a:t> has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address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identified</a:t>
            </a:r>
            <a:r>
              <a:rPr lang="nl-NL" dirty="0"/>
              <a:t> via: </a:t>
            </a:r>
          </a:p>
          <a:p>
            <a:pPr lvl="1"/>
            <a:r>
              <a:rPr lang="nl-NL" dirty="0" err="1"/>
              <a:t>Address</a:t>
            </a:r>
            <a:r>
              <a:rPr lang="nl-NL" dirty="0"/>
              <a:t> (string), </a:t>
            </a:r>
          </a:p>
          <a:p>
            <a:pPr lvl="1"/>
            <a:r>
              <a:rPr lang="nl-NL" dirty="0"/>
              <a:t>Lat </a:t>
            </a:r>
            <a:r>
              <a:rPr lang="nl-NL" dirty="0" err="1"/>
              <a:t>and</a:t>
            </a:r>
            <a:r>
              <a:rPr lang="nl-NL" dirty="0"/>
              <a:t> long, </a:t>
            </a:r>
          </a:p>
          <a:p>
            <a:pPr lvl="1"/>
            <a:r>
              <a:rPr lang="nl-NL" dirty="0" err="1"/>
              <a:t>Administrative</a:t>
            </a:r>
            <a:r>
              <a:rPr lang="nl-NL" dirty="0"/>
              <a:t> level (codes),</a:t>
            </a:r>
          </a:p>
          <a:p>
            <a:pPr lvl="1"/>
            <a:r>
              <a:rPr lang="nl-NL" dirty="0"/>
              <a:t>Country, </a:t>
            </a:r>
          </a:p>
          <a:p>
            <a:pPr lvl="1"/>
            <a:r>
              <a:rPr lang="nl-NL" dirty="0" err="1"/>
              <a:t>Region</a:t>
            </a:r>
            <a:r>
              <a:rPr lang="nl-NL" dirty="0"/>
              <a:t>, </a:t>
            </a:r>
          </a:p>
          <a:p>
            <a:pPr lvl="1"/>
            <a:endParaRPr lang="nl-NL" dirty="0"/>
          </a:p>
          <a:p>
            <a:pPr marL="457200" lvl="1" indent="0">
              <a:buNone/>
            </a:pPr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9667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3BF6-78A4-4E86-AD98-E889307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Logistic</a:t>
            </a:r>
            <a:r>
              <a:rPr lang="nl-NL" dirty="0"/>
              <a:t> </a:t>
            </a:r>
            <a:r>
              <a:rPr lang="nl-NL" dirty="0" err="1"/>
              <a:t>Governance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3284C-E4CF-40BD-AAB8-F24B18F2B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Provnenace</a:t>
            </a:r>
            <a:r>
              <a:rPr lang="nl-NL" dirty="0"/>
              <a:t>, </a:t>
            </a:r>
          </a:p>
          <a:p>
            <a:r>
              <a:rPr lang="nl-NL" dirty="0" err="1"/>
              <a:t>Governance</a:t>
            </a:r>
            <a:r>
              <a:rPr lang="nl-NL" dirty="0"/>
              <a:t> </a:t>
            </a:r>
            <a:r>
              <a:rPr lang="nl-NL" dirty="0" err="1"/>
              <a:t>Roles</a:t>
            </a:r>
            <a:r>
              <a:rPr lang="nl-NL" dirty="0"/>
              <a:t>,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31552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84FB-FDEC-448A-86FD-69DA6FAC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27116-3B34-4358-AEC2-5A5B89518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link </a:t>
            </a:r>
            <a:r>
              <a:rPr lang="nl-NL" dirty="0" err="1"/>
              <a:t>external</a:t>
            </a:r>
            <a:r>
              <a:rPr lang="nl-NL" dirty="0"/>
              <a:t> </a:t>
            </a:r>
            <a:r>
              <a:rPr lang="nl-NL" dirty="0" err="1"/>
              <a:t>controlled</a:t>
            </a:r>
            <a:r>
              <a:rPr lang="nl-NL" dirty="0"/>
              <a:t> </a:t>
            </a:r>
            <a:r>
              <a:rPr lang="nl-NL" dirty="0" err="1"/>
              <a:t>vocabulary</a:t>
            </a:r>
            <a:r>
              <a:rPr lang="nl-NL" dirty="0"/>
              <a:t> (code list)</a:t>
            </a:r>
          </a:p>
          <a:p>
            <a:r>
              <a:rPr lang="nl-NL" dirty="0" err="1"/>
              <a:t>Unambiguous</a:t>
            </a:r>
            <a:r>
              <a:rPr lang="nl-NL" dirty="0"/>
              <a:t> </a:t>
            </a:r>
            <a:r>
              <a:rPr lang="nl-NL" dirty="0" err="1"/>
              <a:t>definition</a:t>
            </a:r>
            <a:r>
              <a:rPr lang="nl-NL" dirty="0"/>
              <a:t> of classes </a:t>
            </a:r>
            <a:r>
              <a:rPr lang="nl-NL" dirty="0" err="1"/>
              <a:t>and</a:t>
            </a:r>
            <a:r>
              <a:rPr lang="nl-NL" dirty="0"/>
              <a:t> term </a:t>
            </a:r>
            <a:r>
              <a:rPr lang="nl-NL" dirty="0" err="1"/>
              <a:t>relationship</a:t>
            </a:r>
            <a:r>
              <a:rPr lang="nl-NL" dirty="0"/>
              <a:t>, </a:t>
            </a:r>
          </a:p>
          <a:p>
            <a:r>
              <a:rPr lang="nl-NL" dirty="0" err="1"/>
              <a:t>Strict</a:t>
            </a:r>
            <a:r>
              <a:rPr lang="nl-NL" dirty="0"/>
              <a:t> </a:t>
            </a:r>
            <a:r>
              <a:rPr lang="nl-NL" dirty="0" err="1"/>
              <a:t>hierarchical</a:t>
            </a:r>
            <a:r>
              <a:rPr lang="nl-NL" dirty="0"/>
              <a:t> </a:t>
            </a:r>
            <a:r>
              <a:rPr lang="nl-NL" dirty="0" err="1"/>
              <a:t>subcleass</a:t>
            </a:r>
            <a:r>
              <a:rPr lang="nl-NL" dirty="0"/>
              <a:t> </a:t>
            </a:r>
            <a:r>
              <a:rPr lang="nl-NL" dirty="0" err="1"/>
              <a:t>relationships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classes, </a:t>
            </a:r>
          </a:p>
          <a:p>
            <a:r>
              <a:rPr lang="nl-NL" dirty="0"/>
              <a:t>Property </a:t>
            </a:r>
            <a:r>
              <a:rPr lang="nl-NL" dirty="0" err="1"/>
              <a:t>specification</a:t>
            </a:r>
            <a:r>
              <a:rPr lang="nl-NL" dirty="0"/>
              <a:t> on a per-class basis, </a:t>
            </a:r>
          </a:p>
          <a:p>
            <a:r>
              <a:rPr lang="nl-NL" dirty="0"/>
              <a:t>Value </a:t>
            </a:r>
            <a:r>
              <a:rPr lang="nl-NL" dirty="0" err="1"/>
              <a:t>restriction</a:t>
            </a:r>
            <a:r>
              <a:rPr lang="nl-NL" dirty="0"/>
              <a:t> </a:t>
            </a:r>
            <a:r>
              <a:rPr lang="nl-NL" dirty="0" err="1"/>
              <a:t>specification</a:t>
            </a:r>
            <a:r>
              <a:rPr lang="nl-NL" dirty="0"/>
              <a:t> on a per-class basis, </a:t>
            </a:r>
          </a:p>
          <a:p>
            <a:r>
              <a:rPr lang="nl-NL" dirty="0" err="1"/>
              <a:t>Individual</a:t>
            </a:r>
            <a:r>
              <a:rPr lang="nl-NL" dirty="0"/>
              <a:t> </a:t>
            </a:r>
            <a:r>
              <a:rPr lang="nl-NL" dirty="0" err="1"/>
              <a:t>inclusion</a:t>
            </a:r>
            <a:r>
              <a:rPr lang="nl-NL" dirty="0"/>
              <a:t>, </a:t>
            </a:r>
          </a:p>
          <a:p>
            <a:r>
              <a:rPr lang="nl-NL" dirty="0" err="1"/>
              <a:t>Specification</a:t>
            </a:r>
            <a:r>
              <a:rPr lang="nl-NL" dirty="0"/>
              <a:t> of disjoint classes, </a:t>
            </a:r>
          </a:p>
          <a:p>
            <a:r>
              <a:rPr lang="nl-NL" dirty="0" err="1"/>
              <a:t>Specification</a:t>
            </a:r>
            <a:r>
              <a:rPr lang="nl-NL" dirty="0"/>
              <a:t> of </a:t>
            </a:r>
            <a:r>
              <a:rPr lang="nl-NL" dirty="0" err="1"/>
              <a:t>arbitrary</a:t>
            </a:r>
            <a:r>
              <a:rPr lang="nl-NL" dirty="0"/>
              <a:t> </a:t>
            </a:r>
            <a:r>
              <a:rPr lang="nl-NL" dirty="0" err="1"/>
              <a:t>logical</a:t>
            </a:r>
            <a:r>
              <a:rPr lang="nl-NL" dirty="0"/>
              <a:t> </a:t>
            </a:r>
            <a:r>
              <a:rPr lang="nl-NL" dirty="0" err="1"/>
              <a:t>relationships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terms</a:t>
            </a:r>
            <a:r>
              <a:rPr lang="nl-NL" dirty="0"/>
              <a:t>, </a:t>
            </a:r>
          </a:p>
          <a:p>
            <a:r>
              <a:rPr lang="nl-NL" dirty="0" err="1"/>
              <a:t>Distinguished</a:t>
            </a:r>
            <a:r>
              <a:rPr lang="nl-NL" dirty="0"/>
              <a:t> </a:t>
            </a:r>
            <a:r>
              <a:rPr lang="nl-NL" dirty="0" err="1"/>
              <a:t>relationships</a:t>
            </a:r>
            <a:r>
              <a:rPr lang="nl-NL" dirty="0"/>
              <a:t> </a:t>
            </a:r>
            <a:r>
              <a:rPr lang="nl-NL" dirty="0" err="1"/>
              <a:t>such</a:t>
            </a:r>
            <a:r>
              <a:rPr lang="nl-NL" dirty="0"/>
              <a:t> as inverse </a:t>
            </a:r>
            <a:r>
              <a:rPr lang="nl-NL" dirty="0" err="1"/>
              <a:t>and</a:t>
            </a:r>
            <a:r>
              <a:rPr lang="nl-NL" dirty="0"/>
              <a:t> part-</a:t>
            </a:r>
            <a:r>
              <a:rPr lang="nl-NL" dirty="0" err="1"/>
              <a:t>whole</a:t>
            </a:r>
            <a:r>
              <a:rPr lang="nl-NL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725906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339E2-79E1-4D0D-AAB7-14C9F5B5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Milestones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roadmap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52104-4CA3-434F-84E6-0617BFAB1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Usecase</a:t>
            </a:r>
            <a:r>
              <a:rPr lang="nl-NL" dirty="0"/>
              <a:t> Development, </a:t>
            </a:r>
          </a:p>
          <a:p>
            <a:endParaRPr lang="nl-NL" dirty="0"/>
          </a:p>
          <a:p>
            <a:r>
              <a:rPr lang="nl-NL" dirty="0" err="1"/>
              <a:t>Modeling</a:t>
            </a:r>
            <a:r>
              <a:rPr lang="nl-NL" dirty="0"/>
              <a:t> per </a:t>
            </a:r>
            <a:r>
              <a:rPr lang="nl-NL" dirty="0" err="1"/>
              <a:t>usecase</a:t>
            </a:r>
            <a:r>
              <a:rPr lang="nl-NL" dirty="0"/>
              <a:t>, </a:t>
            </a:r>
          </a:p>
          <a:p>
            <a:endParaRPr lang="nl-NL" dirty="0"/>
          </a:p>
          <a:p>
            <a:r>
              <a:rPr lang="nl-NL" dirty="0"/>
              <a:t>Coverage of </a:t>
            </a:r>
            <a:r>
              <a:rPr lang="nl-NL" dirty="0" err="1"/>
              <a:t>standards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core</a:t>
            </a:r>
            <a:r>
              <a:rPr lang="nl-NL" dirty="0"/>
              <a:t> model</a:t>
            </a:r>
          </a:p>
          <a:p>
            <a:endParaRPr lang="nl-NL" dirty="0"/>
          </a:p>
          <a:p>
            <a:r>
              <a:rPr lang="nl-NL" dirty="0" err="1"/>
              <a:t>Mappings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Proof</a:t>
            </a:r>
            <a:r>
              <a:rPr lang="nl-NL" dirty="0"/>
              <a:t> of Concept, 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7523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E501-8363-4E6A-A212-CFC12A70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7361F-2E58-4000-BFBB-CC777BA0E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 </a:t>
            </a:r>
            <a:r>
              <a:rPr lang="nl-NL" dirty="0" err="1"/>
              <a:t>can</a:t>
            </a:r>
            <a:r>
              <a:rPr lang="nl-NL" dirty="0"/>
              <a:t> end here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Thursday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125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923C8-8CDA-4FF6-A151-656F9A1C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 a </a:t>
            </a:r>
            <a:r>
              <a:rPr lang="nl-NL" dirty="0" err="1"/>
              <a:t>Formal</a:t>
            </a:r>
            <a:r>
              <a:rPr lang="nl-NL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3444-4D60-446B-A4CE-5E5FF0375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i="1" dirty="0" err="1"/>
              <a:t>Interoperability</a:t>
            </a:r>
            <a:r>
              <a:rPr lang="nl-NL" i="1" dirty="0"/>
              <a:t> support, </a:t>
            </a:r>
          </a:p>
          <a:p>
            <a:r>
              <a:rPr lang="nl-NL" i="1" dirty="0"/>
              <a:t>Data Integration</a:t>
            </a:r>
            <a:endParaRPr lang="nl-NL" dirty="0"/>
          </a:p>
          <a:p>
            <a:r>
              <a:rPr lang="nl-NL" dirty="0" err="1"/>
              <a:t>Create</a:t>
            </a:r>
            <a:r>
              <a:rPr lang="nl-NL" dirty="0"/>
              <a:t> a </a:t>
            </a:r>
            <a:r>
              <a:rPr lang="nl-NL" i="1" dirty="0"/>
              <a:t>shared </a:t>
            </a:r>
            <a:r>
              <a:rPr lang="nl-NL" i="1" dirty="0" err="1"/>
              <a:t>understanding</a:t>
            </a:r>
            <a:r>
              <a:rPr lang="nl-NL" i="1" dirty="0"/>
              <a:t> </a:t>
            </a:r>
            <a:r>
              <a:rPr lang="nl-NL" dirty="0"/>
              <a:t>of </a:t>
            </a:r>
            <a:r>
              <a:rPr lang="nl-NL" dirty="0" err="1"/>
              <a:t>logistic</a:t>
            </a:r>
            <a:r>
              <a:rPr lang="nl-NL" dirty="0"/>
              <a:t> domain, </a:t>
            </a:r>
          </a:p>
          <a:p>
            <a:r>
              <a:rPr lang="nl-NL" i="1" dirty="0" err="1"/>
              <a:t>Consistency</a:t>
            </a:r>
            <a:r>
              <a:rPr lang="nl-NL" i="1" dirty="0"/>
              <a:t> </a:t>
            </a:r>
            <a:r>
              <a:rPr lang="nl-NL" i="1" dirty="0" err="1"/>
              <a:t>checking</a:t>
            </a:r>
            <a:r>
              <a:rPr lang="nl-NL" i="1" dirty="0"/>
              <a:t>, </a:t>
            </a:r>
          </a:p>
          <a:p>
            <a:r>
              <a:rPr lang="nl-NL" i="1" dirty="0"/>
              <a:t>Automatic </a:t>
            </a:r>
            <a:r>
              <a:rPr lang="nl-NL" i="1" dirty="0" err="1"/>
              <a:t>Inference</a:t>
            </a:r>
            <a:r>
              <a:rPr lang="nl-NL" i="1" dirty="0"/>
              <a:t>, </a:t>
            </a:r>
          </a:p>
          <a:p>
            <a:r>
              <a:rPr lang="nl-NL" i="1" dirty="0"/>
              <a:t>Forward Compatibility,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0309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B7D5-AAB7-4A50-9FC9-73FD1398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Ontology</a:t>
            </a:r>
            <a:r>
              <a:rPr lang="nl-NL" dirty="0"/>
              <a:t> Engineering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D45B1-7C40-4B64-AFDC-AD91B72E4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70750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2F614-8F98-4860-87EE-8C412C5EF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 dirty="0"/>
              <a:t> </a:t>
            </a:r>
          </a:p>
          <a:p>
            <a:r>
              <a:rPr lang="nl-NL" dirty="0"/>
              <a:t>Input:</a:t>
            </a:r>
          </a:p>
          <a:p>
            <a:pPr lvl="1"/>
            <a:r>
              <a:rPr lang="nl-NL" dirty="0"/>
              <a:t>Interviews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domain experts, </a:t>
            </a:r>
          </a:p>
          <a:p>
            <a:pPr lvl="1"/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documents</a:t>
            </a:r>
            <a:r>
              <a:rPr lang="nl-NL" dirty="0"/>
              <a:t>, </a:t>
            </a:r>
          </a:p>
          <a:p>
            <a:pPr lvl="1"/>
            <a:r>
              <a:rPr lang="nl-NL" dirty="0" err="1"/>
              <a:t>standards</a:t>
            </a:r>
            <a:r>
              <a:rPr lang="nl-NL" dirty="0"/>
              <a:t>, </a:t>
            </a:r>
            <a:r>
              <a:rPr lang="nl-NL" dirty="0" err="1"/>
              <a:t>reference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(</a:t>
            </a:r>
            <a:r>
              <a:rPr lang="nl-NL" dirty="0" err="1"/>
              <a:t>reuse</a:t>
            </a:r>
            <a:r>
              <a:rPr lang="nl-NL" dirty="0"/>
              <a:t>, or </a:t>
            </a:r>
            <a:r>
              <a:rPr lang="nl-NL" dirty="0" err="1"/>
              <a:t>integration</a:t>
            </a:r>
            <a:r>
              <a:rPr lang="nl-NL" dirty="0"/>
              <a:t>)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Output:</a:t>
            </a:r>
          </a:p>
          <a:p>
            <a:pPr lvl="1"/>
            <a:r>
              <a:rPr lang="nl-NL" dirty="0" err="1"/>
              <a:t>Use</a:t>
            </a:r>
            <a:r>
              <a:rPr lang="nl-NL" dirty="0"/>
              <a:t>-cases</a:t>
            </a:r>
          </a:p>
          <a:p>
            <a:pPr lvl="2"/>
            <a:r>
              <a:rPr lang="nl-NL" dirty="0" err="1"/>
              <a:t>userstories</a:t>
            </a:r>
            <a:endParaRPr lang="nl-NL" dirty="0"/>
          </a:p>
          <a:p>
            <a:pPr lvl="2"/>
            <a:r>
              <a:rPr lang="nl-NL" dirty="0"/>
              <a:t>Goal </a:t>
            </a:r>
          </a:p>
          <a:p>
            <a:pPr lvl="2"/>
            <a:r>
              <a:rPr lang="nl-NL" dirty="0"/>
              <a:t>Scope, out of scope</a:t>
            </a:r>
          </a:p>
          <a:p>
            <a:pPr lvl="2"/>
            <a:r>
              <a:rPr lang="nl-NL" dirty="0">
                <a:solidFill>
                  <a:srgbClr val="FF0000"/>
                </a:solidFill>
              </a:rPr>
              <a:t>Event </a:t>
            </a:r>
            <a:r>
              <a:rPr lang="nl-NL" dirty="0" err="1">
                <a:solidFill>
                  <a:srgbClr val="FF0000"/>
                </a:solidFill>
              </a:rPr>
              <a:t>and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activity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diagrams</a:t>
            </a:r>
            <a:endParaRPr lang="nl-NL" dirty="0">
              <a:solidFill>
                <a:srgbClr val="FF0000"/>
              </a:solidFill>
            </a:endParaRPr>
          </a:p>
          <a:p>
            <a:pPr lvl="2"/>
            <a:r>
              <a:rPr lang="nl-NL" dirty="0">
                <a:solidFill>
                  <a:srgbClr val="FF0000"/>
                </a:solidFill>
              </a:rPr>
              <a:t>Actors, interfaces </a:t>
            </a:r>
            <a:r>
              <a:rPr lang="nl-NL" dirty="0" err="1">
                <a:solidFill>
                  <a:srgbClr val="FF0000"/>
                </a:solidFill>
              </a:rPr>
              <a:t>involved</a:t>
            </a:r>
            <a:r>
              <a:rPr lang="nl-NL" dirty="0">
                <a:solidFill>
                  <a:srgbClr val="FF0000"/>
                </a:solidFill>
              </a:rPr>
              <a:t>, </a:t>
            </a:r>
          </a:p>
          <a:p>
            <a:pPr lvl="2"/>
            <a:r>
              <a:rPr lang="nl-NL" dirty="0"/>
              <a:t>Non </a:t>
            </a:r>
            <a:r>
              <a:rPr lang="nl-NL" dirty="0" err="1"/>
              <a:t>functional</a:t>
            </a:r>
            <a:r>
              <a:rPr lang="nl-NL" dirty="0"/>
              <a:t> </a:t>
            </a:r>
            <a:r>
              <a:rPr lang="nl-NL" dirty="0" err="1"/>
              <a:t>requirements</a:t>
            </a:r>
            <a:r>
              <a:rPr lang="nl-NL" dirty="0"/>
              <a:t>,</a:t>
            </a:r>
          </a:p>
          <a:p>
            <a:pPr lvl="2"/>
            <a:r>
              <a:rPr lang="nl-NL" dirty="0" err="1">
                <a:solidFill>
                  <a:srgbClr val="FF0000"/>
                </a:solidFill>
              </a:rPr>
              <a:t>Competency</a:t>
            </a:r>
            <a:r>
              <a:rPr lang="nl-NL" dirty="0">
                <a:solidFill>
                  <a:srgbClr val="FF0000"/>
                </a:solidFill>
              </a:rPr>
              <a:t> question</a:t>
            </a:r>
          </a:p>
          <a:p>
            <a:pPr marL="457200" lvl="1" indent="0">
              <a:buNone/>
            </a:pP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7D7EEAB-0A10-4261-B8D0-B87111E8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err="1"/>
              <a:t>Requirement</a:t>
            </a:r>
            <a:r>
              <a:rPr lang="nl-NL" dirty="0"/>
              <a:t> workflow</a:t>
            </a:r>
          </a:p>
        </p:txBody>
      </p:sp>
    </p:spTree>
    <p:extLst>
      <p:ext uri="{BB962C8B-B14F-4D97-AF65-F5344CB8AC3E}">
        <p14:creationId xmlns:p14="http://schemas.microsoft.com/office/powerpoint/2010/main" val="2690196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44F92-7199-4CEE-9144-15C27D3ED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0836"/>
            <a:ext cx="10515600" cy="1458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Questions the knowledge base, application or ontology should be able to answer in fulfillment of the use case and a representation set of sample answers.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nl-NL" sz="2000" dirty="0"/>
          </a:p>
          <a:p>
            <a:endParaRPr lang="nl-NL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857498-C4F3-4536-8656-2CF9ECE10DB9}"/>
              </a:ext>
            </a:extLst>
          </p:cNvPr>
          <p:cNvSpPr txBox="1">
            <a:spLocks/>
          </p:cNvSpPr>
          <p:nvPr/>
        </p:nvSpPr>
        <p:spPr>
          <a:xfrm>
            <a:off x="838200" y="4233390"/>
            <a:ext cx="10515600" cy="1458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/>
              <a:t>DerivedFrom</a:t>
            </a:r>
            <a:r>
              <a:rPr lang="en-US" sz="2000" dirty="0"/>
              <a:t>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</a:t>
            </a:r>
            <a:r>
              <a:rPr lang="en-US" sz="2000" dirty="0" err="1"/>
              <a:t>Userstories</a:t>
            </a:r>
            <a:r>
              <a:rPr lang="en-US" sz="2000" dirty="0"/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Sequence diagrams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endParaRPr lang="nl-NL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FBA782-172A-4669-89C5-C046B6E4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err="1"/>
              <a:t>Competency</a:t>
            </a:r>
            <a:r>
              <a:rPr lang="nl-NL" dirty="0"/>
              <a:t> Question</a:t>
            </a:r>
          </a:p>
        </p:txBody>
      </p:sp>
    </p:spTree>
    <p:extLst>
      <p:ext uri="{BB962C8B-B14F-4D97-AF65-F5344CB8AC3E}">
        <p14:creationId xmlns:p14="http://schemas.microsoft.com/office/powerpoint/2010/main" val="4017539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0127-CD6D-407F-B929-EF62BDDB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 </a:t>
            </a:r>
            <a:r>
              <a:rPr lang="nl-NL" dirty="0" err="1"/>
              <a:t>example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38769-9F4D-4273-BB6E-CE2D13313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 err="1"/>
              <a:t>From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garden-</a:t>
            </a:r>
            <a:r>
              <a:rPr lang="nl-NL" sz="2000" dirty="0" err="1"/>
              <a:t>oriented</a:t>
            </a:r>
            <a:r>
              <a:rPr lang="nl-NL" sz="2000" dirty="0"/>
              <a:t> user story </a:t>
            </a:r>
            <a:r>
              <a:rPr lang="nl-NL" sz="2000" dirty="0" err="1"/>
              <a:t>interested</a:t>
            </a:r>
            <a:r>
              <a:rPr lang="nl-NL" sz="2000" dirty="0"/>
              <a:t> in </a:t>
            </a:r>
            <a:r>
              <a:rPr lang="nl-NL" sz="2000" dirty="0" err="1"/>
              <a:t>oak</a:t>
            </a:r>
            <a:r>
              <a:rPr lang="nl-NL" sz="2000" dirty="0"/>
              <a:t>-root fungus </a:t>
            </a:r>
            <a:r>
              <a:rPr lang="nl-NL" sz="2000" dirty="0" err="1"/>
              <a:t>susceptible</a:t>
            </a:r>
            <a:r>
              <a:rPr lang="nl-NL" sz="2000" dirty="0"/>
              <a:t> trees:</a:t>
            </a:r>
          </a:p>
          <a:p>
            <a:r>
              <a:rPr lang="nl-NL" sz="2000" dirty="0"/>
              <a:t>Question</a:t>
            </a:r>
          </a:p>
          <a:p>
            <a:pPr lvl="1"/>
            <a:r>
              <a:rPr lang="nl-NL" sz="2000" dirty="0"/>
              <a:t> ? </a:t>
            </a:r>
            <a:r>
              <a:rPr lang="nl-NL" sz="2000" dirty="0" err="1"/>
              <a:t>From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set of </a:t>
            </a:r>
            <a:r>
              <a:rPr lang="nl-NL" sz="2000" dirty="0" err="1"/>
              <a:t>approved</a:t>
            </a:r>
            <a:r>
              <a:rPr lang="nl-NL" sz="2000" dirty="0"/>
              <a:t> trees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city</a:t>
            </a:r>
            <a:r>
              <a:rPr lang="nl-NL" sz="2000" dirty="0"/>
              <a:t> of </a:t>
            </a:r>
            <a:r>
              <a:rPr lang="nl-NL" sz="2000" dirty="0" err="1"/>
              <a:t>Newyork</a:t>
            </a:r>
            <a:r>
              <a:rPr lang="nl-NL" sz="2000" dirty="0"/>
              <a:t>, </a:t>
            </a:r>
            <a:r>
              <a:rPr lang="nl-NL" sz="2000" dirty="0" err="1"/>
              <a:t>identify</a:t>
            </a:r>
            <a:r>
              <a:rPr lang="nl-NL" sz="2000" dirty="0"/>
              <a:t> </a:t>
            </a:r>
            <a:r>
              <a:rPr lang="nl-NL" sz="2000" dirty="0" err="1"/>
              <a:t>all</a:t>
            </a:r>
            <a:r>
              <a:rPr lang="nl-NL" sz="2000" dirty="0"/>
              <a:t> </a:t>
            </a:r>
            <a:r>
              <a:rPr lang="nl-NL" sz="2000" dirty="0" err="1"/>
              <a:t>those</a:t>
            </a:r>
            <a:r>
              <a:rPr lang="nl-NL" sz="2000" dirty="0"/>
              <a:t> </a:t>
            </a:r>
            <a:r>
              <a:rPr lang="nl-NL" sz="2000" dirty="0" err="1"/>
              <a:t>that</a:t>
            </a:r>
            <a:r>
              <a:rPr lang="nl-NL" sz="2000" dirty="0"/>
              <a:t> are </a:t>
            </a:r>
            <a:r>
              <a:rPr lang="nl-NL" sz="2000" dirty="0" err="1"/>
              <a:t>oak</a:t>
            </a:r>
            <a:r>
              <a:rPr lang="nl-NL" sz="2000" dirty="0"/>
              <a:t> root fungus </a:t>
            </a:r>
            <a:r>
              <a:rPr lang="nl-NL" sz="2000" dirty="0" err="1"/>
              <a:t>resistant</a:t>
            </a:r>
            <a:r>
              <a:rPr lang="nl-NL" sz="2000" dirty="0"/>
              <a:t>, </a:t>
            </a:r>
            <a:r>
              <a:rPr lang="nl-NL" sz="2000" dirty="0" err="1"/>
              <a:t>that</a:t>
            </a:r>
            <a:r>
              <a:rPr lang="nl-NL" sz="2000" dirty="0"/>
              <a:t> </a:t>
            </a:r>
            <a:r>
              <a:rPr lang="nl-NL" sz="2000" dirty="0" err="1"/>
              <a:t>flower</a:t>
            </a:r>
            <a:r>
              <a:rPr lang="nl-NL" sz="2000" dirty="0"/>
              <a:t>, </a:t>
            </a:r>
            <a:r>
              <a:rPr lang="nl-NL" sz="2000" dirty="0" err="1"/>
              <a:t>that</a:t>
            </a:r>
            <a:r>
              <a:rPr lang="nl-NL" sz="2000" dirty="0"/>
              <a:t> are </a:t>
            </a:r>
            <a:r>
              <a:rPr lang="nl-NL" sz="2000" dirty="0" err="1"/>
              <a:t>deciduous</a:t>
            </a:r>
            <a:r>
              <a:rPr lang="nl-NL" sz="2000" dirty="0"/>
              <a:t>,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whose</a:t>
            </a:r>
            <a:r>
              <a:rPr lang="nl-NL" sz="2000" dirty="0"/>
              <a:t> </a:t>
            </a:r>
            <a:r>
              <a:rPr lang="nl-NL" sz="2000" dirty="0" err="1"/>
              <a:t>leaves</a:t>
            </a:r>
            <a:r>
              <a:rPr lang="nl-NL" sz="2000" dirty="0"/>
              <a:t> turn </a:t>
            </a:r>
            <a:r>
              <a:rPr lang="nl-NL" sz="2000" dirty="0" err="1"/>
              <a:t>colors</a:t>
            </a:r>
            <a:r>
              <a:rPr lang="nl-NL" sz="2000" dirty="0"/>
              <a:t> in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fall</a:t>
            </a:r>
            <a:r>
              <a:rPr lang="nl-NL" sz="2000" dirty="0"/>
              <a:t>. </a:t>
            </a:r>
          </a:p>
          <a:p>
            <a:r>
              <a:rPr lang="nl-NL" sz="2000" dirty="0" err="1"/>
              <a:t>Answer</a:t>
            </a:r>
            <a:r>
              <a:rPr lang="nl-NL" sz="2000" dirty="0"/>
              <a:t>: </a:t>
            </a:r>
          </a:p>
          <a:p>
            <a:pPr lvl="1"/>
            <a:r>
              <a:rPr lang="nl-NL" sz="2000" dirty="0"/>
              <a:t>&gt;&gt; </a:t>
            </a:r>
            <a:r>
              <a:rPr lang="nl-NL" sz="2000" dirty="0" err="1"/>
              <a:t>Koelreuteria</a:t>
            </a:r>
            <a:r>
              <a:rPr lang="nl-NL" sz="2000" dirty="0"/>
              <a:t> </a:t>
            </a:r>
            <a:r>
              <a:rPr lang="nl-NL" sz="2000" dirty="0" err="1"/>
              <a:t>paniculata</a:t>
            </a:r>
            <a:r>
              <a:rPr lang="nl-NL" sz="2000" dirty="0"/>
              <a:t> (golden </a:t>
            </a:r>
            <a:r>
              <a:rPr lang="nl-NL" sz="2000" dirty="0" err="1"/>
              <a:t>rain</a:t>
            </a:r>
            <a:r>
              <a:rPr lang="nl-NL" sz="2000" dirty="0"/>
              <a:t> tree), </a:t>
            </a:r>
            <a:r>
              <a:rPr lang="nl-NL" sz="2000" dirty="0" err="1"/>
              <a:t>melaleuca</a:t>
            </a:r>
            <a:r>
              <a:rPr lang="nl-NL" sz="2000" dirty="0"/>
              <a:t> </a:t>
            </a:r>
            <a:r>
              <a:rPr lang="nl-NL" sz="2000" dirty="0" err="1"/>
              <a:t>stypheloides</a:t>
            </a:r>
            <a:r>
              <a:rPr lang="nl-NL" sz="2000" dirty="0"/>
              <a:t> (</a:t>
            </a:r>
            <a:r>
              <a:rPr lang="nl-NL" sz="2000" dirty="0" err="1"/>
              <a:t>prickly</a:t>
            </a:r>
            <a:r>
              <a:rPr lang="nl-NL" sz="2000" dirty="0"/>
              <a:t> paperbark), </a:t>
            </a:r>
            <a:r>
              <a:rPr lang="nl-NL" sz="2000" dirty="0" err="1"/>
              <a:t>lagerstroemia</a:t>
            </a:r>
            <a:r>
              <a:rPr lang="nl-NL" sz="2000" dirty="0"/>
              <a:t> indicus (</a:t>
            </a:r>
            <a:r>
              <a:rPr lang="nl-NL" sz="2000" dirty="0" err="1"/>
              <a:t>crepe</a:t>
            </a:r>
            <a:r>
              <a:rPr lang="nl-NL" sz="2000" dirty="0"/>
              <a:t> </a:t>
            </a:r>
            <a:r>
              <a:rPr lang="nl-NL" sz="2000" dirty="0" err="1"/>
              <a:t>myrtle</a:t>
            </a:r>
            <a:r>
              <a:rPr lang="nl-NL" sz="2000" dirty="0"/>
              <a:t>), malus ” Robinson” </a:t>
            </a:r>
            <a:r>
              <a:rPr lang="nl-NL" sz="2000" dirty="0" err="1"/>
              <a:t>and</a:t>
            </a:r>
            <a:r>
              <a:rPr lang="nl-NL" sz="2000" dirty="0"/>
              <a:t> …. </a:t>
            </a:r>
          </a:p>
          <a:p>
            <a:r>
              <a:rPr lang="nl-NL" sz="2000" dirty="0" err="1"/>
              <a:t>MoreAnswers</a:t>
            </a:r>
            <a:r>
              <a:rPr lang="nl-NL" sz="2000" dirty="0"/>
              <a:t>: </a:t>
            </a:r>
          </a:p>
          <a:p>
            <a:pPr lvl="1"/>
            <a:r>
              <a:rPr lang="nl-NL" sz="2000" dirty="0"/>
              <a:t>&gt;&gt; </a:t>
            </a:r>
            <a:r>
              <a:rPr lang="nl-NL" sz="2000" dirty="0" err="1"/>
              <a:t>Definitely</a:t>
            </a:r>
            <a:r>
              <a:rPr lang="nl-NL" sz="2000" dirty="0"/>
              <a:t> </a:t>
            </a:r>
            <a:r>
              <a:rPr lang="nl-NL" sz="2000" dirty="0" err="1"/>
              <a:t>not</a:t>
            </a:r>
            <a:r>
              <a:rPr lang="nl-NL" sz="2000" dirty="0"/>
              <a:t> a </a:t>
            </a:r>
            <a:r>
              <a:rPr lang="nl-NL" sz="2000" dirty="0" err="1"/>
              <a:t>cinnamomum</a:t>
            </a:r>
            <a:r>
              <a:rPr lang="nl-NL" sz="2000" dirty="0"/>
              <a:t> </a:t>
            </a:r>
            <a:r>
              <a:rPr lang="nl-NL" sz="2000" dirty="0" err="1"/>
              <a:t>camphora</a:t>
            </a:r>
            <a:r>
              <a:rPr lang="nl-NL" sz="2000" dirty="0"/>
              <a:t> (</a:t>
            </a:r>
            <a:r>
              <a:rPr lang="nl-NL" sz="2000" dirty="0" err="1"/>
              <a:t>camphone</a:t>
            </a:r>
            <a:r>
              <a:rPr lang="nl-NL" sz="2000" dirty="0"/>
              <a:t> tree_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0085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6BD2-BB69-4766-A50B-BA781E0C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answers</a:t>
            </a:r>
            <a:r>
              <a:rPr lang="nl-NL" dirty="0"/>
              <a:t> </a:t>
            </a:r>
            <a:r>
              <a:rPr lang="nl-NL" dirty="0" err="1"/>
              <a:t>entail</a:t>
            </a:r>
            <a:r>
              <a:rPr lang="nl-NL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9FE3A-FD0A-4BC7-8FA6-AE46AF1C3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(1</a:t>
            </a:r>
            <a:r>
              <a:rPr lang="nl-NL" sz="2200" dirty="0"/>
              <a:t>) </a:t>
            </a:r>
            <a:r>
              <a:rPr lang="nl-NL" sz="2200" dirty="0" err="1"/>
              <a:t>Onboard</a:t>
            </a:r>
            <a:r>
              <a:rPr lang="nl-NL" sz="2200" dirty="0"/>
              <a:t> </a:t>
            </a:r>
            <a:r>
              <a:rPr lang="nl-NL" sz="2200" dirty="0" err="1"/>
              <a:t>the</a:t>
            </a:r>
            <a:r>
              <a:rPr lang="nl-NL" sz="2200" dirty="0"/>
              <a:t> list of trees, (</a:t>
            </a:r>
            <a:r>
              <a:rPr lang="nl-NL" sz="2200" dirty="0" err="1"/>
              <a:t>what</a:t>
            </a:r>
            <a:r>
              <a:rPr lang="nl-NL" sz="2200" dirty="0"/>
              <a:t> data)</a:t>
            </a:r>
          </a:p>
          <a:p>
            <a:r>
              <a:rPr lang="nl-NL" sz="2200" dirty="0"/>
              <a:t> (2) analyse </a:t>
            </a:r>
            <a:r>
              <a:rPr lang="nl-NL" sz="2200" dirty="0" err="1"/>
              <a:t>to</a:t>
            </a:r>
            <a:r>
              <a:rPr lang="nl-NL" sz="2200" dirty="0"/>
              <a:t> </a:t>
            </a:r>
            <a:r>
              <a:rPr lang="nl-NL" sz="2200" dirty="0" err="1"/>
              <a:t>see</a:t>
            </a:r>
            <a:r>
              <a:rPr lang="nl-NL" sz="2200" dirty="0"/>
              <a:t> </a:t>
            </a:r>
            <a:r>
              <a:rPr lang="nl-NL" sz="2200" dirty="0" err="1"/>
              <a:t>which</a:t>
            </a:r>
            <a:r>
              <a:rPr lang="nl-NL" sz="2200" dirty="0"/>
              <a:t> of </a:t>
            </a:r>
            <a:r>
              <a:rPr lang="nl-NL" sz="2200" dirty="0" err="1"/>
              <a:t>the</a:t>
            </a:r>
            <a:r>
              <a:rPr lang="nl-NL" sz="2200" dirty="0"/>
              <a:t> trees on </a:t>
            </a:r>
            <a:r>
              <a:rPr lang="nl-NL" sz="2200" dirty="0" err="1"/>
              <a:t>the</a:t>
            </a:r>
            <a:r>
              <a:rPr lang="nl-NL" sz="2200" dirty="0"/>
              <a:t> list are </a:t>
            </a:r>
            <a:r>
              <a:rPr lang="nl-NL" sz="2200" dirty="0" err="1"/>
              <a:t>oak</a:t>
            </a:r>
            <a:r>
              <a:rPr lang="nl-NL" sz="2200" dirty="0"/>
              <a:t>-root fungus </a:t>
            </a:r>
            <a:r>
              <a:rPr lang="nl-NL" sz="2200" dirty="0" err="1"/>
              <a:t>resistant</a:t>
            </a:r>
            <a:r>
              <a:rPr lang="nl-NL" sz="2200" dirty="0"/>
              <a:t> (</a:t>
            </a:r>
            <a:r>
              <a:rPr lang="nl-NL" sz="2200" dirty="0" err="1"/>
              <a:t>needs</a:t>
            </a:r>
            <a:r>
              <a:rPr lang="nl-NL" sz="2200" dirty="0"/>
              <a:t> </a:t>
            </a:r>
            <a:r>
              <a:rPr lang="nl-NL" sz="2200" dirty="0" err="1"/>
              <a:t>some</a:t>
            </a:r>
            <a:r>
              <a:rPr lang="nl-NL" sz="2200" dirty="0"/>
              <a:t> </a:t>
            </a:r>
            <a:r>
              <a:rPr lang="nl-NL" sz="2200" dirty="0" err="1"/>
              <a:t>sort</a:t>
            </a:r>
            <a:r>
              <a:rPr lang="nl-NL" sz="2200" dirty="0"/>
              <a:t> of </a:t>
            </a:r>
            <a:r>
              <a:rPr lang="nl-NL" sz="2200" dirty="0" err="1"/>
              <a:t>confirmatin</a:t>
            </a:r>
            <a:r>
              <a:rPr lang="nl-NL" sz="2200" dirty="0"/>
              <a:t> </a:t>
            </a:r>
            <a:r>
              <a:rPr lang="nl-NL" sz="2200" dirty="0" err="1"/>
              <a:t>from</a:t>
            </a:r>
            <a:r>
              <a:rPr lang="nl-NL" sz="2200" dirty="0"/>
              <a:t> </a:t>
            </a:r>
            <a:r>
              <a:rPr lang="nl-NL" sz="2200" dirty="0" err="1"/>
              <a:t>authories</a:t>
            </a:r>
            <a:r>
              <a:rPr lang="nl-NL" sz="2200" dirty="0"/>
              <a:t> or garden sites), </a:t>
            </a:r>
          </a:p>
          <a:p>
            <a:r>
              <a:rPr lang="nl-NL" sz="2200" dirty="0"/>
              <a:t>(3) </a:t>
            </a:r>
            <a:r>
              <a:rPr lang="nl-NL" sz="2200" dirty="0" err="1"/>
              <a:t>which</a:t>
            </a:r>
            <a:r>
              <a:rPr lang="nl-NL" sz="2200" dirty="0"/>
              <a:t> are </a:t>
            </a:r>
            <a:r>
              <a:rPr lang="nl-NL" sz="2200" dirty="0" err="1"/>
              <a:t>deciduous</a:t>
            </a:r>
            <a:r>
              <a:rPr lang="nl-NL" sz="2200" dirty="0"/>
              <a:t> ( </a:t>
            </a:r>
            <a:r>
              <a:rPr lang="nl-NL" sz="2200" dirty="0" err="1"/>
              <a:t>there</a:t>
            </a:r>
            <a:r>
              <a:rPr lang="nl-NL" sz="2200" dirty="0"/>
              <a:t> </a:t>
            </a:r>
            <a:r>
              <a:rPr lang="nl-NL" sz="2200" dirty="0" err="1"/>
              <a:t>might</a:t>
            </a:r>
            <a:r>
              <a:rPr lang="nl-NL" sz="2200" dirty="0"/>
              <a:t> </a:t>
            </a:r>
            <a:r>
              <a:rPr lang="nl-NL" sz="2200" dirty="0" err="1"/>
              <a:t>be</a:t>
            </a:r>
            <a:r>
              <a:rPr lang="nl-NL" sz="2200" dirty="0"/>
              <a:t> a </a:t>
            </a:r>
            <a:r>
              <a:rPr lang="nl-NL" sz="2200" dirty="0" err="1"/>
              <a:t>classificaitons</a:t>
            </a:r>
            <a:r>
              <a:rPr lang="nl-NL" sz="2200" dirty="0"/>
              <a:t> ), </a:t>
            </a:r>
          </a:p>
          <a:p>
            <a:r>
              <a:rPr lang="nl-NL" sz="2200" dirty="0"/>
              <a:t>(4) </a:t>
            </a:r>
            <a:r>
              <a:rPr lang="nl-NL" sz="2200" dirty="0" err="1"/>
              <a:t>which</a:t>
            </a:r>
            <a:r>
              <a:rPr lang="nl-NL" sz="2200" dirty="0"/>
              <a:t> are </a:t>
            </a:r>
            <a:r>
              <a:rPr lang="nl-NL" sz="2200" dirty="0" err="1"/>
              <a:t>flowering</a:t>
            </a:r>
            <a:r>
              <a:rPr lang="nl-NL" sz="2200" dirty="0"/>
              <a:t> (</a:t>
            </a:r>
            <a:r>
              <a:rPr lang="nl-NL" sz="2200" dirty="0" err="1"/>
              <a:t>may</a:t>
            </a:r>
            <a:r>
              <a:rPr lang="nl-NL" sz="2200" dirty="0"/>
              <a:t> </a:t>
            </a:r>
            <a:r>
              <a:rPr lang="nl-NL" sz="2200" dirty="0" err="1"/>
              <a:t>require</a:t>
            </a:r>
            <a:r>
              <a:rPr lang="nl-NL" sz="2200" dirty="0"/>
              <a:t> a separate </a:t>
            </a:r>
            <a:r>
              <a:rPr lang="nl-NL" sz="2200" dirty="0" err="1"/>
              <a:t>reference</a:t>
            </a:r>
            <a:r>
              <a:rPr lang="nl-NL" sz="2200" dirty="0"/>
              <a:t>), </a:t>
            </a:r>
          </a:p>
          <a:p>
            <a:r>
              <a:rPr lang="nl-NL" sz="2200" dirty="0"/>
              <a:t>(5) </a:t>
            </a:r>
            <a:r>
              <a:rPr lang="nl-NL" sz="2200" dirty="0" err="1"/>
              <a:t>which</a:t>
            </a:r>
            <a:r>
              <a:rPr lang="nl-NL" sz="2200" dirty="0"/>
              <a:t> </a:t>
            </a:r>
            <a:r>
              <a:rPr lang="nl-NL" sz="2200" dirty="0" err="1"/>
              <a:t>showy</a:t>
            </a:r>
            <a:r>
              <a:rPr lang="nl-NL" sz="2200" dirty="0"/>
              <a:t> </a:t>
            </a:r>
            <a:r>
              <a:rPr lang="nl-NL" sz="2200" dirty="0" err="1"/>
              <a:t>fall</a:t>
            </a:r>
            <a:r>
              <a:rPr lang="nl-NL" sz="2200" dirty="0"/>
              <a:t> </a:t>
            </a:r>
            <a:r>
              <a:rPr lang="nl-NL" sz="2200" dirty="0" err="1"/>
              <a:t>foliage</a:t>
            </a:r>
            <a:r>
              <a:rPr lang="nl-NL" sz="2200" dirty="0"/>
              <a:t> (</a:t>
            </a:r>
            <a:r>
              <a:rPr lang="nl-NL" sz="2200" dirty="0" err="1"/>
              <a:t>reference</a:t>
            </a:r>
            <a:r>
              <a:rPr lang="nl-NL" sz="2200" dirty="0"/>
              <a:t>), </a:t>
            </a:r>
          </a:p>
          <a:p>
            <a:r>
              <a:rPr lang="nl-NL" sz="2200" dirty="0"/>
              <a:t>(6) </a:t>
            </a:r>
            <a:r>
              <a:rPr lang="nl-NL" sz="2200" dirty="0" err="1"/>
              <a:t>spatial</a:t>
            </a:r>
            <a:r>
              <a:rPr lang="nl-NL" sz="2200" dirty="0"/>
              <a:t> indicators of </a:t>
            </a:r>
            <a:r>
              <a:rPr lang="nl-NL" sz="2200" dirty="0" err="1"/>
              <a:t>geographic</a:t>
            </a:r>
            <a:r>
              <a:rPr lang="nl-NL" sz="2200" dirty="0"/>
              <a:t> </a:t>
            </a:r>
            <a:r>
              <a:rPr lang="nl-NL" sz="2200" dirty="0" err="1"/>
              <a:t>location</a:t>
            </a:r>
            <a:r>
              <a:rPr lang="nl-NL" sz="2200" dirty="0"/>
              <a:t>, (</a:t>
            </a:r>
            <a:r>
              <a:rPr lang="nl-NL" sz="2200" dirty="0" err="1"/>
              <a:t>newyork</a:t>
            </a:r>
            <a:r>
              <a:rPr lang="nl-NL" sz="2200" dirty="0"/>
              <a:t>)</a:t>
            </a:r>
          </a:p>
          <a:p>
            <a:r>
              <a:rPr lang="nl-NL" sz="2200" dirty="0"/>
              <a:t>(7) </a:t>
            </a:r>
            <a:r>
              <a:rPr lang="nl-NL" sz="2200" dirty="0" err="1"/>
              <a:t>rules</a:t>
            </a:r>
            <a:r>
              <a:rPr lang="nl-NL" sz="2200" dirty="0"/>
              <a:t> or </a:t>
            </a:r>
            <a:r>
              <a:rPr lang="nl-NL" sz="2200" dirty="0" err="1"/>
              <a:t>regulations</a:t>
            </a:r>
            <a:r>
              <a:rPr lang="nl-NL" sz="2200" dirty="0"/>
              <a:t>, </a:t>
            </a:r>
          </a:p>
          <a:p>
            <a:r>
              <a:rPr lang="nl-NL" sz="2200" dirty="0" err="1"/>
              <a:t>Not</a:t>
            </a:r>
            <a:r>
              <a:rPr lang="nl-NL" sz="2200" dirty="0"/>
              <a:t> </a:t>
            </a:r>
            <a:r>
              <a:rPr lang="nl-NL" sz="2200" dirty="0" err="1"/>
              <a:t>be</a:t>
            </a:r>
            <a:r>
              <a:rPr lang="nl-NL" sz="2200" dirty="0"/>
              <a:t> </a:t>
            </a:r>
            <a:r>
              <a:rPr lang="nl-NL" sz="2200" dirty="0" err="1"/>
              <a:t>cinnamum</a:t>
            </a:r>
            <a:r>
              <a:rPr lang="nl-NL" sz="2200" dirty="0"/>
              <a:t> (</a:t>
            </a:r>
            <a:r>
              <a:rPr lang="nl-NL" sz="2200" dirty="0" err="1"/>
              <a:t>restrictions</a:t>
            </a:r>
            <a:r>
              <a:rPr lang="nl-NL" sz="2200" dirty="0"/>
              <a:t> on types)</a:t>
            </a:r>
          </a:p>
          <a:p>
            <a:r>
              <a:rPr lang="nl-NL" sz="2200" dirty="0" err="1"/>
              <a:t>Defintions</a:t>
            </a:r>
            <a:r>
              <a:rPr lang="nl-NL" sz="2200" dirty="0"/>
              <a:t> of </a:t>
            </a:r>
            <a:r>
              <a:rPr lang="nl-NL" sz="2200" dirty="0" err="1"/>
              <a:t>each</a:t>
            </a:r>
            <a:r>
              <a:rPr lang="nl-NL" sz="2200" dirty="0"/>
              <a:t> types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59860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4BD3-F0A5-4B5F-BFB4-FB1D824C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Considerations</a:t>
            </a:r>
            <a:r>
              <a:rPr lang="nl-NL" dirty="0"/>
              <a:t> in </a:t>
            </a:r>
            <a:r>
              <a:rPr lang="nl-NL" dirty="0" err="1"/>
              <a:t>answering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CF91F-746B-41EB-A28B-C563E6FD2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considerations for encoding the information,</a:t>
            </a:r>
          </a:p>
          <a:p>
            <a:r>
              <a:rPr lang="en-US" sz="2000" dirty="0"/>
              <a:t>checking values and, threshold of property values .</a:t>
            </a:r>
          </a:p>
          <a:p>
            <a:r>
              <a:rPr lang="en-US" sz="2000" dirty="0"/>
              <a:t>data</a:t>
            </a:r>
          </a:p>
          <a:p>
            <a:r>
              <a:rPr lang="en-US" sz="2000" dirty="0"/>
              <a:t>Types and definitions, </a:t>
            </a:r>
          </a:p>
          <a:p>
            <a:r>
              <a:rPr lang="en-US" sz="2000" dirty="0"/>
              <a:t>Inference might be needed, (</a:t>
            </a:r>
            <a:r>
              <a:rPr lang="en-US" sz="2000" dirty="0" err="1"/>
              <a:t>constrainsts</a:t>
            </a:r>
            <a:r>
              <a:rPr lang="en-US" sz="2000" dirty="0"/>
              <a:t>)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798328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D691-993D-4C77-8179-1D541383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(2) Analysis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E5DCB-D483-4F82-A878-F357EE0F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Input </a:t>
            </a:r>
          </a:p>
          <a:p>
            <a:pPr lvl="1"/>
            <a:r>
              <a:rPr lang="nl-NL" sz="2000" dirty="0" err="1"/>
              <a:t>Existing</a:t>
            </a:r>
            <a:r>
              <a:rPr lang="nl-NL" sz="2000" dirty="0"/>
              <a:t> </a:t>
            </a:r>
            <a:r>
              <a:rPr lang="nl-NL" sz="2000" dirty="0" err="1"/>
              <a:t>external</a:t>
            </a:r>
            <a:r>
              <a:rPr lang="nl-NL" sz="2000" dirty="0"/>
              <a:t> sources (</a:t>
            </a:r>
            <a:r>
              <a:rPr lang="nl-NL" sz="2000" dirty="0" err="1"/>
              <a:t>standards</a:t>
            </a:r>
            <a:r>
              <a:rPr lang="nl-NL" sz="2000" dirty="0"/>
              <a:t>, </a:t>
            </a:r>
            <a:r>
              <a:rPr lang="nl-NL" sz="2000" dirty="0" err="1"/>
              <a:t>documents</a:t>
            </a:r>
            <a:r>
              <a:rPr lang="nl-NL" sz="2000" dirty="0"/>
              <a:t>, </a:t>
            </a:r>
            <a:r>
              <a:rPr lang="nl-NL" sz="2000" dirty="0" err="1"/>
              <a:t>ontologies</a:t>
            </a:r>
            <a:r>
              <a:rPr lang="nl-NL" sz="2000" dirty="0"/>
              <a:t>,)</a:t>
            </a:r>
          </a:p>
          <a:p>
            <a:pPr lvl="1"/>
            <a:r>
              <a:rPr lang="nl-NL" sz="2000" dirty="0"/>
              <a:t>Application Lexicons </a:t>
            </a:r>
          </a:p>
          <a:p>
            <a:pPr lvl="1"/>
            <a:r>
              <a:rPr lang="nl-NL" sz="2000" dirty="0"/>
              <a:t>Analysis of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competency</a:t>
            </a:r>
            <a:r>
              <a:rPr lang="nl-NL" sz="2000" dirty="0"/>
              <a:t> </a:t>
            </a:r>
            <a:r>
              <a:rPr lang="nl-NL" sz="2000" dirty="0" err="1"/>
              <a:t>answers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questions</a:t>
            </a:r>
            <a:r>
              <a:rPr lang="nl-NL" sz="2000" dirty="0"/>
              <a:t>, </a:t>
            </a:r>
          </a:p>
          <a:p>
            <a:pPr lvl="1"/>
            <a:endParaRPr lang="nl-NL" sz="2000" dirty="0"/>
          </a:p>
          <a:p>
            <a:pPr lvl="1"/>
            <a:endParaRPr lang="nl-NL" sz="2000" dirty="0"/>
          </a:p>
          <a:p>
            <a:r>
              <a:rPr lang="nl-NL" sz="2000" dirty="0"/>
              <a:t>Output </a:t>
            </a:r>
          </a:p>
          <a:p>
            <a:pPr lvl="1"/>
            <a:r>
              <a:rPr lang="nl-NL" sz="2000" dirty="0"/>
              <a:t>Domain lexicon, </a:t>
            </a:r>
          </a:p>
          <a:p>
            <a:pPr lvl="1"/>
            <a:r>
              <a:rPr lang="nl-NL" sz="2000" dirty="0"/>
              <a:t>Reference model, </a:t>
            </a:r>
          </a:p>
          <a:p>
            <a:pPr lvl="1"/>
            <a:r>
              <a:rPr lang="nl-NL" sz="2000" dirty="0" err="1"/>
              <a:t>Identifying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architectural</a:t>
            </a:r>
            <a:r>
              <a:rPr lang="nl-NL" sz="2000" dirty="0"/>
              <a:t> modules </a:t>
            </a:r>
          </a:p>
          <a:p>
            <a:pPr lvl="1"/>
            <a:r>
              <a:rPr lang="nl-NL" sz="2000" dirty="0"/>
              <a:t>Reference </a:t>
            </a:r>
            <a:r>
              <a:rPr lang="nl-NL" sz="2000" dirty="0" err="1"/>
              <a:t>glossary</a:t>
            </a:r>
            <a:r>
              <a:rPr lang="nl-NL" sz="2000" dirty="0"/>
              <a:t> standard --</a:t>
            </a:r>
            <a:r>
              <a:rPr lang="nl-NL" sz="2000" dirty="0" err="1"/>
              <a:t>reference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all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terms</a:t>
            </a:r>
            <a:r>
              <a:rPr lang="nl-NL" sz="2000" dirty="0"/>
              <a:t> in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ontology</a:t>
            </a:r>
            <a:endParaRPr lang="nl-NL" sz="2000" dirty="0"/>
          </a:p>
          <a:p>
            <a:pPr marL="457200" lvl="1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57474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6254-64BF-49AB-8840-19158CAD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(3) Design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C7B22-EA69-43FF-BEC7-DB322DB2B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Input </a:t>
            </a:r>
          </a:p>
          <a:p>
            <a:pPr lvl="1"/>
            <a:r>
              <a:rPr lang="nl-NL" sz="2000" dirty="0"/>
              <a:t>Reference </a:t>
            </a:r>
            <a:r>
              <a:rPr lang="nl-NL" sz="2000" dirty="0" err="1"/>
              <a:t>glossary</a:t>
            </a:r>
            <a:r>
              <a:rPr lang="nl-NL" sz="2000" dirty="0"/>
              <a:t>, </a:t>
            </a:r>
          </a:p>
          <a:p>
            <a:pPr lvl="1"/>
            <a:r>
              <a:rPr lang="nl-NL" sz="2000" dirty="0"/>
              <a:t>Type </a:t>
            </a:r>
            <a:r>
              <a:rPr lang="nl-NL" sz="2000" dirty="0" err="1"/>
              <a:t>diagrams</a:t>
            </a:r>
            <a:r>
              <a:rPr lang="nl-NL" sz="2000" dirty="0"/>
              <a:t> (UML diagram), </a:t>
            </a:r>
          </a:p>
          <a:p>
            <a:pPr lvl="1"/>
            <a:r>
              <a:rPr lang="nl-NL" sz="2000" dirty="0"/>
              <a:t>We </a:t>
            </a:r>
            <a:r>
              <a:rPr lang="nl-NL" sz="2000" dirty="0" err="1"/>
              <a:t>know</a:t>
            </a:r>
            <a:r>
              <a:rPr lang="nl-NL" sz="2000" dirty="0"/>
              <a:t> </a:t>
            </a:r>
            <a:r>
              <a:rPr lang="nl-NL" sz="2000" dirty="0" err="1"/>
              <a:t>architectural</a:t>
            </a:r>
            <a:r>
              <a:rPr lang="nl-NL" sz="2000" dirty="0"/>
              <a:t> </a:t>
            </a:r>
            <a:r>
              <a:rPr lang="nl-NL" sz="2000" dirty="0" err="1"/>
              <a:t>components</a:t>
            </a:r>
            <a:endParaRPr lang="nl-NL" sz="2000" dirty="0"/>
          </a:p>
          <a:p>
            <a:pPr lvl="1"/>
            <a:endParaRPr lang="nl-NL" sz="2000" dirty="0"/>
          </a:p>
          <a:p>
            <a:r>
              <a:rPr lang="nl-NL" sz="2000" dirty="0"/>
              <a:t>Output </a:t>
            </a:r>
          </a:p>
          <a:p>
            <a:pPr lvl="1"/>
            <a:r>
              <a:rPr lang="nl-NL" sz="2000" dirty="0" err="1"/>
              <a:t>Ontology</a:t>
            </a:r>
            <a:r>
              <a:rPr lang="nl-NL" sz="2000" dirty="0"/>
              <a:t> (</a:t>
            </a:r>
            <a:r>
              <a:rPr lang="nl-NL" sz="2000" dirty="0" err="1"/>
              <a:t>semantic</a:t>
            </a:r>
            <a:r>
              <a:rPr lang="nl-NL" sz="2000" dirty="0"/>
              <a:t> </a:t>
            </a:r>
            <a:r>
              <a:rPr lang="nl-NL" sz="2000" dirty="0" err="1"/>
              <a:t>network</a:t>
            </a:r>
            <a:r>
              <a:rPr lang="nl-NL" sz="2000" dirty="0"/>
              <a:t>) – 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yet</a:t>
            </a:r>
            <a:r>
              <a:rPr lang="nl-NL" sz="2000" dirty="0"/>
              <a:t> </a:t>
            </a:r>
            <a:r>
              <a:rPr lang="nl-NL" sz="2000" dirty="0" err="1"/>
              <a:t>formal</a:t>
            </a:r>
            <a:endParaRPr lang="nl-NL" sz="2000" dirty="0"/>
          </a:p>
          <a:p>
            <a:pPr lvl="1"/>
            <a:r>
              <a:rPr lang="nl-NL" sz="2000" dirty="0" err="1"/>
              <a:t>Identified</a:t>
            </a:r>
            <a:r>
              <a:rPr lang="nl-NL" sz="2000" dirty="0"/>
              <a:t> (</a:t>
            </a:r>
            <a:r>
              <a:rPr lang="nl-NL" sz="2000" dirty="0" err="1"/>
              <a:t>constructs</a:t>
            </a:r>
            <a:r>
              <a:rPr lang="nl-NL" sz="2000" dirty="0"/>
              <a:t> – </a:t>
            </a:r>
            <a:r>
              <a:rPr lang="nl-NL" sz="2000" dirty="0" err="1"/>
              <a:t>hierarchies</a:t>
            </a:r>
            <a:r>
              <a:rPr lang="nl-NL" sz="2000" dirty="0"/>
              <a:t>, </a:t>
            </a:r>
            <a:r>
              <a:rPr lang="nl-NL" sz="2000" dirty="0" err="1"/>
              <a:t>specific</a:t>
            </a:r>
            <a:r>
              <a:rPr lang="nl-NL" sz="2000" dirty="0"/>
              <a:t> relations), </a:t>
            </a:r>
          </a:p>
        </p:txBody>
      </p:sp>
    </p:spTree>
    <p:extLst>
      <p:ext uri="{BB962C8B-B14F-4D97-AF65-F5344CB8AC3E}">
        <p14:creationId xmlns:p14="http://schemas.microsoft.com/office/powerpoint/2010/main" val="1256889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7A4D-0AF7-4B2E-B336-D12849DC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(4) </a:t>
            </a:r>
            <a:r>
              <a:rPr lang="nl-NL" dirty="0" err="1"/>
              <a:t>Implementation</a:t>
            </a:r>
            <a:r>
              <a:rPr lang="nl-NL" dirty="0"/>
              <a:t>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E6A01-2539-4745-BAF3-5E3AFD15F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Input: </a:t>
            </a:r>
          </a:p>
          <a:p>
            <a:pPr lvl="1"/>
            <a:r>
              <a:rPr lang="nl-NL" sz="2000" dirty="0" err="1"/>
              <a:t>Semantic</a:t>
            </a:r>
            <a:r>
              <a:rPr lang="nl-NL" sz="2000" dirty="0"/>
              <a:t> </a:t>
            </a:r>
            <a:r>
              <a:rPr lang="nl-NL" sz="2000" dirty="0" err="1"/>
              <a:t>network</a:t>
            </a:r>
            <a:r>
              <a:rPr lang="nl-NL" sz="2000" dirty="0"/>
              <a:t> / </a:t>
            </a:r>
            <a:r>
              <a:rPr lang="nl-NL" sz="2000" dirty="0" err="1"/>
              <a:t>ontology</a:t>
            </a:r>
            <a:endParaRPr lang="nl-NL" sz="2000" dirty="0"/>
          </a:p>
          <a:p>
            <a:pPr marL="457200" lvl="1" indent="0">
              <a:buNone/>
            </a:pPr>
            <a:r>
              <a:rPr lang="nl-NL" sz="2000" dirty="0"/>
              <a:t> </a:t>
            </a:r>
          </a:p>
          <a:p>
            <a:r>
              <a:rPr lang="nl-NL" sz="2000" dirty="0"/>
              <a:t>Output </a:t>
            </a:r>
          </a:p>
          <a:p>
            <a:pPr lvl="1"/>
            <a:r>
              <a:rPr lang="nl-NL" sz="2000" dirty="0" err="1"/>
              <a:t>Owl</a:t>
            </a:r>
            <a:r>
              <a:rPr lang="nl-NL" sz="2000" dirty="0"/>
              <a:t> or </a:t>
            </a:r>
            <a:r>
              <a:rPr lang="nl-NL" sz="2000" dirty="0" err="1"/>
              <a:t>other</a:t>
            </a:r>
            <a:r>
              <a:rPr lang="nl-NL" sz="2000" dirty="0"/>
              <a:t> </a:t>
            </a:r>
            <a:r>
              <a:rPr lang="nl-NL" sz="2000" dirty="0" err="1"/>
              <a:t>owl</a:t>
            </a:r>
            <a:r>
              <a:rPr lang="nl-NL" sz="2000" dirty="0"/>
              <a:t> </a:t>
            </a:r>
            <a:r>
              <a:rPr lang="nl-NL" sz="2000" dirty="0" err="1"/>
              <a:t>dialects</a:t>
            </a:r>
            <a:endParaRPr lang="nl-NL" sz="2000" dirty="0"/>
          </a:p>
          <a:p>
            <a:pPr lvl="1"/>
            <a:r>
              <a:rPr lang="nl-NL" sz="2000" dirty="0"/>
              <a:t>Presentation </a:t>
            </a:r>
            <a:r>
              <a:rPr lang="nl-NL" sz="2000" dirty="0" err="1"/>
              <a:t>patterns</a:t>
            </a:r>
            <a:r>
              <a:rPr lang="nl-NL" sz="2000" dirty="0"/>
              <a:t>, </a:t>
            </a:r>
            <a:r>
              <a:rPr lang="nl-NL" sz="2000" dirty="0" err="1"/>
              <a:t>naming</a:t>
            </a:r>
            <a:r>
              <a:rPr lang="nl-NL" sz="2000" dirty="0"/>
              <a:t> </a:t>
            </a:r>
            <a:r>
              <a:rPr lang="nl-NL" sz="2000" dirty="0" err="1"/>
              <a:t>conventions</a:t>
            </a:r>
            <a:r>
              <a:rPr lang="nl-NL" sz="2000" dirty="0"/>
              <a:t>, </a:t>
            </a:r>
          </a:p>
          <a:p>
            <a:pPr lvl="1"/>
            <a:r>
              <a:rPr lang="nl-NL" sz="2000" dirty="0" err="1"/>
              <a:t>Logical</a:t>
            </a:r>
            <a:r>
              <a:rPr lang="nl-NL" sz="2000" dirty="0"/>
              <a:t> </a:t>
            </a:r>
            <a:r>
              <a:rPr lang="nl-NL" sz="2000" dirty="0" err="1"/>
              <a:t>patterns</a:t>
            </a:r>
            <a:r>
              <a:rPr lang="nl-NL" sz="2000" dirty="0"/>
              <a:t> </a:t>
            </a:r>
          </a:p>
          <a:p>
            <a:pPr lvl="1"/>
            <a:r>
              <a:rPr lang="nl-NL" sz="2000" dirty="0" err="1"/>
              <a:t>Representing</a:t>
            </a:r>
            <a:r>
              <a:rPr lang="nl-NL" sz="2000" dirty="0"/>
              <a:t> </a:t>
            </a:r>
            <a:r>
              <a:rPr lang="nl-NL" sz="2000" dirty="0" err="1"/>
              <a:t>validation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inference</a:t>
            </a:r>
            <a:r>
              <a:rPr lang="nl-NL" sz="2000" dirty="0"/>
              <a:t> </a:t>
            </a:r>
            <a:r>
              <a:rPr lang="nl-NL" sz="2000" dirty="0" err="1"/>
              <a:t>rules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680778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5CEBB-4EF7-4AD2-9A03-94DFD18FA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(5)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A05D9-AC84-42A8-B59A-7721A6F01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Input </a:t>
            </a:r>
          </a:p>
          <a:p>
            <a:pPr lvl="1"/>
            <a:r>
              <a:rPr lang="nl-NL" dirty="0" err="1"/>
              <a:t>formal</a:t>
            </a:r>
            <a:r>
              <a:rPr lang="nl-NL" dirty="0"/>
              <a:t> </a:t>
            </a:r>
            <a:r>
              <a:rPr lang="nl-NL" dirty="0" err="1"/>
              <a:t>ontology</a:t>
            </a:r>
            <a:r>
              <a:rPr lang="nl-NL" dirty="0"/>
              <a:t>, </a:t>
            </a:r>
          </a:p>
          <a:p>
            <a:pPr lvl="1"/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instantitions</a:t>
            </a:r>
            <a:r>
              <a:rPr lang="nl-NL" dirty="0"/>
              <a:t> (</a:t>
            </a:r>
            <a:r>
              <a:rPr lang="nl-NL" dirty="0" err="1"/>
              <a:t>Abox</a:t>
            </a:r>
            <a:r>
              <a:rPr lang="nl-NL" dirty="0"/>
              <a:t>)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/>
              <a:t>Output</a:t>
            </a:r>
          </a:p>
          <a:p>
            <a:pPr lvl="1"/>
            <a:r>
              <a:rPr lang="nl-NL" dirty="0" err="1"/>
              <a:t>Tested</a:t>
            </a:r>
            <a:r>
              <a:rPr lang="nl-NL" dirty="0"/>
              <a:t> </a:t>
            </a:r>
            <a:r>
              <a:rPr lang="nl-NL" dirty="0" err="1"/>
              <a:t>owl</a:t>
            </a:r>
            <a:r>
              <a:rPr lang="nl-NL" dirty="0"/>
              <a:t> </a:t>
            </a:r>
            <a:r>
              <a:rPr lang="nl-NL" dirty="0" err="1"/>
              <a:t>ontology</a:t>
            </a:r>
            <a:endParaRPr lang="nl-NL" dirty="0"/>
          </a:p>
          <a:p>
            <a:pPr lvl="2"/>
            <a:r>
              <a:rPr lang="nl-NL" dirty="0" err="1"/>
              <a:t>Verify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coverage</a:t>
            </a:r>
            <a:r>
              <a:rPr lang="nl-NL" dirty="0"/>
              <a:t> (</a:t>
            </a:r>
            <a:r>
              <a:rPr lang="nl-NL" dirty="0" err="1"/>
              <a:t>measure</a:t>
            </a:r>
            <a:r>
              <a:rPr lang="nl-NL" dirty="0"/>
              <a:t>)</a:t>
            </a:r>
          </a:p>
          <a:p>
            <a:pPr lvl="2"/>
            <a:r>
              <a:rPr lang="nl-NL" dirty="0" err="1"/>
              <a:t>Answering</a:t>
            </a:r>
            <a:r>
              <a:rPr lang="nl-NL" dirty="0"/>
              <a:t> </a:t>
            </a:r>
            <a:r>
              <a:rPr lang="nl-NL" dirty="0" err="1"/>
              <a:t>comeptency</a:t>
            </a:r>
            <a:r>
              <a:rPr lang="nl-NL" dirty="0"/>
              <a:t> question</a:t>
            </a:r>
          </a:p>
          <a:p>
            <a:pPr marL="914400" lvl="2" indent="0">
              <a:buNone/>
            </a:pPr>
            <a:endParaRPr lang="nl-NL" dirty="0"/>
          </a:p>
          <a:p>
            <a:pPr marL="457200" lvl="1" indent="0">
              <a:buNone/>
            </a:pPr>
            <a:r>
              <a:rPr lang="nl-NL" dirty="0"/>
              <a:t>THEN WE HAVE TO ADAPT </a:t>
            </a:r>
          </a:p>
        </p:txBody>
      </p:sp>
    </p:spTree>
    <p:extLst>
      <p:ext uri="{BB962C8B-B14F-4D97-AF65-F5344CB8AC3E}">
        <p14:creationId xmlns:p14="http://schemas.microsoft.com/office/powerpoint/2010/main" val="128748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59DA-F22B-4E11-828B-4FD3E366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71" y="195522"/>
            <a:ext cx="4400909" cy="1061108"/>
          </a:xfrm>
        </p:spPr>
        <p:txBody>
          <a:bodyPr>
            <a:normAutofit fontScale="90000"/>
          </a:bodyPr>
          <a:lstStyle/>
          <a:p>
            <a:r>
              <a:rPr lang="nl-NL" dirty="0"/>
              <a:t>Architecture </a:t>
            </a:r>
            <a:r>
              <a:rPr lang="nl-NL" dirty="0" err="1"/>
              <a:t>components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505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C25F-CFE8-4116-9048-E59F3212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Architecture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E5B-5DF7-4EAE-AB2B-DFAD0F831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 err="1"/>
              <a:t>Somewhat</a:t>
            </a:r>
            <a:r>
              <a:rPr lang="nl-NL" dirty="0"/>
              <a:t> </a:t>
            </a:r>
            <a:r>
              <a:rPr lang="nl-NL" dirty="0" err="1"/>
              <a:t>known</a:t>
            </a:r>
            <a:endParaRPr lang="nl-NL" dirty="0"/>
          </a:p>
          <a:p>
            <a:pPr lvl="1"/>
            <a:r>
              <a:rPr lang="nl-NL" dirty="0" err="1"/>
              <a:t>Core</a:t>
            </a:r>
            <a:r>
              <a:rPr lang="nl-NL" dirty="0"/>
              <a:t> model,</a:t>
            </a:r>
          </a:p>
          <a:p>
            <a:pPr lvl="1"/>
            <a:r>
              <a:rPr lang="nl-NL" dirty="0" err="1"/>
              <a:t>Mappings</a:t>
            </a:r>
            <a:r>
              <a:rPr lang="nl-NL" dirty="0"/>
              <a:t>,	</a:t>
            </a:r>
          </a:p>
          <a:p>
            <a:pPr lvl="1"/>
            <a:r>
              <a:rPr lang="nl-NL" dirty="0"/>
              <a:t>Rules</a:t>
            </a:r>
          </a:p>
          <a:p>
            <a:pPr lvl="1"/>
            <a:r>
              <a:rPr lang="nl-NL" dirty="0"/>
              <a:t>Data</a:t>
            </a:r>
          </a:p>
          <a:p>
            <a:pPr lvl="1"/>
            <a:r>
              <a:rPr lang="nl-NL" dirty="0" err="1"/>
              <a:t>Transformation</a:t>
            </a:r>
            <a:r>
              <a:rPr lang="nl-NL" dirty="0"/>
              <a:t> pipeline,</a:t>
            </a:r>
          </a:p>
          <a:p>
            <a:pPr lvl="1"/>
            <a:r>
              <a:rPr lang="nl-NL" dirty="0"/>
              <a:t>Storage, </a:t>
            </a:r>
          </a:p>
          <a:p>
            <a:pPr lvl="1"/>
            <a:r>
              <a:rPr lang="nl-NL" dirty="0"/>
              <a:t>Query service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Unknown</a:t>
            </a:r>
            <a:r>
              <a:rPr lang="nl-NL" dirty="0"/>
              <a:t>:</a:t>
            </a:r>
          </a:p>
          <a:p>
            <a:endParaRPr lang="nl-NL" dirty="0"/>
          </a:p>
          <a:p>
            <a:r>
              <a:rPr lang="nl-NL" dirty="0"/>
              <a:t>How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semantic</a:t>
            </a:r>
            <a:r>
              <a:rPr lang="nl-NL" dirty="0"/>
              <a:t> </a:t>
            </a:r>
            <a:r>
              <a:rPr lang="nl-NL" dirty="0" err="1"/>
              <a:t>Ledger</a:t>
            </a:r>
            <a:r>
              <a:rPr lang="nl-NL" dirty="0"/>
              <a:t> </a:t>
            </a:r>
            <a:r>
              <a:rPr lang="nl-NL" dirty="0" err="1"/>
              <a:t>interacts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core</a:t>
            </a:r>
            <a:r>
              <a:rPr lang="nl-NL" dirty="0"/>
              <a:t> model? </a:t>
            </a:r>
          </a:p>
          <a:p>
            <a:r>
              <a:rPr lang="nl-NL" dirty="0"/>
              <a:t>How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core</a:t>
            </a:r>
            <a:r>
              <a:rPr lang="nl-NL" dirty="0"/>
              <a:t> model is </a:t>
            </a:r>
            <a:r>
              <a:rPr lang="nl-NL" dirty="0" err="1"/>
              <a:t>being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a </a:t>
            </a:r>
            <a:r>
              <a:rPr lang="nl-NL" dirty="0" err="1"/>
              <a:t>choreography</a:t>
            </a:r>
            <a:r>
              <a:rPr lang="nl-NL" dirty="0"/>
              <a:t>? Is </a:t>
            </a:r>
            <a:r>
              <a:rPr lang="nl-NL" dirty="0" err="1"/>
              <a:t>choreography</a:t>
            </a:r>
            <a:r>
              <a:rPr lang="nl-NL" dirty="0"/>
              <a:t> a </a:t>
            </a:r>
            <a:r>
              <a:rPr lang="nl-NL" dirty="0" err="1"/>
              <a:t>formal</a:t>
            </a:r>
            <a:r>
              <a:rPr lang="nl-NL" dirty="0"/>
              <a:t> model? </a:t>
            </a:r>
          </a:p>
          <a:p>
            <a:r>
              <a:rPr lang="nl-NL" dirty="0"/>
              <a:t>How </a:t>
            </a:r>
            <a:r>
              <a:rPr lang="nl-NL" dirty="0" err="1"/>
              <a:t>the</a:t>
            </a:r>
            <a:r>
              <a:rPr lang="nl-NL" dirty="0"/>
              <a:t> data is </a:t>
            </a:r>
            <a:r>
              <a:rPr lang="nl-NL" dirty="0" err="1"/>
              <a:t>streamed</a:t>
            </a:r>
            <a:r>
              <a:rPr lang="nl-NL" dirty="0"/>
              <a:t>? </a:t>
            </a:r>
            <a:r>
              <a:rPr lang="nl-NL" dirty="0" err="1"/>
              <a:t>What</a:t>
            </a:r>
            <a:r>
              <a:rPr lang="nl-NL" dirty="0"/>
              <a:t> data do we </a:t>
            </a:r>
            <a:r>
              <a:rPr lang="nl-NL" dirty="0" err="1"/>
              <a:t>onboard</a:t>
            </a:r>
            <a:r>
              <a:rPr lang="nl-NL" dirty="0"/>
              <a:t>?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2877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347D-2416-4545-B694-12C4C7332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Ontology</a:t>
            </a:r>
            <a:r>
              <a:rPr lang="nl-NL" dirty="0"/>
              <a:t> </a:t>
            </a:r>
            <a:r>
              <a:rPr lang="nl-NL" dirty="0" err="1"/>
              <a:t>Core</a:t>
            </a:r>
            <a:r>
              <a:rPr lang="nl-NL" dirty="0"/>
              <a:t> </a:t>
            </a:r>
            <a:r>
              <a:rPr lang="nl-NL" dirty="0" err="1"/>
              <a:t>components</a:t>
            </a:r>
            <a:r>
              <a:rPr lang="nl-NL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69208-A2C3-412D-A42C-D92E28DA9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Logistic</a:t>
            </a:r>
            <a:r>
              <a:rPr lang="nl-NL" dirty="0"/>
              <a:t> Digital </a:t>
            </a:r>
            <a:r>
              <a:rPr lang="nl-NL" dirty="0" err="1"/>
              <a:t>Twins</a:t>
            </a:r>
            <a:r>
              <a:rPr lang="nl-NL" dirty="0"/>
              <a:t> </a:t>
            </a:r>
          </a:p>
          <a:p>
            <a:r>
              <a:rPr lang="nl-NL" dirty="0" err="1"/>
              <a:t>Logistic</a:t>
            </a:r>
            <a:r>
              <a:rPr lang="nl-NL" dirty="0"/>
              <a:t> Event</a:t>
            </a:r>
          </a:p>
          <a:p>
            <a:r>
              <a:rPr lang="nl-NL" dirty="0" err="1"/>
              <a:t>Logistic</a:t>
            </a:r>
            <a:r>
              <a:rPr lang="nl-NL" dirty="0"/>
              <a:t> Service</a:t>
            </a:r>
          </a:p>
          <a:p>
            <a:r>
              <a:rPr lang="nl-NL" dirty="0" err="1"/>
              <a:t>Logistic</a:t>
            </a:r>
            <a:r>
              <a:rPr lang="nl-NL" dirty="0"/>
              <a:t> Business Transaction</a:t>
            </a:r>
          </a:p>
          <a:p>
            <a:r>
              <a:rPr lang="nl-NL" dirty="0" err="1"/>
              <a:t>Classifications</a:t>
            </a:r>
            <a:endParaRPr lang="nl-NL" dirty="0"/>
          </a:p>
          <a:p>
            <a:r>
              <a:rPr lang="nl-NL" dirty="0" err="1"/>
              <a:t>Address</a:t>
            </a:r>
            <a:endParaRPr lang="nl-NL" dirty="0"/>
          </a:p>
          <a:p>
            <a:r>
              <a:rPr lang="nl-NL" dirty="0" err="1"/>
              <a:t>Logistic</a:t>
            </a:r>
            <a:r>
              <a:rPr lang="nl-NL" dirty="0"/>
              <a:t> </a:t>
            </a:r>
            <a:r>
              <a:rPr lang="nl-NL" dirty="0" err="1"/>
              <a:t>Governance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152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F0DD3D-A04B-49DE-9AFB-9AA48FE67349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/>
              <a:t>https://app.lucidchart.com/invitations/accept/636635f6-7388-4e3a-bc38-77dedeb06d96</a:t>
            </a:r>
          </a:p>
        </p:txBody>
      </p:sp>
    </p:spTree>
    <p:extLst>
      <p:ext uri="{BB962C8B-B14F-4D97-AF65-F5344CB8AC3E}">
        <p14:creationId xmlns:p14="http://schemas.microsoft.com/office/powerpoint/2010/main" val="251202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75C7-6B6C-45AE-BAB3-2C52690D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Digital </a:t>
            </a:r>
            <a:r>
              <a:rPr lang="nl-NL" dirty="0" err="1"/>
              <a:t>Twins</a:t>
            </a:r>
            <a:r>
              <a:rPr lang="nl-NL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4070-A066-4769-B17D-A55155A00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Any</a:t>
            </a:r>
            <a:r>
              <a:rPr lang="nl-NL" dirty="0"/>
              <a:t> real-</a:t>
            </a:r>
            <a:r>
              <a:rPr lang="nl-NL" dirty="0" err="1"/>
              <a:t>world</a:t>
            </a:r>
            <a:r>
              <a:rPr lang="nl-NL" dirty="0"/>
              <a:t> </a:t>
            </a:r>
            <a:r>
              <a:rPr lang="nl-NL" dirty="0" err="1"/>
              <a:t>physical</a:t>
            </a:r>
            <a:r>
              <a:rPr lang="nl-NL" dirty="0"/>
              <a:t> object.</a:t>
            </a:r>
          </a:p>
          <a:p>
            <a:endParaRPr lang="nl-NL" dirty="0"/>
          </a:p>
          <a:p>
            <a:r>
              <a:rPr lang="nl-NL" dirty="0" err="1"/>
              <a:t>Attributes</a:t>
            </a:r>
            <a:endParaRPr lang="nl-NL" dirty="0"/>
          </a:p>
          <a:p>
            <a:pPr marL="457200" lvl="1" indent="0">
              <a:buNone/>
            </a:pPr>
            <a:r>
              <a:rPr lang="nl-NL" dirty="0"/>
              <a:t>It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defined</a:t>
            </a:r>
            <a:r>
              <a:rPr lang="nl-NL" dirty="0"/>
              <a:t> per type </a:t>
            </a:r>
            <a:r>
              <a:rPr lang="nl-NL" dirty="0" err="1"/>
              <a:t>and</a:t>
            </a:r>
            <a:r>
              <a:rPr lang="nl-NL" dirty="0"/>
              <a:t> subtype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0955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2549A26-5853-4394-A23D-8FAE93FC1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444" y="60541"/>
            <a:ext cx="9477112" cy="673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827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495F-79C3-4ED3-9CA3-CA6F33B1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B62D8-EDCB-4076-973B-17512518A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actions, milestones, transactions or any other real-world activity. These will typically involve one or more interactions or associations between location, business service, transport means and cargo. </a:t>
            </a:r>
          </a:p>
          <a:p>
            <a:endParaRPr lang="en-US" dirty="0"/>
          </a:p>
          <a:p>
            <a:r>
              <a:rPr lang="en-US" dirty="0"/>
              <a:t>Attributes</a:t>
            </a:r>
          </a:p>
          <a:p>
            <a:pPr lvl="1"/>
            <a:r>
              <a:rPr lang="en-US" dirty="0"/>
              <a:t>Date </a:t>
            </a:r>
          </a:p>
          <a:p>
            <a:pPr lvl="1"/>
            <a:r>
              <a:rPr lang="en-US" dirty="0"/>
              <a:t>Time </a:t>
            </a:r>
          </a:p>
          <a:p>
            <a:pPr lvl="1"/>
            <a:r>
              <a:rPr lang="en-US" dirty="0"/>
              <a:t>Milestone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620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752</Words>
  <Application>Microsoft Office PowerPoint</Application>
  <PresentationFormat>Widescreen</PresentationFormat>
  <Paragraphs>183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Logistic Knowledge Graph</vt:lpstr>
      <vt:lpstr>Why a Formal model</vt:lpstr>
      <vt:lpstr>Architecture components</vt:lpstr>
      <vt:lpstr>Architecture component</vt:lpstr>
      <vt:lpstr>Ontology Core components </vt:lpstr>
      <vt:lpstr>PowerPoint Presentation</vt:lpstr>
      <vt:lpstr>Digital Twins </vt:lpstr>
      <vt:lpstr>PowerPoint Presentation</vt:lpstr>
      <vt:lpstr>Event</vt:lpstr>
      <vt:lpstr>PowerPoint Presentation</vt:lpstr>
      <vt:lpstr>LogisticBusiness</vt:lpstr>
      <vt:lpstr>PowerPoint Presentation</vt:lpstr>
      <vt:lpstr>Classification   </vt:lpstr>
      <vt:lpstr>PowerPoint Presentation</vt:lpstr>
      <vt:lpstr>Address</vt:lpstr>
      <vt:lpstr>Logistic Governance</vt:lpstr>
      <vt:lpstr>To do</vt:lpstr>
      <vt:lpstr>Milestones and roadmap</vt:lpstr>
      <vt:lpstr>PowerPoint Presentation</vt:lpstr>
      <vt:lpstr>Ontology Engineering Method</vt:lpstr>
      <vt:lpstr>Requirement workflow</vt:lpstr>
      <vt:lpstr>Competency Question</vt:lpstr>
      <vt:lpstr>An example</vt:lpstr>
      <vt:lpstr>The answers entail:</vt:lpstr>
      <vt:lpstr>Considerations in answering the CQ</vt:lpstr>
      <vt:lpstr>(2) Analysis workflow</vt:lpstr>
      <vt:lpstr>(3) Design Workflow</vt:lpstr>
      <vt:lpstr>(4) Implementation workflow</vt:lpstr>
      <vt:lpstr>(5)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Knowledgegraph</dc:title>
  <dc:creator>Tahvildari, D. (Dena)</dc:creator>
  <cp:lastModifiedBy>Tahvildari, D. (Dena)</cp:lastModifiedBy>
  <cp:revision>24</cp:revision>
  <dcterms:created xsi:type="dcterms:W3CDTF">2020-07-20T13:04:21Z</dcterms:created>
  <dcterms:modified xsi:type="dcterms:W3CDTF">2020-07-21T07:22:12Z</dcterms:modified>
</cp:coreProperties>
</file>