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767" r:id="rId2"/>
    <p:sldId id="867" r:id="rId3"/>
    <p:sldId id="883" r:id="rId4"/>
    <p:sldId id="884" r:id="rId5"/>
    <p:sldId id="886" r:id="rId6"/>
    <p:sldId id="893" r:id="rId7"/>
    <p:sldId id="891" r:id="rId8"/>
    <p:sldId id="888" r:id="rId9"/>
    <p:sldId id="892" r:id="rId10"/>
    <p:sldId id="876" r:id="rId11"/>
    <p:sldId id="890" r:id="rId12"/>
    <p:sldId id="889" r:id="rId13"/>
    <p:sldId id="878" r:id="rId14"/>
    <p:sldId id="882" r:id="rId15"/>
    <p:sldId id="894" r:id="rId16"/>
    <p:sldId id="880" r:id="rId17"/>
    <p:sldId id="895"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FB8"/>
    <a:srgbClr val="76A2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15F4C-C1D4-4940-A1D5-0AA337D4BCEF}" type="datetimeFigureOut">
              <a:rPr lang="it-IT" smtClean="0"/>
              <a:t>24/05/2021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D1612-4CD5-4F7D-A3B0-EFAB027FCF99}" type="slidenum">
              <a:rPr lang="it-IT" smtClean="0"/>
              <a:t>‹N›</a:t>
            </a:fld>
            <a:endParaRPr lang="it-IT"/>
          </a:p>
        </p:txBody>
      </p:sp>
    </p:spTree>
    <p:extLst>
      <p:ext uri="{BB962C8B-B14F-4D97-AF65-F5344CB8AC3E}">
        <p14:creationId xmlns:p14="http://schemas.microsoft.com/office/powerpoint/2010/main" val="117319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overall idea</a:t>
            </a:r>
          </a:p>
        </p:txBody>
      </p:sp>
      <p:sp>
        <p:nvSpPr>
          <p:cNvPr id="4" name="Segnaposto numero diapositiva 3"/>
          <p:cNvSpPr>
            <a:spLocks noGrp="1"/>
          </p:cNvSpPr>
          <p:nvPr>
            <p:ph type="sldNum" sz="quarter" idx="5"/>
          </p:nvPr>
        </p:nvSpPr>
        <p:spPr/>
        <p:txBody>
          <a:bodyPr/>
          <a:lstStyle/>
          <a:p>
            <a:fld id="{B77D1612-4CD5-4F7D-A3B0-EFAB027FCF99}" type="slidenum">
              <a:rPr lang="it-IT" smtClean="0"/>
              <a:t>6</a:t>
            </a:fld>
            <a:endParaRPr lang="it-IT"/>
          </a:p>
        </p:txBody>
      </p:sp>
    </p:spTree>
    <p:extLst>
      <p:ext uri="{BB962C8B-B14F-4D97-AF65-F5344CB8AC3E}">
        <p14:creationId xmlns:p14="http://schemas.microsoft.com/office/powerpoint/2010/main" val="225772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overall idea</a:t>
            </a:r>
          </a:p>
        </p:txBody>
      </p:sp>
      <p:sp>
        <p:nvSpPr>
          <p:cNvPr id="4" name="Segnaposto numero diapositiva 3"/>
          <p:cNvSpPr>
            <a:spLocks noGrp="1"/>
          </p:cNvSpPr>
          <p:nvPr>
            <p:ph type="sldNum" sz="quarter" idx="5"/>
          </p:nvPr>
        </p:nvSpPr>
        <p:spPr/>
        <p:txBody>
          <a:bodyPr/>
          <a:lstStyle/>
          <a:p>
            <a:fld id="{B77D1612-4CD5-4F7D-A3B0-EFAB027FCF99}" type="slidenum">
              <a:rPr lang="it-IT" smtClean="0"/>
              <a:t>7</a:t>
            </a:fld>
            <a:endParaRPr lang="it-IT"/>
          </a:p>
        </p:txBody>
      </p:sp>
    </p:spTree>
    <p:extLst>
      <p:ext uri="{BB962C8B-B14F-4D97-AF65-F5344CB8AC3E}">
        <p14:creationId xmlns:p14="http://schemas.microsoft.com/office/powerpoint/2010/main" val="141554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Model’s architecture</a:t>
            </a:r>
          </a:p>
          <a:p>
            <a:endParaRPr lang="it-IT" dirty="0"/>
          </a:p>
        </p:txBody>
      </p:sp>
      <p:sp>
        <p:nvSpPr>
          <p:cNvPr id="4" name="Segnaposto numero diapositiva 3"/>
          <p:cNvSpPr>
            <a:spLocks noGrp="1"/>
          </p:cNvSpPr>
          <p:nvPr>
            <p:ph type="sldNum" sz="quarter" idx="5"/>
          </p:nvPr>
        </p:nvSpPr>
        <p:spPr/>
        <p:txBody>
          <a:bodyPr/>
          <a:lstStyle/>
          <a:p>
            <a:fld id="{B77D1612-4CD5-4F7D-A3B0-EFAB027FCF99}" type="slidenum">
              <a:rPr lang="it-IT" smtClean="0"/>
              <a:t>8</a:t>
            </a:fld>
            <a:endParaRPr lang="it-IT"/>
          </a:p>
        </p:txBody>
      </p:sp>
    </p:spTree>
    <p:extLst>
      <p:ext uri="{BB962C8B-B14F-4D97-AF65-F5344CB8AC3E}">
        <p14:creationId xmlns:p14="http://schemas.microsoft.com/office/powerpoint/2010/main" val="223437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Model’s architecture</a:t>
            </a:r>
          </a:p>
          <a:p>
            <a:endParaRPr lang="it-IT" dirty="0"/>
          </a:p>
        </p:txBody>
      </p:sp>
      <p:sp>
        <p:nvSpPr>
          <p:cNvPr id="4" name="Segnaposto numero diapositiva 3"/>
          <p:cNvSpPr>
            <a:spLocks noGrp="1"/>
          </p:cNvSpPr>
          <p:nvPr>
            <p:ph type="sldNum" sz="quarter" idx="5"/>
          </p:nvPr>
        </p:nvSpPr>
        <p:spPr/>
        <p:txBody>
          <a:bodyPr/>
          <a:lstStyle/>
          <a:p>
            <a:fld id="{B77D1612-4CD5-4F7D-A3B0-EFAB027FCF99}" type="slidenum">
              <a:rPr lang="it-IT" smtClean="0"/>
              <a:t>9</a:t>
            </a:fld>
            <a:endParaRPr lang="it-IT"/>
          </a:p>
        </p:txBody>
      </p:sp>
    </p:spTree>
    <p:extLst>
      <p:ext uri="{BB962C8B-B14F-4D97-AF65-F5344CB8AC3E}">
        <p14:creationId xmlns:p14="http://schemas.microsoft.com/office/powerpoint/2010/main" val="2097851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7D1612-4CD5-4F7D-A3B0-EFAB027FCF99}" type="slidenum">
              <a:rPr lang="it-IT" smtClean="0"/>
              <a:t>16</a:t>
            </a:fld>
            <a:endParaRPr lang="it-IT"/>
          </a:p>
        </p:txBody>
      </p:sp>
    </p:spTree>
    <p:extLst>
      <p:ext uri="{BB962C8B-B14F-4D97-AF65-F5344CB8AC3E}">
        <p14:creationId xmlns:p14="http://schemas.microsoft.com/office/powerpoint/2010/main" val="1135747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7D1612-4CD5-4F7D-A3B0-EFAB027FCF99}" type="slidenum">
              <a:rPr lang="it-IT" smtClean="0"/>
              <a:t>17</a:t>
            </a:fld>
            <a:endParaRPr lang="it-IT"/>
          </a:p>
        </p:txBody>
      </p:sp>
    </p:spTree>
    <p:extLst>
      <p:ext uri="{BB962C8B-B14F-4D97-AF65-F5344CB8AC3E}">
        <p14:creationId xmlns:p14="http://schemas.microsoft.com/office/powerpoint/2010/main" val="218423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e contenuto_Bas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846959" y="176270"/>
            <a:ext cx="7194018" cy="727113"/>
          </a:xfrm>
        </p:spPr>
        <p:txBody>
          <a:bodyPr lIns="91440" tIns="45720" rIns="91440" bIns="45720" rtlCol="0" anchor="b">
            <a:noAutofit/>
          </a:bodyPr>
          <a:lstStyle>
            <a:lvl1pPr>
              <a:defRPr sz="4000">
                <a:solidFill>
                  <a:schemeClr val="bg2">
                    <a:lumMod val="10000"/>
                  </a:schemeClr>
                </a:solidFill>
              </a:defRPr>
            </a:lvl1pPr>
          </a:lstStyle>
          <a:p>
            <a:pPr rtl="0"/>
            <a:r>
              <a:rPr lang="it-IT" noProof="0"/>
              <a:t>Paper Title</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1" y="1112703"/>
            <a:ext cx="10491863" cy="4752387"/>
          </a:xfrm>
        </p:spPr>
        <p:txBody>
          <a:bodyPr rtlCol="0"/>
          <a:lstStyle>
            <a:lvl1pPr marL="0" indent="0">
              <a:lnSpc>
                <a:spcPct val="110000"/>
              </a:lnSpc>
              <a:buNone/>
              <a:defRPr sz="2000">
                <a:solidFill>
                  <a:schemeClr val="bg2">
                    <a:lumMod val="2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949689"/>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8" name="Segnaposto data 3">
            <a:extLst>
              <a:ext uri="{FF2B5EF4-FFF2-40B4-BE49-F238E27FC236}">
                <a16:creationId xmlns:a16="http://schemas.microsoft.com/office/drawing/2014/main" id="{9698D2CE-63E8-4692-A246-5B349C64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20" name="Segnaposto piè di pagina 4">
            <a:extLst>
              <a:ext uri="{FF2B5EF4-FFF2-40B4-BE49-F238E27FC236}">
                <a16:creationId xmlns:a16="http://schemas.microsoft.com/office/drawing/2014/main" id="{75BBE34D-9F48-4D69-A78E-8AF7FB531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21" name="Segnaposto numero diapositiva 5">
            <a:extLst>
              <a:ext uri="{FF2B5EF4-FFF2-40B4-BE49-F238E27FC236}">
                <a16:creationId xmlns:a16="http://schemas.microsoft.com/office/drawing/2014/main" id="{BB999826-D7C9-4E3F-82C5-B8967B98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
        <p:nvSpPr>
          <p:cNvPr id="13" name="Segnaposto contenuto 2">
            <a:extLst>
              <a:ext uri="{FF2B5EF4-FFF2-40B4-BE49-F238E27FC236}">
                <a16:creationId xmlns:a16="http://schemas.microsoft.com/office/drawing/2014/main" id="{F9689E90-9770-40BD-A745-4EA7C74C73C6}"/>
              </a:ext>
            </a:extLst>
          </p:cNvPr>
          <p:cNvSpPr>
            <a:spLocks noGrp="1"/>
          </p:cNvSpPr>
          <p:nvPr>
            <p:ph idx="10" hasCustomPrompt="1"/>
          </p:nvPr>
        </p:nvSpPr>
        <p:spPr>
          <a:xfrm>
            <a:off x="855009" y="5957455"/>
            <a:ext cx="10491863" cy="318654"/>
          </a:xfrm>
        </p:spPr>
        <p:txBody>
          <a:bodyPr rtlCol="0">
            <a:normAutofit/>
          </a:bodyPr>
          <a:lstStyle>
            <a:lvl1pPr marL="0" indent="0">
              <a:lnSpc>
                <a:spcPct val="110000"/>
              </a:lnSpc>
              <a:buNone/>
              <a:defRPr sz="1400">
                <a:solidFill>
                  <a:schemeClr val="bg2">
                    <a:lumMod val="7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a:t>[N] </a:t>
            </a:r>
            <a:r>
              <a:rPr lang="it-IT" noProof="0" err="1"/>
              <a:t>Citation</a:t>
            </a:r>
            <a:endParaRPr lang="it-IT" noProof="0"/>
          </a:p>
        </p:txBody>
      </p:sp>
    </p:spTree>
    <p:extLst>
      <p:ext uri="{BB962C8B-B14F-4D97-AF65-F5344CB8AC3E}">
        <p14:creationId xmlns:p14="http://schemas.microsoft.com/office/powerpoint/2010/main" val="24918811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1" name="Segnaposto data 3">
            <a:extLst>
              <a:ext uri="{FF2B5EF4-FFF2-40B4-BE49-F238E27FC236}">
                <a16:creationId xmlns:a16="http://schemas.microsoft.com/office/drawing/2014/main" id="{1D7EC1AC-C2AF-4108-9E0E-D9B0B9B14EC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3" name="Segnaposto piè di pagina 4">
            <a:extLst>
              <a:ext uri="{FF2B5EF4-FFF2-40B4-BE49-F238E27FC236}">
                <a16:creationId xmlns:a16="http://schemas.microsoft.com/office/drawing/2014/main" id="{B02F780C-7AFB-4E48-AA17-65EDB87E695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5" name="Segnaposto numero diapositiva 5">
            <a:extLst>
              <a:ext uri="{FF2B5EF4-FFF2-40B4-BE49-F238E27FC236}">
                <a16:creationId xmlns:a16="http://schemas.microsoft.com/office/drawing/2014/main" id="{5C77AB33-45F7-4E22-9D97-9B86DAED381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126584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13" name="Segnaposto data 3">
            <a:extLst>
              <a:ext uri="{FF2B5EF4-FFF2-40B4-BE49-F238E27FC236}">
                <a16:creationId xmlns:a16="http://schemas.microsoft.com/office/drawing/2014/main" id="{B56A2E78-24FC-405A-A5C3-2DBAB8701193}"/>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8" name="Segnaposto piè di pagina 4">
            <a:extLst>
              <a:ext uri="{FF2B5EF4-FFF2-40B4-BE49-F238E27FC236}">
                <a16:creationId xmlns:a16="http://schemas.microsoft.com/office/drawing/2014/main" id="{CB8F3F34-B852-4F97-A553-911AC927551C}"/>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9" name="Segnaposto numero diapositiva 5">
            <a:extLst>
              <a:ext uri="{FF2B5EF4-FFF2-40B4-BE49-F238E27FC236}">
                <a16:creationId xmlns:a16="http://schemas.microsoft.com/office/drawing/2014/main" id="{0DAAEF88-F630-4FD7-8C17-2CBF04393A1B}"/>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343048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rtl="0"/>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2725123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2">
                    <a:lumMod val="10000"/>
                  </a:schemeClr>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accent1"/>
                </a:solidFill>
              </a:defRPr>
            </a:lvl1pPr>
          </a:lstStyle>
          <a:p>
            <a:r>
              <a:rPr lang="it-IT"/>
              <a:t>Date</a:t>
            </a:r>
            <a:endParaRPr lang="it-IT">
              <a:solidFill>
                <a:schemeClr val="accent1"/>
              </a:solidFill>
            </a:endParaRP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accent1"/>
                </a:solidFill>
              </a:defRPr>
            </a:lvl1pPr>
          </a:lstStyle>
          <a:p>
            <a:r>
              <a:rPr lang="it-IT"/>
              <a:t>Paper Title</a:t>
            </a:r>
            <a:endParaRPr lang="it-IT">
              <a:solidFill>
                <a:schemeClr val="accent1"/>
              </a:solidFill>
            </a:endParaRP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9026237" y="6297168"/>
            <a:ext cx="2743200" cy="365125"/>
          </a:xfrm>
        </p:spPr>
        <p:txBody>
          <a:bodyPr rtlCol="0"/>
          <a:lstStyle>
            <a:lvl1pPr>
              <a:defRPr>
                <a:solidFill>
                  <a:schemeClr val="accent1"/>
                </a:solidFill>
              </a:defRPr>
            </a:lvl1pPr>
          </a:lstStyle>
          <a:p>
            <a:fld id="{D8DA9DAA-006C-4F4B-980E-E3DF019B24E2}" type="slidenum">
              <a:rPr lang="it-IT" smtClean="0"/>
              <a:pPr/>
              <a:t>‹N›</a:t>
            </a:fld>
            <a:endParaRPr lang="it-IT">
              <a:solidFill>
                <a:schemeClr val="accent1"/>
              </a:solidFill>
            </a:endParaRPr>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2">
                    <a:lumMod val="25000"/>
                  </a:schemeClr>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2144661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data 3">
            <a:extLst>
              <a:ext uri="{FF2B5EF4-FFF2-40B4-BE49-F238E27FC236}">
                <a16:creationId xmlns:a16="http://schemas.microsoft.com/office/drawing/2014/main" id="{81B46478-33A2-4B8F-97EF-CA06E2E22753}"/>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0" name="Segnaposto piè di pagina 4">
            <a:extLst>
              <a:ext uri="{FF2B5EF4-FFF2-40B4-BE49-F238E27FC236}">
                <a16:creationId xmlns:a16="http://schemas.microsoft.com/office/drawing/2014/main" id="{70C639B7-5161-4579-9EC9-5375CC06288B}"/>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1" name="Segnaposto numero diapositiva 5">
            <a:extLst>
              <a:ext uri="{FF2B5EF4-FFF2-40B4-BE49-F238E27FC236}">
                <a16:creationId xmlns:a16="http://schemas.microsoft.com/office/drawing/2014/main" id="{990A28BD-886C-4B6B-898A-A48FD4504212}"/>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306821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data 3">
            <a:extLst>
              <a:ext uri="{FF2B5EF4-FFF2-40B4-BE49-F238E27FC236}">
                <a16:creationId xmlns:a16="http://schemas.microsoft.com/office/drawing/2014/main" id="{D37D712A-555A-42B1-AD38-87D86131B9A7}"/>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0" name="Segnaposto piè di pagina 4">
            <a:extLst>
              <a:ext uri="{FF2B5EF4-FFF2-40B4-BE49-F238E27FC236}">
                <a16:creationId xmlns:a16="http://schemas.microsoft.com/office/drawing/2014/main" id="{3C5F0010-83D4-4034-9DC2-D6CAFD8A8FA5}"/>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1" name="Segnaposto numero diapositiva 5">
            <a:extLst>
              <a:ext uri="{FF2B5EF4-FFF2-40B4-BE49-F238E27FC236}">
                <a16:creationId xmlns:a16="http://schemas.microsoft.com/office/drawing/2014/main" id="{7147C48C-E5EF-45A6-B75C-10EF5140B3A5}"/>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206811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rtlCol="0" anchor="b"/>
          <a:lstStyle>
            <a:lvl1pPr algn="l">
              <a:defRPr sz="6000" b="1" i="0" cap="all" baseline="0">
                <a:solidFill>
                  <a:schemeClr val="bg2">
                    <a:lumMod val="10000"/>
                  </a:schemeClr>
                </a:solidFill>
              </a:defRPr>
            </a:lvl1pPr>
          </a:lstStyle>
          <a:p>
            <a:pPr rtl="0"/>
            <a:r>
              <a:rPr lang="it-IT" noProof="0"/>
              <a:t>Paper Title</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4821382"/>
            <a:ext cx="9144000" cy="436418"/>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err="1"/>
              <a:t>Presenters</a:t>
            </a:r>
            <a:endParaRPr lang="it-IT" noProof="0"/>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solidFill>
              <a:srgbClr val="03A0CD"/>
            </a:solidFill>
            <a:bevel/>
          </a:ln>
        </p:spPr>
        <p:style>
          <a:lnRef idx="1">
            <a:schemeClr val="accent1"/>
          </a:lnRef>
          <a:fillRef idx="0">
            <a:schemeClr val="accent1"/>
          </a:fillRef>
          <a:effectRef idx="0">
            <a:schemeClr val="accent1"/>
          </a:effectRef>
          <a:fontRef idx="minor">
            <a:schemeClr val="tx1"/>
          </a:fontRef>
        </p:style>
      </p:cxnSp>
      <p:sp>
        <p:nvSpPr>
          <p:cNvPr id="5" name="Segnaposto data 3">
            <a:extLst>
              <a:ext uri="{FF2B5EF4-FFF2-40B4-BE49-F238E27FC236}">
                <a16:creationId xmlns:a16="http://schemas.microsoft.com/office/drawing/2014/main" id="{23E12DC2-51B6-47D9-81A0-C68CAEB9D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4" name="Segnaposto testo 13">
            <a:extLst>
              <a:ext uri="{FF2B5EF4-FFF2-40B4-BE49-F238E27FC236}">
                <a16:creationId xmlns:a16="http://schemas.microsoft.com/office/drawing/2014/main" id="{75AC6E7B-A020-4632-964E-9166A194D81A}"/>
              </a:ext>
            </a:extLst>
          </p:cNvPr>
          <p:cNvSpPr>
            <a:spLocks noGrp="1"/>
          </p:cNvSpPr>
          <p:nvPr>
            <p:ph type="body" sz="quarter" idx="10" hasCustomPrompt="1"/>
          </p:nvPr>
        </p:nvSpPr>
        <p:spPr>
          <a:xfrm>
            <a:off x="1523423" y="3656879"/>
            <a:ext cx="9136063" cy="434975"/>
          </a:xfrm>
        </p:spPr>
        <p:txBody>
          <a:bodyPr/>
          <a:lstStyle>
            <a:lvl1pPr>
              <a:buNone/>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err="1"/>
              <a:t>Authors</a:t>
            </a:r>
            <a:r>
              <a:rPr lang="it-IT"/>
              <a:t> – Conference or Journal – </a:t>
            </a:r>
            <a:r>
              <a:rPr lang="it-IT" err="1"/>
              <a:t>Year</a:t>
            </a:r>
            <a:endParaRPr lang="it-IT"/>
          </a:p>
        </p:txBody>
      </p:sp>
    </p:spTree>
    <p:extLst>
      <p:ext uri="{BB962C8B-B14F-4D97-AF65-F5344CB8AC3E}">
        <p14:creationId xmlns:p14="http://schemas.microsoft.com/office/powerpoint/2010/main" val="890829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2">
                    <a:lumMod val="25000"/>
                  </a:schemeClr>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2">
                    <a:lumMod val="10000"/>
                  </a:schemeClr>
                </a:solidFill>
              </a:defRPr>
            </a:lvl1pPr>
          </a:lstStyle>
          <a:p>
            <a:pPr rtl="0"/>
            <a:r>
              <a:rPr lang="it-IT" noProof="0"/>
              <a:t>Paper Title</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accent1"/>
                </a:solidFill>
              </a:defRPr>
            </a:lvl1pPr>
          </a:lstStyle>
          <a:p>
            <a:r>
              <a:rPr lang="it-IT"/>
              <a:t>DATE</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accent1"/>
                </a:solidFill>
              </a:defRPr>
            </a:lvl1pPr>
          </a:lstStyle>
          <a:p>
            <a:r>
              <a:rPr lang="it-IT"/>
              <a:t>Paper Title</a:t>
            </a:r>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2">
                    <a:lumMod val="25000"/>
                  </a:schemeClr>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78966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solidFill>
                  <a:schemeClr val="bg2">
                    <a:lumMod val="10000"/>
                  </a:schemeClr>
                </a:solidFill>
              </a:defRPr>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solidFill>
                  <a:schemeClr val="bg2">
                    <a:lumMod val="2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8" name="Segnaposto data 3">
            <a:extLst>
              <a:ext uri="{FF2B5EF4-FFF2-40B4-BE49-F238E27FC236}">
                <a16:creationId xmlns:a16="http://schemas.microsoft.com/office/drawing/2014/main" id="{9698D2CE-63E8-4692-A246-5B349C64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20" name="Segnaposto piè di pagina 4">
            <a:extLst>
              <a:ext uri="{FF2B5EF4-FFF2-40B4-BE49-F238E27FC236}">
                <a16:creationId xmlns:a16="http://schemas.microsoft.com/office/drawing/2014/main" id="{75BBE34D-9F48-4D69-A78E-8AF7FB531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a:t>
            </a:r>
            <a:r>
              <a:rPr lang="it-IT" err="1"/>
              <a:t>title</a:t>
            </a:r>
            <a:endParaRPr lang="it-IT">
              <a:solidFill>
                <a:schemeClr val="accent1"/>
              </a:solidFill>
            </a:endParaRPr>
          </a:p>
        </p:txBody>
      </p:sp>
      <p:sp>
        <p:nvSpPr>
          <p:cNvPr id="21" name="Segnaposto numero diapositiva 5">
            <a:extLst>
              <a:ext uri="{FF2B5EF4-FFF2-40B4-BE49-F238E27FC236}">
                <a16:creationId xmlns:a16="http://schemas.microsoft.com/office/drawing/2014/main" id="{BB999826-D7C9-4E3F-82C5-B8967B98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153793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2">
                    <a:lumMod val="10000"/>
                  </a:schemeClr>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
        <p:nvSpPr>
          <p:cNvPr id="10" name="Segnaposto data 3">
            <a:extLst>
              <a:ext uri="{FF2B5EF4-FFF2-40B4-BE49-F238E27FC236}">
                <a16:creationId xmlns:a16="http://schemas.microsoft.com/office/drawing/2014/main" id="{41224F6D-1447-4036-8E27-657036A0C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Tree>
    <p:extLst>
      <p:ext uri="{BB962C8B-B14F-4D97-AF65-F5344CB8AC3E}">
        <p14:creationId xmlns:p14="http://schemas.microsoft.com/office/powerpoint/2010/main" val="141994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atin typeface="Montserrat" panose="00000500000000000000" pitchFamily="2" charset="0"/>
              </a:defRPr>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1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rtl="0"/>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135381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2">
                    <a:lumMod val="10000"/>
                  </a:schemeClr>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
        <p:nvSpPr>
          <p:cNvPr id="10" name="Segnaposto data 3">
            <a:extLst>
              <a:ext uri="{FF2B5EF4-FFF2-40B4-BE49-F238E27FC236}">
                <a16:creationId xmlns:a16="http://schemas.microsoft.com/office/drawing/2014/main" id="{FC8F8CD4-3FB6-4DC6-A0AC-D99E8F364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2" name="Segnaposto piè di pagina 4">
            <a:extLst>
              <a:ext uri="{FF2B5EF4-FFF2-40B4-BE49-F238E27FC236}">
                <a16:creationId xmlns:a16="http://schemas.microsoft.com/office/drawing/2014/main" id="{5C461B7E-2E66-4A2C-A5AD-9CF82E965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3" name="Segnaposto numero diapositiva 5">
            <a:extLst>
              <a:ext uri="{FF2B5EF4-FFF2-40B4-BE49-F238E27FC236}">
                <a16:creationId xmlns:a16="http://schemas.microsoft.com/office/drawing/2014/main" id="{C6C60B88-1438-4496-A619-D6F25BB75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7868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9" name="Segnaposto data 3">
            <a:extLst>
              <a:ext uri="{FF2B5EF4-FFF2-40B4-BE49-F238E27FC236}">
                <a16:creationId xmlns:a16="http://schemas.microsoft.com/office/drawing/2014/main" id="{9D4F74BF-29A1-4B04-AFE2-742F77EE3A6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1" name="Segnaposto piè di pagina 4">
            <a:extLst>
              <a:ext uri="{FF2B5EF4-FFF2-40B4-BE49-F238E27FC236}">
                <a16:creationId xmlns:a16="http://schemas.microsoft.com/office/drawing/2014/main" id="{33584880-19EC-4CF4-99F4-7976C936B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3" name="Segnaposto numero diapositiva 5">
            <a:extLst>
              <a:ext uri="{FF2B5EF4-FFF2-40B4-BE49-F238E27FC236}">
                <a16:creationId xmlns:a16="http://schemas.microsoft.com/office/drawing/2014/main" id="{6429BCDF-EDE9-4C34-8476-211706657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295279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Paper Title</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latin typeface="Monserrat"/>
              </a:defRPr>
            </a:lvl1pPr>
          </a:lstStyle>
          <a:p>
            <a:r>
              <a:rPr lang="it-IT"/>
              <a:t>Date</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latin typeface="Monserrat"/>
              </a:defRPr>
            </a:lvl1pPr>
          </a:lstStyle>
          <a:p>
            <a:r>
              <a:rPr lang="it-IT"/>
              <a:t>Paper Title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latin typeface="Monserrat"/>
              </a:defRPr>
            </a:lvl1pPr>
          </a:lstStyle>
          <a:p>
            <a:fld id="{D8DA9DAA-006C-4F4B-980E-E3DF019B24E2}" type="slidenum">
              <a:rPr lang="it-IT" smtClean="0"/>
              <a:pPr/>
              <a:t>‹N›</a:t>
            </a:fld>
            <a:endParaRPr lang="it-IT"/>
          </a:p>
        </p:txBody>
      </p:sp>
      <p:pic>
        <p:nvPicPr>
          <p:cNvPr id="8" name="Elemento grafico 7">
            <a:extLst>
              <a:ext uri="{FF2B5EF4-FFF2-40B4-BE49-F238E27FC236}">
                <a16:creationId xmlns:a16="http://schemas.microsoft.com/office/drawing/2014/main" id="{1A0F143B-4CD2-4DDA-9135-FF8208FC7AEB}"/>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10879214" y="136525"/>
            <a:ext cx="1197745" cy="1197745"/>
          </a:xfrm>
          <a:prstGeom prst="rect">
            <a:avLst/>
          </a:prstGeom>
        </p:spPr>
      </p:pic>
    </p:spTree>
    <p:extLst>
      <p:ext uri="{BB962C8B-B14F-4D97-AF65-F5344CB8AC3E}">
        <p14:creationId xmlns:p14="http://schemas.microsoft.com/office/powerpoint/2010/main" val="268286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l" defTabSz="914400" rtl="0" eaLnBrk="1" latinLnBrk="0" hangingPunct="1">
        <a:lnSpc>
          <a:spcPct val="90000"/>
        </a:lnSpc>
        <a:spcBef>
          <a:spcPct val="0"/>
        </a:spcBef>
        <a:buNone/>
        <a:defRPr sz="4400" kern="1200">
          <a:solidFill>
            <a:schemeClr val="bg2">
              <a:lumMod val="10000"/>
            </a:schemeClr>
          </a:solidFill>
          <a:latin typeface="Monserra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onserra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onserra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onserra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onserra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onserra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slide" Target="slide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5259A-7B4F-4A83-B882-DE0C7F5246E6}"/>
              </a:ext>
            </a:extLst>
          </p:cNvPr>
          <p:cNvSpPr>
            <a:spLocks noGrp="1"/>
          </p:cNvSpPr>
          <p:nvPr>
            <p:ph type="ctrTitle"/>
          </p:nvPr>
        </p:nvSpPr>
        <p:spPr>
          <a:xfrm>
            <a:off x="1523999" y="1122363"/>
            <a:ext cx="10097729" cy="2387600"/>
          </a:xfrm>
        </p:spPr>
        <p:txBody>
          <a:bodyPr>
            <a:normAutofit fontScale="90000"/>
          </a:bodyPr>
          <a:lstStyle/>
          <a:p>
            <a:r>
              <a:rPr lang="en-GB" sz="3600" dirty="0">
                <a:latin typeface="Montserrat"/>
              </a:rPr>
              <a:t>Convolution on neural network for high-frequency trend prediction of cryptocurrency exchange rates using technical indicators</a:t>
            </a:r>
            <a:br>
              <a:rPr lang="en-GB" sz="3600" dirty="0">
                <a:latin typeface="Montserrat"/>
              </a:rPr>
            </a:br>
            <a:br>
              <a:rPr lang="en-GB" sz="1800" b="0" dirty="0">
                <a:latin typeface="Montserrat"/>
              </a:rPr>
            </a:br>
            <a:r>
              <a:rPr lang="pt-BR" sz="1800" b="0" dirty="0">
                <a:latin typeface="Montserrat"/>
              </a:rPr>
              <a:t>Saúl Alonso-Monsalve, Andrés L. Suárez-Cetrulo, Alejandro Cervantes, David Quintana</a:t>
            </a:r>
            <a:br>
              <a:rPr lang="pt-BR" sz="1800" b="0" dirty="0">
                <a:latin typeface="Montserrat"/>
              </a:rPr>
            </a:br>
            <a:br>
              <a:rPr lang="en-GB" sz="2400" b="0" dirty="0">
                <a:latin typeface="Montserrat"/>
              </a:rPr>
            </a:br>
            <a:r>
              <a:rPr lang="en-US" sz="2200" b="0" dirty="0">
                <a:latin typeface="Montserrat"/>
              </a:rPr>
              <a:t>Expert Systems With Applications 149 (2020) 113250</a:t>
            </a:r>
            <a:endParaRPr lang="en-GB" sz="4800" b="0" noProof="0" dirty="0">
              <a:latin typeface="Montserrat"/>
            </a:endParaRPr>
          </a:p>
        </p:txBody>
      </p:sp>
      <p:sp>
        <p:nvSpPr>
          <p:cNvPr id="4" name="Segnaposto data 3">
            <a:extLst>
              <a:ext uri="{FF2B5EF4-FFF2-40B4-BE49-F238E27FC236}">
                <a16:creationId xmlns:a16="http://schemas.microsoft.com/office/drawing/2014/main" id="{5C9B32BB-B400-43C0-8249-3AC012C062A8}"/>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all" spc="100" normalizeH="0" baseline="0" noProof="0">
                <a:ln>
                  <a:noFill/>
                </a:ln>
                <a:solidFill>
                  <a:srgbClr val="3494BA"/>
                </a:solidFill>
                <a:effectLst/>
                <a:uLnTx/>
                <a:uFillTx/>
                <a:latin typeface="Monserrat"/>
                <a:ea typeface="+mn-ea"/>
                <a:cs typeface="+mn-cs"/>
              </a:rPr>
              <a:t>2020-2021</a:t>
            </a:r>
          </a:p>
        </p:txBody>
      </p:sp>
      <p:sp>
        <p:nvSpPr>
          <p:cNvPr id="5" name="Segnaposto testo 4">
            <a:extLst>
              <a:ext uri="{FF2B5EF4-FFF2-40B4-BE49-F238E27FC236}">
                <a16:creationId xmlns:a16="http://schemas.microsoft.com/office/drawing/2014/main" id="{7FC14A3A-B4B4-4C6C-882F-57F3FB2D3516}"/>
              </a:ext>
            </a:extLst>
          </p:cNvPr>
          <p:cNvSpPr>
            <a:spLocks noGrp="1"/>
          </p:cNvSpPr>
          <p:nvPr>
            <p:ph type="body" sz="quarter" idx="10"/>
          </p:nvPr>
        </p:nvSpPr>
        <p:spPr>
          <a:xfrm>
            <a:off x="1527968" y="4498181"/>
            <a:ext cx="9136063" cy="434975"/>
          </a:xfrm>
        </p:spPr>
        <p:txBody>
          <a:bodyPr/>
          <a:lstStyle/>
          <a:p>
            <a:r>
              <a:rPr lang="en-GB" noProof="0" dirty="0">
                <a:latin typeface="Montserrat" panose="020F0502020204030204" pitchFamily="2" charset="0"/>
              </a:rPr>
              <a:t>Presenters: </a:t>
            </a:r>
            <a:r>
              <a:rPr lang="en-GB" dirty="0">
                <a:latin typeface="Montserrat" panose="020F0502020204030204" pitchFamily="2" charset="0"/>
              </a:rPr>
              <a:t>Federica Russo</a:t>
            </a:r>
            <a:endParaRPr lang="en-GB" noProof="0" dirty="0">
              <a:latin typeface="Montserrat" panose="020F0502020204030204" pitchFamily="2" charset="0"/>
            </a:endParaRPr>
          </a:p>
        </p:txBody>
      </p:sp>
    </p:spTree>
    <p:extLst>
      <p:ext uri="{BB962C8B-B14F-4D97-AF65-F5344CB8AC3E}">
        <p14:creationId xmlns:p14="http://schemas.microsoft.com/office/powerpoint/2010/main" val="3124897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Experimental Results</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r>
              <a:rPr lang="en-US" sz="2400" dirty="0"/>
              <a:t>Datasets:</a:t>
            </a:r>
          </a:p>
          <a:p>
            <a:pPr marL="457200" lvl="1" indent="0">
              <a:buNone/>
            </a:pPr>
            <a:r>
              <a:rPr lang="en-US" sz="2000" dirty="0"/>
              <a:t>The authors have constructed the data set, where each pattern contains the </a:t>
            </a:r>
            <a:r>
              <a:rPr lang="en-US" sz="2000" b="1" dirty="0"/>
              <a:t>values for the </a:t>
            </a:r>
            <a:r>
              <a:rPr lang="en-US" sz="2000" b="1" i="1" dirty="0" err="1"/>
              <a:t>i</a:t>
            </a:r>
            <a:r>
              <a:rPr lang="en-US" sz="2000" b="1" dirty="0"/>
              <a:t> indicators</a:t>
            </a:r>
            <a:r>
              <a:rPr lang="en-US" sz="2000" dirty="0"/>
              <a:t> for “l” consecutive lags for each pattern plus the </a:t>
            </a:r>
            <a:r>
              <a:rPr lang="en-US" sz="2000" b="1" dirty="0"/>
              <a:t>trend</a:t>
            </a:r>
            <a:r>
              <a:rPr lang="en-US" sz="2000" dirty="0"/>
              <a:t> (that is, whether the value appreciated or not) as the class to be predicted.</a:t>
            </a:r>
          </a:p>
          <a:p>
            <a:pPr marL="457200" lvl="1" indent="0">
              <a:buNone/>
            </a:pPr>
            <a:endParaRPr lang="en-US" sz="2000" dirty="0"/>
          </a:p>
          <a:p>
            <a:pPr lvl="1"/>
            <a:r>
              <a:rPr lang="en-US" sz="2000" dirty="0"/>
              <a:t>The core data set used cover six of the most popular cryptocurrencies (Bitcoin, Dash, Ether, Litecoin, </a:t>
            </a:r>
            <a:r>
              <a:rPr lang="en-US" sz="2000" dirty="0" err="1"/>
              <a:t>Monero</a:t>
            </a:r>
            <a:r>
              <a:rPr lang="en-US" sz="2000" dirty="0"/>
              <a:t>, and Ripple) over a year of data (third quarter of 2018 to second quarter of 2019). </a:t>
            </a:r>
          </a:p>
          <a:p>
            <a:pPr lvl="1"/>
            <a:r>
              <a:rPr lang="en-US" sz="2000" dirty="0"/>
              <a:t>The price series vs. USD, sampled at 1- min intervals, was sourced from </a:t>
            </a:r>
            <a:r>
              <a:rPr lang="en-US" sz="2000" i="1" dirty="0" err="1"/>
              <a:t>Cryptocompare</a:t>
            </a:r>
            <a:r>
              <a:rPr lang="en-US" sz="2000" dirty="0"/>
              <a:t>.</a:t>
            </a:r>
          </a:p>
          <a:p>
            <a:pPr lvl="1"/>
            <a:r>
              <a:rPr lang="en-US" sz="2000" dirty="0"/>
              <a:t>The </a:t>
            </a:r>
            <a:r>
              <a:rPr lang="en-US" sz="2000" b="1" dirty="0"/>
              <a:t>18 technical indicators </a:t>
            </a:r>
            <a:r>
              <a:rPr lang="en-US" sz="2000" dirty="0"/>
              <a:t>used includes popular </a:t>
            </a:r>
            <a:r>
              <a:rPr lang="en-US" sz="2000" i="1" dirty="0"/>
              <a:t>momentum-based</a:t>
            </a:r>
            <a:r>
              <a:rPr lang="en-US" sz="2000" dirty="0"/>
              <a:t> indicators such as Commodity Channel Index, Momentum, </a:t>
            </a:r>
            <a:r>
              <a:rPr lang="en-US" sz="2000" i="1" dirty="0"/>
              <a:t>Moving Average</a:t>
            </a:r>
            <a:r>
              <a:rPr lang="en-US" sz="2000" dirty="0"/>
              <a:t> Convergence/Divergence, Relative Strength Index, Stochastic, and </a:t>
            </a:r>
            <a:r>
              <a:rPr lang="en-US" sz="2000" dirty="0" err="1"/>
              <a:t>Williamsâ</a:t>
            </a:r>
            <a:r>
              <a:rPr lang="en-US" sz="2000" dirty="0"/>
              <a:t> R. </a:t>
            </a:r>
          </a:p>
        </p:txBody>
      </p:sp>
    </p:spTree>
    <p:extLst>
      <p:ext uri="{BB962C8B-B14F-4D97-AF65-F5344CB8AC3E}">
        <p14:creationId xmlns:p14="http://schemas.microsoft.com/office/powerpoint/2010/main" val="133449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Experimental Results</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r>
              <a:rPr lang="en-US" dirty="0"/>
              <a:t>The application of the mentioned approach on the data set described above resulted in the generation of 525,600 patterns to be split into three samples.</a:t>
            </a:r>
          </a:p>
          <a:p>
            <a:pPr marL="457200" lvl="1" indent="0">
              <a:buNone/>
            </a:pPr>
            <a:r>
              <a:rPr lang="en-US" dirty="0"/>
              <a:t>The first one consisted of </a:t>
            </a:r>
            <a:r>
              <a:rPr lang="en-US" b="1" dirty="0"/>
              <a:t>70%</a:t>
            </a:r>
            <a:r>
              <a:rPr lang="en-US" dirty="0"/>
              <a:t> used for </a:t>
            </a:r>
            <a:r>
              <a:rPr lang="en-US" b="1" dirty="0"/>
              <a:t>training</a:t>
            </a:r>
            <a:r>
              <a:rPr lang="en-US" dirty="0"/>
              <a:t>. </a:t>
            </a:r>
            <a:br>
              <a:rPr lang="en-US" dirty="0"/>
            </a:br>
            <a:r>
              <a:rPr lang="en-US" dirty="0"/>
              <a:t>The second one included </a:t>
            </a:r>
            <a:r>
              <a:rPr lang="en-US" b="1" dirty="0"/>
              <a:t>15%</a:t>
            </a:r>
            <a:r>
              <a:rPr lang="en-US" dirty="0"/>
              <a:t> used for the </a:t>
            </a:r>
            <a:r>
              <a:rPr lang="en-US" b="1" dirty="0"/>
              <a:t>validation</a:t>
            </a:r>
            <a:r>
              <a:rPr lang="en-US" dirty="0"/>
              <a:t> set. </a:t>
            </a:r>
            <a:br>
              <a:rPr lang="en-US" dirty="0"/>
            </a:br>
            <a:r>
              <a:rPr lang="en-US" dirty="0"/>
              <a:t>Finally, the remaining </a:t>
            </a:r>
            <a:r>
              <a:rPr lang="en-US" b="1" dirty="0"/>
              <a:t>15%</a:t>
            </a:r>
            <a:r>
              <a:rPr lang="en-US" dirty="0"/>
              <a:t> was reserved for </a:t>
            </a:r>
            <a:r>
              <a:rPr lang="en-US" b="1" dirty="0"/>
              <a:t>testing</a:t>
            </a:r>
            <a:r>
              <a:rPr lang="en-US" dirty="0"/>
              <a:t> purposes.</a:t>
            </a:r>
            <a:endParaRPr lang="en-US" sz="1600" dirty="0"/>
          </a:p>
        </p:txBody>
      </p:sp>
      <p:pic>
        <p:nvPicPr>
          <p:cNvPr id="4" name="Immagine 3">
            <a:extLst>
              <a:ext uri="{FF2B5EF4-FFF2-40B4-BE49-F238E27FC236}">
                <a16:creationId xmlns:a16="http://schemas.microsoft.com/office/drawing/2014/main" id="{5034C621-FEFC-4F5F-BFB2-D5E3D76A2A6C}"/>
              </a:ext>
            </a:extLst>
          </p:cNvPr>
          <p:cNvPicPr>
            <a:picLocks noChangeAspect="1"/>
          </p:cNvPicPr>
          <p:nvPr/>
        </p:nvPicPr>
        <p:blipFill rotWithShape="1">
          <a:blip r:embed="rId2"/>
          <a:srcRect l="6875" t="38584" r="27201" b="33479"/>
          <a:stretch/>
        </p:blipFill>
        <p:spPr>
          <a:xfrm>
            <a:off x="1718430" y="4110087"/>
            <a:ext cx="9021619" cy="2150529"/>
          </a:xfrm>
          <a:prstGeom prst="rect">
            <a:avLst/>
          </a:prstGeom>
        </p:spPr>
      </p:pic>
    </p:spTree>
    <p:extLst>
      <p:ext uri="{BB962C8B-B14F-4D97-AF65-F5344CB8AC3E}">
        <p14:creationId xmlns:p14="http://schemas.microsoft.com/office/powerpoint/2010/main" val="263115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Experimental Results</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Autofit/>
          </a:bodyPr>
          <a:lstStyle/>
          <a:p>
            <a:r>
              <a:rPr lang="en-US" sz="2200" dirty="0"/>
              <a:t>Metrics:</a:t>
            </a:r>
          </a:p>
          <a:p>
            <a:pPr marL="457200" lvl="1" indent="0">
              <a:buNone/>
            </a:pPr>
            <a:r>
              <a:rPr lang="en-US" sz="2200" dirty="0"/>
              <a:t>The authors will perform a series of </a:t>
            </a:r>
            <a:r>
              <a:rPr lang="en-US" sz="2200" b="1" dirty="0"/>
              <a:t>20 experiments</a:t>
            </a:r>
            <a:r>
              <a:rPr lang="en-US" sz="2200" dirty="0"/>
              <a:t> for each configuration of the four neural network and the statistical significance for the </a:t>
            </a:r>
            <a:r>
              <a:rPr lang="en-US" sz="2200" b="1" i="1" dirty="0"/>
              <a:t>average performance differences</a:t>
            </a:r>
            <a:r>
              <a:rPr lang="en-US" sz="2200" dirty="0"/>
              <a:t> will be formally tested. </a:t>
            </a:r>
          </a:p>
          <a:p>
            <a:pPr lvl="1"/>
            <a:r>
              <a:rPr lang="en-US" sz="2200" dirty="0"/>
              <a:t>They will start testing the normality of the distribution of accuracy with a </a:t>
            </a:r>
            <a:r>
              <a:rPr lang="en-US" sz="2200" b="1" dirty="0"/>
              <a:t>Kolmogorov–Smirnov test</a:t>
            </a:r>
            <a:r>
              <a:rPr lang="en-US" sz="2200" dirty="0"/>
              <a:t>, using the Lilliefors correction:</a:t>
            </a:r>
            <a:br>
              <a:rPr lang="en-US" sz="2200" dirty="0"/>
            </a:br>
            <a:r>
              <a:rPr lang="en-US" sz="2200" dirty="0"/>
              <a:t>-Normality is rejected        apply a non-parametric test, </a:t>
            </a:r>
            <a:r>
              <a:rPr lang="en-US" sz="2200" b="1" dirty="0"/>
              <a:t>Wilcoxon signed-rank test</a:t>
            </a:r>
            <a:r>
              <a:rPr lang="en-US" sz="2200" dirty="0"/>
              <a:t>;</a:t>
            </a:r>
            <a:br>
              <a:rPr lang="en-US" sz="2200" dirty="0"/>
            </a:br>
            <a:r>
              <a:rPr lang="en-US" sz="2200" dirty="0"/>
              <a:t>-Otherwise                           test for homoskedasticity using </a:t>
            </a:r>
            <a:r>
              <a:rPr lang="en-US" sz="2200" b="1" dirty="0" err="1"/>
              <a:t>Levene</a:t>
            </a:r>
            <a:r>
              <a:rPr lang="en-US" sz="2200" b="1" dirty="0"/>
              <a:t> test.</a:t>
            </a:r>
            <a:r>
              <a:rPr lang="en-US" sz="2200" dirty="0"/>
              <a:t> </a:t>
            </a:r>
            <a:br>
              <a:rPr lang="en-US" sz="2200" dirty="0"/>
            </a:br>
            <a:r>
              <a:rPr lang="en-US" sz="2200" dirty="0"/>
              <a:t> Depending on the result, they would test for equality of means either using a </a:t>
            </a:r>
            <a:r>
              <a:rPr lang="en-US" sz="2200" b="1" dirty="0"/>
              <a:t>Welch test</a:t>
            </a:r>
            <a:r>
              <a:rPr lang="en-US" sz="2200" dirty="0"/>
              <a:t>, or a </a:t>
            </a:r>
            <a:r>
              <a:rPr lang="en-US" sz="2200" b="1" dirty="0"/>
              <a:t>standard t-test</a:t>
            </a:r>
            <a:r>
              <a:rPr lang="en-US" sz="2200" dirty="0"/>
              <a:t>.</a:t>
            </a:r>
            <a:br>
              <a:rPr lang="en-US" sz="2200" dirty="0"/>
            </a:br>
            <a:r>
              <a:rPr lang="en-US" sz="2200" dirty="0"/>
              <a:t> </a:t>
            </a:r>
          </a:p>
          <a:p>
            <a:pPr marL="457200" lvl="1" indent="0">
              <a:buNone/>
            </a:pPr>
            <a:r>
              <a:rPr lang="en-US" sz="2200" dirty="0"/>
              <a:t>In addition to that, they will test the statistical significance of the </a:t>
            </a:r>
            <a:r>
              <a:rPr lang="en-US" sz="2200" b="1" i="1" dirty="0"/>
              <a:t>relative predictive performance</a:t>
            </a:r>
            <a:r>
              <a:rPr lang="en-US" sz="2200" i="1" dirty="0"/>
              <a:t> </a:t>
            </a:r>
            <a:r>
              <a:rPr lang="en-US" sz="2200" dirty="0"/>
              <a:t>of the median models on test sample by cryptocurrency using the </a:t>
            </a:r>
            <a:r>
              <a:rPr lang="en-US" sz="2200" b="1" dirty="0"/>
              <a:t>Giacomini and White test</a:t>
            </a:r>
            <a:r>
              <a:rPr lang="en-US" sz="2200" dirty="0"/>
              <a:t>. </a:t>
            </a:r>
          </a:p>
        </p:txBody>
      </p:sp>
      <p:sp>
        <p:nvSpPr>
          <p:cNvPr id="3" name="Freccia a destra 2">
            <a:extLst>
              <a:ext uri="{FF2B5EF4-FFF2-40B4-BE49-F238E27FC236}">
                <a16:creationId xmlns:a16="http://schemas.microsoft.com/office/drawing/2014/main" id="{B9E3B150-A56D-4F59-BB8A-2950D0171983}"/>
              </a:ext>
            </a:extLst>
          </p:cNvPr>
          <p:cNvSpPr/>
          <p:nvPr/>
        </p:nvSpPr>
        <p:spPr>
          <a:xfrm>
            <a:off x="4256671" y="3750468"/>
            <a:ext cx="301841" cy="154964"/>
          </a:xfrm>
          <a:prstGeom prst="rightArrow">
            <a:avLst/>
          </a:prstGeom>
          <a:solidFill>
            <a:srgbClr val="76A2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reccia a destra 5">
            <a:extLst>
              <a:ext uri="{FF2B5EF4-FFF2-40B4-BE49-F238E27FC236}">
                <a16:creationId xmlns:a16="http://schemas.microsoft.com/office/drawing/2014/main" id="{446ED2AD-5DC4-4837-9FBF-DCB8DEFBD228}"/>
              </a:ext>
            </a:extLst>
          </p:cNvPr>
          <p:cNvSpPr/>
          <p:nvPr/>
        </p:nvSpPr>
        <p:spPr>
          <a:xfrm>
            <a:off x="4256671" y="4047597"/>
            <a:ext cx="301841" cy="154964"/>
          </a:xfrm>
          <a:prstGeom prst="rightArrow">
            <a:avLst/>
          </a:prstGeom>
          <a:solidFill>
            <a:srgbClr val="76A2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51748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Experimental Results</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5124560" cy="4351338"/>
          </a:xfrm>
        </p:spPr>
        <p:txBody>
          <a:bodyPr>
            <a:normAutofit/>
          </a:bodyPr>
          <a:lstStyle/>
          <a:p>
            <a:r>
              <a:rPr lang="en-US" sz="2200" dirty="0"/>
              <a:t>Results:</a:t>
            </a:r>
          </a:p>
          <a:p>
            <a:pPr lvl="1"/>
            <a:r>
              <a:rPr lang="en-US" sz="2200" b="1" dirty="0"/>
              <a:t>Boxplots of accuracy</a:t>
            </a:r>
            <a:r>
              <a:rPr lang="en-US" sz="2200" dirty="0"/>
              <a:t> on test data sets. Results over 20 experiments. </a:t>
            </a:r>
            <a:br>
              <a:rPr lang="en-US" sz="2200" dirty="0"/>
            </a:br>
            <a:r>
              <a:rPr lang="en-US" sz="2200" dirty="0"/>
              <a:t>Red horizontal line corresponds to a trivial classifier that always predicted the most frequent class for each currency.</a:t>
            </a:r>
          </a:p>
          <a:p>
            <a:pPr lvl="1"/>
            <a:r>
              <a:rPr lang="en-US" sz="2200" dirty="0"/>
              <a:t>Results clearly show that the </a:t>
            </a:r>
            <a:r>
              <a:rPr lang="en-US" sz="2200" b="1" dirty="0"/>
              <a:t>CLSTM</a:t>
            </a:r>
            <a:r>
              <a:rPr lang="en-US" sz="2200" b="1" i="1" dirty="0"/>
              <a:t> </a:t>
            </a:r>
            <a:r>
              <a:rPr lang="en-US" sz="2200" dirty="0"/>
              <a:t>architecture clearly </a:t>
            </a:r>
            <a:r>
              <a:rPr lang="en-US" sz="2200" i="1" dirty="0"/>
              <a:t>outperforms the rest</a:t>
            </a:r>
            <a:r>
              <a:rPr lang="en-US" sz="2200" dirty="0"/>
              <a:t> for all of the cryptocurrencies. </a:t>
            </a:r>
          </a:p>
          <a:p>
            <a:pPr lvl="1"/>
            <a:r>
              <a:rPr lang="en-US" sz="2200" dirty="0"/>
              <a:t>Generally speaking, Bitcoin seems to be more predictable than the rest.</a:t>
            </a:r>
            <a:br>
              <a:rPr lang="en-US" sz="2200" dirty="0"/>
            </a:br>
            <a:endParaRPr lang="en-US" sz="2200" dirty="0"/>
          </a:p>
        </p:txBody>
      </p:sp>
      <p:pic>
        <p:nvPicPr>
          <p:cNvPr id="4" name="Immagine 3">
            <a:extLst>
              <a:ext uri="{FF2B5EF4-FFF2-40B4-BE49-F238E27FC236}">
                <a16:creationId xmlns:a16="http://schemas.microsoft.com/office/drawing/2014/main" id="{E7B38FA0-97B1-4B2B-BC4D-68A316B92927}"/>
              </a:ext>
            </a:extLst>
          </p:cNvPr>
          <p:cNvPicPr>
            <a:picLocks noChangeAspect="1"/>
          </p:cNvPicPr>
          <p:nvPr/>
        </p:nvPicPr>
        <p:blipFill rotWithShape="1">
          <a:blip r:embed="rId2"/>
          <a:srcRect l="19175" t="24653" r="25696" b="10790"/>
          <a:stretch/>
        </p:blipFill>
        <p:spPr>
          <a:xfrm>
            <a:off x="6282469" y="2064469"/>
            <a:ext cx="5495537" cy="3619893"/>
          </a:xfrm>
          <a:prstGeom prst="rect">
            <a:avLst/>
          </a:prstGeom>
        </p:spPr>
      </p:pic>
    </p:spTree>
    <p:extLst>
      <p:ext uri="{BB962C8B-B14F-4D97-AF65-F5344CB8AC3E}">
        <p14:creationId xmlns:p14="http://schemas.microsoft.com/office/powerpoint/2010/main" val="1263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Conclusion</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endParaRPr lang="en-US" sz="2400" dirty="0"/>
          </a:p>
          <a:p>
            <a:r>
              <a:rPr lang="en-US" sz="2400" dirty="0"/>
              <a:t>The experimental results support the conclusion that </a:t>
            </a:r>
            <a:r>
              <a:rPr lang="en-US" sz="2400" b="1" dirty="0"/>
              <a:t>CNNs</a:t>
            </a:r>
            <a:r>
              <a:rPr lang="en-US" sz="2400" dirty="0"/>
              <a:t> and specially </a:t>
            </a:r>
            <a:r>
              <a:rPr lang="en-US" sz="2400" b="1" dirty="0"/>
              <a:t>Convolutional LSTM </a:t>
            </a:r>
            <a:r>
              <a:rPr lang="en-US" sz="2400" dirty="0"/>
              <a:t>are</a:t>
            </a:r>
            <a:r>
              <a:rPr lang="en-US" sz="2400" b="1" i="1" dirty="0"/>
              <a:t> suitable as predictors for the price trend</a:t>
            </a:r>
            <a:r>
              <a:rPr lang="en-US" sz="2400" dirty="0"/>
              <a:t> when using the defined indicators and parameters on most cryptocurrencies. </a:t>
            </a:r>
            <a:br>
              <a:rPr lang="en-US" sz="2400" dirty="0"/>
            </a:br>
            <a:r>
              <a:rPr lang="en-US" sz="2400" dirty="0"/>
              <a:t>This was especially true for Bitcoin, Ether and Litecoin. </a:t>
            </a:r>
          </a:p>
          <a:p>
            <a:endParaRPr lang="en-US" sz="2400" dirty="0"/>
          </a:p>
          <a:p>
            <a:r>
              <a:rPr lang="en-US" sz="2400" dirty="0"/>
              <a:t>Results of the </a:t>
            </a:r>
            <a:r>
              <a:rPr lang="en-US" sz="2400" b="1" dirty="0"/>
              <a:t>CLSTM</a:t>
            </a:r>
            <a:r>
              <a:rPr lang="en-US" sz="2400" dirty="0"/>
              <a:t> architecture were </a:t>
            </a:r>
            <a:r>
              <a:rPr lang="en-US" sz="2400" b="1" i="1" dirty="0"/>
              <a:t>always significantly better than the rest</a:t>
            </a:r>
            <a:r>
              <a:rPr lang="en-US" sz="2400" dirty="0"/>
              <a:t>, and this network was the only one that could predict the trends of Dash and Ripple with some margin (about 4%) over the trivial classifier. </a:t>
            </a:r>
          </a:p>
        </p:txBody>
      </p:sp>
    </p:spTree>
    <p:extLst>
      <p:ext uri="{BB962C8B-B14F-4D97-AF65-F5344CB8AC3E}">
        <p14:creationId xmlns:p14="http://schemas.microsoft.com/office/powerpoint/2010/main" val="188686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Conclusion</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endParaRPr lang="en-US" sz="2400" dirty="0"/>
          </a:p>
          <a:p>
            <a:r>
              <a:rPr lang="en-US" sz="2400" dirty="0"/>
              <a:t>There is still a wide range of possibilities to improve these results: we may select </a:t>
            </a:r>
            <a:r>
              <a:rPr lang="en-US" sz="2400" b="1" dirty="0"/>
              <a:t>more specific</a:t>
            </a:r>
            <a:r>
              <a:rPr lang="en-US" sz="2400" dirty="0"/>
              <a:t> </a:t>
            </a:r>
            <a:r>
              <a:rPr lang="en-US" sz="2400" b="1" dirty="0"/>
              <a:t>data generation parameters</a:t>
            </a:r>
            <a:r>
              <a:rPr lang="en-US" sz="2400" dirty="0"/>
              <a:t> for these data sets, with different values for the </a:t>
            </a:r>
            <a:r>
              <a:rPr lang="en-US" sz="2400" i="1" dirty="0"/>
              <a:t>time period </a:t>
            </a:r>
            <a:r>
              <a:rPr lang="en-US" sz="2400" dirty="0"/>
              <a:t>of indicators, </a:t>
            </a:r>
            <a:r>
              <a:rPr lang="en-US" sz="2400" i="1" dirty="0"/>
              <a:t>window size </a:t>
            </a:r>
            <a:r>
              <a:rPr lang="en-US" sz="2400" dirty="0"/>
              <a:t>and/or </a:t>
            </a:r>
            <a:r>
              <a:rPr lang="en-US" sz="2400" i="1" dirty="0"/>
              <a:t>network structure</a:t>
            </a:r>
            <a:r>
              <a:rPr lang="en-US" sz="2400" dirty="0"/>
              <a:t>.</a:t>
            </a:r>
          </a:p>
          <a:p>
            <a:pPr marL="0" indent="0">
              <a:buNone/>
            </a:pPr>
            <a:endParaRPr lang="en-US" sz="2400" dirty="0"/>
          </a:p>
          <a:p>
            <a:r>
              <a:rPr lang="en-US" sz="2400" dirty="0"/>
              <a:t>The study is focused on </a:t>
            </a:r>
            <a:r>
              <a:rPr lang="en-US" sz="2400" b="1" dirty="0"/>
              <a:t>short-term trend prediction </a:t>
            </a:r>
            <a:r>
              <a:rPr lang="en-US" sz="2400" dirty="0"/>
              <a:t>and is subject to limitations that should be addressed to operate in </a:t>
            </a:r>
            <a:r>
              <a:rPr lang="en-US" sz="2400" i="1" dirty="0"/>
              <a:t>production</a:t>
            </a:r>
            <a:r>
              <a:rPr lang="en-US" sz="2400" dirty="0"/>
              <a:t> in a trading setting. The practical application would require the implementation of a decision component and control for additional aspects like </a:t>
            </a:r>
            <a:r>
              <a:rPr lang="en-US" sz="2400" i="1" dirty="0"/>
              <a:t>time management, market liquidity</a:t>
            </a:r>
            <a:r>
              <a:rPr lang="en-US" sz="2400" dirty="0"/>
              <a:t>, or </a:t>
            </a:r>
            <a:r>
              <a:rPr lang="en-US" sz="2400" i="1" dirty="0"/>
              <a:t>transaction costs. </a:t>
            </a:r>
          </a:p>
        </p:txBody>
      </p:sp>
    </p:spTree>
    <p:extLst>
      <p:ext uri="{BB962C8B-B14F-4D97-AF65-F5344CB8AC3E}">
        <p14:creationId xmlns:p14="http://schemas.microsoft.com/office/powerpoint/2010/main" val="51289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Take-home message</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pPr marL="0" indent="0">
              <a:buNone/>
            </a:pPr>
            <a:endParaRPr lang="en-US" sz="2400" dirty="0"/>
          </a:p>
          <a:p>
            <a:pPr marL="0" indent="0">
              <a:buNone/>
            </a:pPr>
            <a:r>
              <a:rPr lang="en-US" sz="2400" dirty="0"/>
              <a:t>This paper made me realize that it's always important to not be fossilized on a certain use of particular architectures just because </a:t>
            </a:r>
            <a:r>
              <a:rPr lang="en-US" sz="2400" i="1" dirty="0"/>
              <a:t>that's how it has always been done</a:t>
            </a:r>
            <a:r>
              <a:rPr lang="en-US" sz="2400" dirty="0"/>
              <a:t>.</a:t>
            </a:r>
          </a:p>
          <a:p>
            <a:pPr marL="0" indent="0">
              <a:buNone/>
            </a:pPr>
            <a:r>
              <a:rPr lang="en-US" sz="2400" dirty="0"/>
              <a:t>It is important to experiment not only with architecture itself but also with the </a:t>
            </a:r>
            <a:r>
              <a:rPr lang="en-US" sz="2400" b="1" dirty="0"/>
              <a:t>different fields</a:t>
            </a:r>
            <a:r>
              <a:rPr lang="en-US" sz="2400" dirty="0"/>
              <a:t> in which it can be applied. </a:t>
            </a:r>
          </a:p>
          <a:p>
            <a:pPr marL="0" indent="0">
              <a:buNone/>
            </a:pPr>
            <a:r>
              <a:rPr lang="en-US" sz="2400" dirty="0"/>
              <a:t>From my point of view, it would be interesting to continue this line of research opened by the authors in order to create a model that is also a </a:t>
            </a:r>
            <a:r>
              <a:rPr lang="en-US" sz="2400" b="1" dirty="0"/>
              <a:t>source of profit</a:t>
            </a:r>
            <a:r>
              <a:rPr lang="en-US" sz="2400" dirty="0"/>
              <a:t>. </a:t>
            </a:r>
            <a:endParaRPr lang="en-US" sz="2000" dirty="0"/>
          </a:p>
        </p:txBody>
      </p:sp>
    </p:spTree>
    <p:extLst>
      <p:ext uri="{BB962C8B-B14F-4D97-AF65-F5344CB8AC3E}">
        <p14:creationId xmlns:p14="http://schemas.microsoft.com/office/powerpoint/2010/main" val="371683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CEC6A8B-CC7C-4CDC-B0C8-D98F6BC6BE17}"/>
              </a:ext>
            </a:extLst>
          </p:cNvPr>
          <p:cNvSpPr>
            <a:spLocks noGrp="1"/>
          </p:cNvSpPr>
          <p:nvPr>
            <p:ph idx="1"/>
          </p:nvPr>
        </p:nvSpPr>
        <p:spPr/>
        <p:txBody>
          <a:bodyPr/>
          <a:lstStyle/>
          <a:p>
            <a:pPr marL="0" indent="0" algn="ctr">
              <a:buNone/>
            </a:pPr>
            <a:endParaRPr lang="it-IT" dirty="0"/>
          </a:p>
          <a:p>
            <a:pPr marL="0" indent="0" algn="ctr">
              <a:buNone/>
            </a:pPr>
            <a:endParaRPr lang="it-IT" b="1" dirty="0">
              <a:solidFill>
                <a:srgbClr val="6CAFB8"/>
              </a:solidFill>
            </a:endParaRPr>
          </a:p>
          <a:p>
            <a:pPr marL="0" indent="0" algn="ctr">
              <a:buNone/>
            </a:pPr>
            <a:r>
              <a:rPr lang="it-IT" sz="3600" b="1" i="1" dirty="0">
                <a:solidFill>
                  <a:srgbClr val="6CAFB8"/>
                </a:solidFill>
                <a:latin typeface="Elephant" panose="02020904090505020303" pitchFamily="18" charset="0"/>
              </a:rPr>
              <a:t>Thanks for the </a:t>
            </a:r>
            <a:r>
              <a:rPr lang="it-IT" sz="3600" b="1" i="1" dirty="0" err="1">
                <a:solidFill>
                  <a:srgbClr val="6CAFB8"/>
                </a:solidFill>
                <a:latin typeface="Elephant" panose="02020904090505020303" pitchFamily="18" charset="0"/>
              </a:rPr>
              <a:t>attention</a:t>
            </a:r>
            <a:r>
              <a:rPr lang="it-IT" sz="3600" b="1" i="1" dirty="0">
                <a:solidFill>
                  <a:srgbClr val="6CAFB8"/>
                </a:solidFill>
                <a:latin typeface="Elephant" panose="02020904090505020303" pitchFamily="18" charset="0"/>
              </a:rPr>
              <a:t>! </a:t>
            </a:r>
          </a:p>
        </p:txBody>
      </p:sp>
      <p:sp>
        <p:nvSpPr>
          <p:cNvPr id="4" name="CasellaDiTesto 3">
            <a:extLst>
              <a:ext uri="{FF2B5EF4-FFF2-40B4-BE49-F238E27FC236}">
                <a16:creationId xmlns:a16="http://schemas.microsoft.com/office/drawing/2014/main" id="{E7FE09C5-DC64-4F16-A083-95140F040900}"/>
              </a:ext>
            </a:extLst>
          </p:cNvPr>
          <p:cNvSpPr txBox="1"/>
          <p:nvPr/>
        </p:nvSpPr>
        <p:spPr>
          <a:xfrm>
            <a:off x="8889476" y="5910606"/>
            <a:ext cx="2771481" cy="490194"/>
          </a:xfrm>
          <a:prstGeom prst="rect">
            <a:avLst/>
          </a:prstGeom>
        </p:spPr>
        <p:txBody>
          <a:bodyPr vert="horz" wrap="square" lIns="91440" tIns="45720" rIns="91440" bIns="45720" rtlCol="0">
            <a:normAutofit/>
          </a:bodyPr>
          <a:lstStyle/>
          <a:p>
            <a:pPr algn="l"/>
            <a:r>
              <a:rPr lang="it-IT" sz="2000" i="1" dirty="0">
                <a:solidFill>
                  <a:schemeClr val="bg2">
                    <a:lumMod val="25000"/>
                  </a:schemeClr>
                </a:solidFill>
                <a:latin typeface="Times New Roman" panose="02020603050405020304" pitchFamily="18" charset="0"/>
                <a:cs typeface="Times New Roman" panose="02020603050405020304" pitchFamily="18" charset="0"/>
              </a:rPr>
              <a:t>Federica Russo</a:t>
            </a:r>
          </a:p>
        </p:txBody>
      </p:sp>
    </p:spTree>
    <p:extLst>
      <p:ext uri="{BB962C8B-B14F-4D97-AF65-F5344CB8AC3E}">
        <p14:creationId xmlns:p14="http://schemas.microsoft.com/office/powerpoint/2010/main" val="294981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365125"/>
            <a:ext cx="10515600" cy="1325563"/>
          </a:xfrm>
        </p:spPr>
        <p:txBody>
          <a:bodyPr anchor="ctr">
            <a:normAutofit/>
          </a:bodyPr>
          <a:lstStyle/>
          <a:p>
            <a:r>
              <a:rPr lang="it-IT" dirty="0" err="1"/>
              <a:t>Motivation</a:t>
            </a:r>
            <a:endParaRPr lang="it-IT"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sz="half" idx="1"/>
          </p:nvPr>
        </p:nvSpPr>
        <p:spPr>
          <a:xfrm>
            <a:off x="838200" y="1825625"/>
            <a:ext cx="5160264" cy="4282212"/>
          </a:xfrm>
        </p:spPr>
        <p:txBody>
          <a:bodyPr>
            <a:normAutofit fontScale="92500" lnSpcReduction="10000"/>
          </a:bodyPr>
          <a:lstStyle/>
          <a:p>
            <a:r>
              <a:rPr lang="en-US" sz="2200" dirty="0"/>
              <a:t>The aim of this paper is contributing with new evidence on the suitability of using </a:t>
            </a:r>
            <a:r>
              <a:rPr lang="en-US" sz="2200" b="1" i="1" dirty="0"/>
              <a:t>neural networks with a convolutional component </a:t>
            </a:r>
            <a:r>
              <a:rPr lang="en-US" sz="2200" dirty="0"/>
              <a:t>to make intraday trend classification for cryptocurrencies based on technical indicators. </a:t>
            </a:r>
          </a:p>
          <a:p>
            <a:r>
              <a:rPr lang="en-US" sz="2200" dirty="0"/>
              <a:t>The approach is needed because, despite being one of the techniques obtaining best results on financial prediction in the literature, image processing-based architectures are the </a:t>
            </a:r>
            <a:r>
              <a:rPr lang="en-US" sz="2200" b="1" dirty="0"/>
              <a:t>least explored</a:t>
            </a:r>
            <a:r>
              <a:rPr lang="en-US" sz="2200" dirty="0"/>
              <a:t> between RNN, DNN and CNN. </a:t>
            </a:r>
            <a:br>
              <a:rPr lang="en-US" sz="2200" dirty="0"/>
            </a:br>
            <a:r>
              <a:rPr lang="en-US" sz="2200" dirty="0"/>
              <a:t>On top of it, there is a </a:t>
            </a:r>
            <a:r>
              <a:rPr lang="en-US" sz="2200" b="1" dirty="0"/>
              <a:t>gap</a:t>
            </a:r>
            <a:r>
              <a:rPr lang="en-US" sz="2200" dirty="0"/>
              <a:t> regarding the application of Convolutional Neural Networks for cryptocurrency forecasting and price prediction at high frequencies.</a:t>
            </a:r>
          </a:p>
        </p:txBody>
      </p:sp>
      <p:pic>
        <p:nvPicPr>
          <p:cNvPr id="4" name="Immagine 3">
            <a:extLst>
              <a:ext uri="{FF2B5EF4-FFF2-40B4-BE49-F238E27FC236}">
                <a16:creationId xmlns:a16="http://schemas.microsoft.com/office/drawing/2014/main" id="{0288A9E9-EB24-4CBB-8911-40368EC095EF}"/>
              </a:ext>
            </a:extLst>
          </p:cNvPr>
          <p:cNvPicPr>
            <a:picLocks noChangeAspect="1"/>
          </p:cNvPicPr>
          <p:nvPr/>
        </p:nvPicPr>
        <p:blipFill>
          <a:blip r:embed="rId2"/>
          <a:stretch>
            <a:fillRect/>
          </a:stretch>
        </p:blipFill>
        <p:spPr>
          <a:xfrm>
            <a:off x="6233678" y="2246243"/>
            <a:ext cx="5854537" cy="2871975"/>
          </a:xfrm>
          <a:prstGeom prst="rect">
            <a:avLst/>
          </a:prstGeom>
          <a:noFill/>
        </p:spPr>
      </p:pic>
      <p:sp>
        <p:nvSpPr>
          <p:cNvPr id="5" name="CasellaDiTesto 4">
            <a:extLst>
              <a:ext uri="{FF2B5EF4-FFF2-40B4-BE49-F238E27FC236}">
                <a16:creationId xmlns:a16="http://schemas.microsoft.com/office/drawing/2014/main" id="{A3C649AD-A5AA-4434-B369-E9CE72A5CD22}"/>
              </a:ext>
            </a:extLst>
          </p:cNvPr>
          <p:cNvSpPr txBox="1"/>
          <p:nvPr/>
        </p:nvSpPr>
        <p:spPr>
          <a:xfrm>
            <a:off x="6233679" y="5308648"/>
            <a:ext cx="5854536" cy="365125"/>
          </a:xfrm>
          <a:prstGeom prst="rect">
            <a:avLst/>
          </a:prstGeom>
        </p:spPr>
        <p:txBody>
          <a:bodyPr vert="horz" wrap="square" lIns="91440" tIns="45720" rIns="91440" bIns="45720" rtlCol="0">
            <a:normAutofit/>
          </a:bodyPr>
          <a:lstStyle/>
          <a:p>
            <a:r>
              <a:rPr lang="en-US" sz="1000" dirty="0">
                <a:solidFill>
                  <a:schemeClr val="bg2">
                    <a:lumMod val="25000"/>
                  </a:schemeClr>
                </a:solidFill>
                <a:latin typeface="Monserrat"/>
              </a:rPr>
              <a:t>Evolution of exchange rates vs. USD at a 1-min resolution from Q3 2018 to Q2 2019. Data scaled to base 100. </a:t>
            </a:r>
            <a:endParaRPr lang="it-IT" sz="1000" dirty="0" err="1">
              <a:solidFill>
                <a:schemeClr val="bg2">
                  <a:lumMod val="25000"/>
                </a:schemeClr>
              </a:solidFill>
              <a:latin typeface="Monserrat"/>
            </a:endParaRPr>
          </a:p>
        </p:txBody>
      </p:sp>
    </p:spTree>
    <p:extLst>
      <p:ext uri="{BB962C8B-B14F-4D97-AF65-F5344CB8AC3E}">
        <p14:creationId xmlns:p14="http://schemas.microsoft.com/office/powerpoint/2010/main" val="339489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Limitations</a:t>
            </a:r>
            <a:endParaRPr lang="it-IT" sz="4400"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pPr marL="457200" indent="-457200">
              <a:buFont typeface="+mj-lt"/>
              <a:buAutoNum type="arabicPeriod"/>
            </a:pPr>
            <a:r>
              <a:rPr lang="en-US" sz="2400" dirty="0"/>
              <a:t>A frequent issue of CNNs is they tend to </a:t>
            </a:r>
            <a:r>
              <a:rPr lang="en-US" sz="2400" b="1" dirty="0"/>
              <a:t>ignore the latent dynamics </a:t>
            </a:r>
            <a:r>
              <a:rPr lang="en-US" sz="2400" dirty="0"/>
              <a:t>existing in the data.</a:t>
            </a:r>
          </a:p>
          <a:p>
            <a:pPr marL="457200" indent="-457200">
              <a:buFont typeface="+mj-lt"/>
              <a:buAutoNum type="arabicPeriod"/>
            </a:pPr>
            <a:endParaRPr lang="en-US" sz="2400" dirty="0"/>
          </a:p>
          <a:p>
            <a:pPr marL="457200" indent="-457200">
              <a:buFont typeface="+mj-lt"/>
              <a:buAutoNum type="arabicPeriod"/>
            </a:pPr>
            <a:r>
              <a:rPr lang="en-US" sz="2400" dirty="0"/>
              <a:t>Given its nature, the study is more focused on the </a:t>
            </a:r>
            <a:r>
              <a:rPr lang="en-US" sz="2400" b="1" dirty="0"/>
              <a:t>performance of the instrumental </a:t>
            </a:r>
            <a:r>
              <a:rPr lang="en-US" sz="2400" dirty="0"/>
              <a:t>in the domain, and less on the design and implementation of </a:t>
            </a:r>
            <a:r>
              <a:rPr lang="en-US" sz="2400" i="1" dirty="0"/>
              <a:t>profitable trading systems</a:t>
            </a:r>
            <a:r>
              <a:rPr lang="en-US" sz="2400" dirty="0"/>
              <a:t>. </a:t>
            </a:r>
            <a:br>
              <a:rPr lang="en-US" sz="2400" dirty="0"/>
            </a:br>
            <a:r>
              <a:rPr lang="en-US" sz="2400" dirty="0"/>
              <a:t>The latter practical application would require, in addition to the implementation of a decision component, controlling for aspects like </a:t>
            </a:r>
            <a:r>
              <a:rPr lang="en-US" sz="2400" i="1" dirty="0"/>
              <a:t>response</a:t>
            </a:r>
            <a:r>
              <a:rPr lang="en-US" sz="2400" dirty="0"/>
              <a:t> </a:t>
            </a:r>
            <a:r>
              <a:rPr lang="en-US" sz="2400" i="1" dirty="0"/>
              <a:t>time</a:t>
            </a:r>
            <a:r>
              <a:rPr lang="en-US" sz="2400" dirty="0"/>
              <a:t>, </a:t>
            </a:r>
            <a:r>
              <a:rPr lang="en-US" sz="2400" i="1" dirty="0"/>
              <a:t>liquidity issues</a:t>
            </a:r>
            <a:r>
              <a:rPr lang="en-US" sz="2400" dirty="0"/>
              <a:t>, or </a:t>
            </a:r>
            <a:r>
              <a:rPr lang="en-US" sz="2400" i="1" dirty="0"/>
              <a:t>transaction costs</a:t>
            </a:r>
            <a:r>
              <a:rPr lang="en-US" sz="2400" dirty="0"/>
              <a:t>, among others.</a:t>
            </a:r>
          </a:p>
        </p:txBody>
      </p:sp>
    </p:spTree>
    <p:extLst>
      <p:ext uri="{BB962C8B-B14F-4D97-AF65-F5344CB8AC3E}">
        <p14:creationId xmlns:p14="http://schemas.microsoft.com/office/powerpoint/2010/main" val="113636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State of the art</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r>
              <a:rPr lang="en-US" sz="2400" dirty="0"/>
              <a:t>Cryptocurrencies since they were first proposed have attracted the attention of many researchers. This is demonstrated by the wide variety of recent studies covering financial aspects of different cryptocurrency.</a:t>
            </a:r>
          </a:p>
          <a:p>
            <a:r>
              <a:rPr lang="en-US" sz="2400" dirty="0"/>
              <a:t>Many systems based on </a:t>
            </a:r>
            <a:r>
              <a:rPr lang="en-US" sz="2400" b="1" i="1" dirty="0"/>
              <a:t>neural networks </a:t>
            </a:r>
            <a:r>
              <a:rPr lang="en-US" sz="2400" dirty="0"/>
              <a:t>for trading strategies in cryptocurrency markets using prices have been proposed</a:t>
            </a:r>
            <a:r>
              <a:rPr lang="en-US" sz="2400" baseline="30000" dirty="0"/>
              <a:t> </a:t>
            </a:r>
            <a:r>
              <a:rPr lang="en-US" sz="2400" dirty="0"/>
              <a:t>( </a:t>
            </a:r>
            <a:r>
              <a:rPr lang="en-US" sz="2400" dirty="0" err="1"/>
              <a:t>Atsalakis</a:t>
            </a:r>
            <a:r>
              <a:rPr lang="en-US" sz="2400" dirty="0"/>
              <a:t> et al </a:t>
            </a:r>
            <a:r>
              <a:rPr kumimoji="0" lang="en-US" sz="2400" b="0" i="0" u="none" strike="noStrike" kern="1200" cap="none" spc="0" normalizeH="0" baseline="30000" noProof="0" dirty="0">
                <a:ln>
                  <a:noFill/>
                </a:ln>
                <a:solidFill>
                  <a:srgbClr val="CEDBE6">
                    <a:lumMod val="25000"/>
                  </a:srgbClr>
                </a:solidFill>
                <a:effectLst/>
                <a:uLnTx/>
                <a:uFillTx/>
                <a:latin typeface="Montserrat" panose="00000500000000000000" pitchFamily="2" charset="0"/>
                <a:ea typeface="+mn-ea"/>
                <a:cs typeface="+mn-cs"/>
              </a:rPr>
              <a:t>[1]</a:t>
            </a:r>
            <a:r>
              <a:rPr kumimoji="0" lang="en-US" sz="2400" b="0" i="0" u="none" strike="noStrike" kern="1200" cap="none" spc="0" normalizeH="0" baseline="0" noProof="0" dirty="0">
                <a:ln>
                  <a:noFill/>
                </a:ln>
                <a:solidFill>
                  <a:srgbClr val="CEDBE6">
                    <a:lumMod val="25000"/>
                  </a:srgbClr>
                </a:solidFill>
                <a:effectLst/>
                <a:uLnTx/>
                <a:uFillTx/>
                <a:latin typeface="Montserrat" panose="00000500000000000000" pitchFamily="2" charset="0"/>
                <a:ea typeface="+mn-ea"/>
                <a:cs typeface="+mn-cs"/>
              </a:rPr>
              <a:t> </a:t>
            </a:r>
            <a:r>
              <a:rPr lang="en-US" sz="2400" dirty="0"/>
              <a:t>; Nakano et al </a:t>
            </a:r>
            <a:r>
              <a:rPr lang="en-US" sz="2400" baseline="30000" dirty="0"/>
              <a:t>[2]</a:t>
            </a:r>
            <a:r>
              <a:rPr lang="en-US" sz="2400" dirty="0"/>
              <a:t> ; Vo &amp; Yost-</a:t>
            </a:r>
            <a:r>
              <a:rPr lang="en-US" sz="2400" dirty="0" err="1"/>
              <a:t>Bremm</a:t>
            </a:r>
            <a:r>
              <a:rPr lang="en-US" sz="2400" dirty="0"/>
              <a:t> </a:t>
            </a:r>
            <a:r>
              <a:rPr lang="en-US" sz="2400" baseline="30000" dirty="0"/>
              <a:t>[3]</a:t>
            </a:r>
            <a:r>
              <a:rPr lang="en-US" sz="2400" dirty="0"/>
              <a:t> ). </a:t>
            </a:r>
          </a:p>
          <a:p>
            <a:r>
              <a:rPr lang="en-US" sz="2400" dirty="0"/>
              <a:t>There are also few recent papers applying different architectures for price prediction and trend classification </a:t>
            </a:r>
            <a:r>
              <a:rPr lang="en-US" sz="2400" b="1" dirty="0"/>
              <a:t>on the short-term</a:t>
            </a:r>
            <a:r>
              <a:rPr lang="en-US" sz="2400" dirty="0"/>
              <a:t>, in </a:t>
            </a:r>
            <a:r>
              <a:rPr lang="en-US" sz="2400" i="1" dirty="0"/>
              <a:t>mid and high frequencies</a:t>
            </a:r>
            <a:r>
              <a:rPr lang="en-US" sz="2400" dirty="0"/>
              <a:t>. We could distinguish them in three groups.</a:t>
            </a:r>
          </a:p>
          <a:p>
            <a:pPr marL="457200" lvl="1" indent="0">
              <a:buNone/>
            </a:pPr>
            <a:endParaRPr lang="en-US" sz="2000" dirty="0"/>
          </a:p>
          <a:p>
            <a:pPr lvl="1"/>
            <a:endParaRPr lang="en-US" sz="2000" dirty="0"/>
          </a:p>
        </p:txBody>
      </p:sp>
      <p:sp>
        <p:nvSpPr>
          <p:cNvPr id="3" name="TextBox 2">
            <a:extLst>
              <a:ext uri="{FF2B5EF4-FFF2-40B4-BE49-F238E27FC236}">
                <a16:creationId xmlns:a16="http://schemas.microsoft.com/office/drawing/2014/main" id="{20B3953E-8E28-4DA9-B058-260E91E19181}"/>
              </a:ext>
            </a:extLst>
          </p:cNvPr>
          <p:cNvSpPr txBox="1"/>
          <p:nvPr/>
        </p:nvSpPr>
        <p:spPr>
          <a:xfrm>
            <a:off x="1206332" y="6050415"/>
            <a:ext cx="10515600" cy="604008"/>
          </a:xfrm>
          <a:prstGeom prst="rect">
            <a:avLst/>
          </a:prstGeom>
        </p:spPr>
        <p:txBody>
          <a:bodyPr vert="horz" wrap="square" lIns="91440" tIns="45720" rIns="91440" bIns="45720" rtlCol="0">
            <a:normAutofit fontScale="85000" lnSpcReduction="10000"/>
          </a:bodyPr>
          <a:lstStyle/>
          <a:p>
            <a:pPr algn="l"/>
            <a:r>
              <a:rPr lang="it-IT" sz="1200" dirty="0">
                <a:latin typeface="Montserrat" panose="00000500000000000000" pitchFamily="2" charset="0"/>
              </a:rPr>
              <a:t>[1]. </a:t>
            </a:r>
            <a:r>
              <a:rPr lang="it-IT" sz="1200" dirty="0" err="1">
                <a:latin typeface="Montserrat" panose="00000500000000000000" pitchFamily="2" charset="0"/>
              </a:rPr>
              <a:t>Atsalakis</a:t>
            </a:r>
            <a:r>
              <a:rPr lang="it-IT" sz="1200" dirty="0">
                <a:latin typeface="Montserrat" panose="00000500000000000000" pitchFamily="2" charset="0"/>
              </a:rPr>
              <a:t>, G. S., </a:t>
            </a:r>
            <a:r>
              <a:rPr lang="it-IT" sz="1200" dirty="0" err="1">
                <a:latin typeface="Montserrat" panose="00000500000000000000" pitchFamily="2" charset="0"/>
              </a:rPr>
              <a:t>Atsalaki</a:t>
            </a:r>
            <a:r>
              <a:rPr lang="it-IT" sz="1200" dirty="0">
                <a:latin typeface="Montserrat" panose="00000500000000000000" pitchFamily="2" charset="0"/>
              </a:rPr>
              <a:t>, I. G., </a:t>
            </a:r>
            <a:r>
              <a:rPr lang="it-IT" sz="1200" dirty="0" err="1">
                <a:latin typeface="Montserrat" panose="00000500000000000000" pitchFamily="2" charset="0"/>
              </a:rPr>
              <a:t>Pasiouras</a:t>
            </a:r>
            <a:r>
              <a:rPr lang="it-IT" sz="1200" dirty="0">
                <a:latin typeface="Montserrat" panose="00000500000000000000" pitchFamily="2" charset="0"/>
              </a:rPr>
              <a:t>, F., &amp; </a:t>
            </a:r>
            <a:r>
              <a:rPr lang="it-IT" sz="1200" dirty="0" err="1">
                <a:latin typeface="Montserrat" panose="00000500000000000000" pitchFamily="2" charset="0"/>
              </a:rPr>
              <a:t>Zopounidis</a:t>
            </a:r>
            <a:r>
              <a:rPr lang="it-IT" sz="1200" dirty="0">
                <a:latin typeface="Montserrat" panose="00000500000000000000" pitchFamily="2" charset="0"/>
              </a:rPr>
              <a:t>, C. (2019). Bitcoin price forecasting with neuro-fuzzy techniques. </a:t>
            </a:r>
            <a:r>
              <a:rPr lang="it-IT" sz="1200" dirty="0" err="1">
                <a:latin typeface="Montserrat" panose="00000500000000000000" pitchFamily="2" charset="0"/>
              </a:rPr>
              <a:t>European</a:t>
            </a:r>
            <a:r>
              <a:rPr lang="it-IT" sz="1200" dirty="0">
                <a:latin typeface="Montserrat" panose="00000500000000000000" pitchFamily="2" charset="0"/>
              </a:rPr>
              <a:t> Journal of </a:t>
            </a:r>
            <a:r>
              <a:rPr lang="it-IT" sz="1200" dirty="0" err="1">
                <a:latin typeface="Montserrat" panose="00000500000000000000" pitchFamily="2" charset="0"/>
              </a:rPr>
              <a:t>Operational</a:t>
            </a:r>
            <a:r>
              <a:rPr lang="it-IT" sz="1200" dirty="0">
                <a:latin typeface="Montserrat" panose="00000500000000000000" pitchFamily="2" charset="0"/>
              </a:rPr>
              <a:t> </a:t>
            </a:r>
            <a:r>
              <a:rPr lang="it-IT" sz="1200" dirty="0" err="1">
                <a:latin typeface="Montserrat" panose="00000500000000000000" pitchFamily="2" charset="0"/>
              </a:rPr>
              <a:t>Research</a:t>
            </a:r>
            <a:r>
              <a:rPr lang="it-IT" sz="1200" dirty="0">
                <a:latin typeface="Montserrat" panose="00000500000000000000" pitchFamily="2" charset="0"/>
              </a:rPr>
              <a:t>, 276 (2), 770–780.</a:t>
            </a:r>
          </a:p>
          <a:p>
            <a:pPr algn="l"/>
            <a:r>
              <a:rPr lang="it-IT" sz="1200" dirty="0">
                <a:latin typeface="Montserrat" panose="00000500000000000000" pitchFamily="2" charset="0"/>
              </a:rPr>
              <a:t>[2]. </a:t>
            </a:r>
            <a:r>
              <a:rPr lang="en-US" sz="1200" dirty="0">
                <a:latin typeface="Montserrat" panose="00000500000000000000" pitchFamily="2" charset="0"/>
              </a:rPr>
              <a:t>Nakano, M. , Takahashi, A. , &amp; Takahashi, S. (2018). Bitcoin technical trading with artificial neural network. </a:t>
            </a:r>
            <a:r>
              <a:rPr lang="en-US" sz="1200" dirty="0" err="1">
                <a:latin typeface="Montserrat" panose="00000500000000000000" pitchFamily="2" charset="0"/>
              </a:rPr>
              <a:t>Physica</a:t>
            </a:r>
            <a:r>
              <a:rPr lang="en-US" sz="1200" dirty="0">
                <a:latin typeface="Montserrat" panose="00000500000000000000" pitchFamily="2" charset="0"/>
              </a:rPr>
              <a:t> A: Statistical Mechanics and Its Applications , 510 , 587–609.</a:t>
            </a:r>
          </a:p>
          <a:p>
            <a:pPr algn="l"/>
            <a:r>
              <a:rPr lang="it-IT" sz="1200" dirty="0">
                <a:latin typeface="Montserrat" panose="00000500000000000000" pitchFamily="2" charset="0"/>
              </a:rPr>
              <a:t>[3]. </a:t>
            </a:r>
            <a:r>
              <a:rPr lang="en-US" sz="1200" dirty="0">
                <a:latin typeface="Montserrat" panose="00000500000000000000" pitchFamily="2" charset="0"/>
              </a:rPr>
              <a:t>Vo, A., &amp; Yost-</a:t>
            </a:r>
            <a:r>
              <a:rPr lang="en-US" sz="1200" dirty="0" err="1">
                <a:latin typeface="Montserrat" panose="00000500000000000000" pitchFamily="2" charset="0"/>
              </a:rPr>
              <a:t>Bremm</a:t>
            </a:r>
            <a:r>
              <a:rPr lang="en-US" sz="1200" dirty="0">
                <a:latin typeface="Montserrat" panose="00000500000000000000" pitchFamily="2" charset="0"/>
              </a:rPr>
              <a:t>, C. (2018). A high-frequency algorithmic trading strategy for cryptocurrency. Journal of Computer Information Systems , 4417 .</a:t>
            </a:r>
            <a:endParaRPr lang="it-IT" sz="1200" dirty="0">
              <a:latin typeface="Montserrat" panose="00000500000000000000" pitchFamily="2" charset="0"/>
            </a:endParaRPr>
          </a:p>
        </p:txBody>
      </p:sp>
    </p:spTree>
    <p:extLst>
      <p:ext uri="{BB962C8B-B14F-4D97-AF65-F5344CB8AC3E}">
        <p14:creationId xmlns:p14="http://schemas.microsoft.com/office/powerpoint/2010/main" val="329396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State of the art</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fontScale="70000" lnSpcReduction="20000"/>
          </a:bodyPr>
          <a:lstStyle/>
          <a:p>
            <a:pPr marL="800100" lvl="1" indent="-342900">
              <a:buFont typeface="+mj-lt"/>
              <a:buAutoNum type="arabicPeriod"/>
            </a:pPr>
            <a:r>
              <a:rPr lang="en-US" sz="2600" dirty="0"/>
              <a:t>The first about recurring neural networks (</a:t>
            </a:r>
            <a:r>
              <a:rPr lang="en-US" sz="2600" b="1" dirty="0"/>
              <a:t>RNNs</a:t>
            </a:r>
            <a:r>
              <a:rPr lang="en-US" sz="2600" dirty="0"/>
              <a:t>), especially Long-Short-Term Memory neural networks (</a:t>
            </a:r>
            <a:r>
              <a:rPr lang="en-US" sz="2600" b="1" dirty="0"/>
              <a:t>LSTMs</a:t>
            </a:r>
            <a:r>
              <a:rPr lang="en-US" sz="2600" dirty="0"/>
              <a:t>). </a:t>
            </a:r>
          </a:p>
          <a:p>
            <a:pPr marL="800100" lvl="1" indent="-342900">
              <a:buFont typeface="+mj-lt"/>
              <a:buAutoNum type="arabicPeriod"/>
            </a:pPr>
            <a:r>
              <a:rPr lang="en-US" sz="2600" dirty="0"/>
              <a:t>The second group of architectures widely used in the literature are Deep Neural Networks (</a:t>
            </a:r>
            <a:r>
              <a:rPr lang="en-US" sz="2600" b="1" dirty="0"/>
              <a:t>DNN</a:t>
            </a:r>
            <a:r>
              <a:rPr lang="en-US" sz="2600" dirty="0"/>
              <a:t>) such as feed-forward networks, or more specifically, </a:t>
            </a:r>
            <a:r>
              <a:rPr lang="en-US" sz="2600" b="1" dirty="0"/>
              <a:t>MLPs</a:t>
            </a:r>
            <a:r>
              <a:rPr lang="en-US" sz="2600" dirty="0"/>
              <a:t>.</a:t>
            </a:r>
          </a:p>
          <a:p>
            <a:pPr marL="800100" lvl="1" indent="-342900">
              <a:buFont typeface="+mj-lt"/>
              <a:buAutoNum type="arabicPeriod"/>
            </a:pPr>
            <a:r>
              <a:rPr lang="en-US" sz="2600" dirty="0"/>
              <a:t>The third group architectures studied are the ones based on principles of the field of image processing, such as </a:t>
            </a:r>
            <a:r>
              <a:rPr lang="en-US" sz="2600" b="1" i="1" dirty="0"/>
              <a:t>Convolutional Neural Networks</a:t>
            </a:r>
            <a:r>
              <a:rPr lang="en-US" sz="2600" dirty="0"/>
              <a:t>. </a:t>
            </a:r>
          </a:p>
          <a:p>
            <a:pPr marL="800100" lvl="1" indent="-342900">
              <a:buFont typeface="+mj-lt"/>
              <a:buAutoNum type="arabicPeriod"/>
            </a:pPr>
            <a:endParaRPr lang="en-US" sz="2600" dirty="0"/>
          </a:p>
          <a:p>
            <a:pPr marL="457200" lvl="1" indent="0">
              <a:buNone/>
            </a:pPr>
            <a:r>
              <a:rPr lang="en-US" sz="2600" dirty="0"/>
              <a:t>Of the latter group, there are some inspiration for the authors as they </a:t>
            </a:r>
            <a:r>
              <a:rPr lang="en-US" sz="2600" i="1" dirty="0"/>
              <a:t>compare CNNs with various architectures</a:t>
            </a:r>
            <a:r>
              <a:rPr lang="en-US" sz="2600" dirty="0"/>
              <a:t>. </a:t>
            </a:r>
          </a:p>
          <a:p>
            <a:pPr lvl="1"/>
            <a:r>
              <a:rPr lang="en-US" sz="2600" dirty="0"/>
              <a:t>There are those who, for example, compare LSTMs, RNNs, and CNN architectures using a sliding window approach for short-term future stock price prediction </a:t>
            </a:r>
            <a:r>
              <a:rPr kumimoji="0" lang="en-US" sz="2600" b="0" i="0" u="none" strike="noStrike" kern="1200" cap="none" spc="0" normalizeH="0" baseline="30000" noProof="0" dirty="0">
                <a:ln>
                  <a:noFill/>
                </a:ln>
                <a:solidFill>
                  <a:srgbClr val="CEDBE6">
                    <a:lumMod val="25000"/>
                  </a:srgbClr>
                </a:solidFill>
                <a:effectLst/>
                <a:uLnTx/>
                <a:uFillTx/>
                <a:latin typeface="Montserrat" panose="00000500000000000000" pitchFamily="2" charset="0"/>
                <a:ea typeface="+mn-ea"/>
                <a:cs typeface="+mn-cs"/>
              </a:rPr>
              <a:t>[4]</a:t>
            </a:r>
            <a:r>
              <a:rPr lang="en-US" sz="2600" dirty="0"/>
              <a:t>.</a:t>
            </a:r>
          </a:p>
          <a:p>
            <a:pPr lvl="1"/>
            <a:r>
              <a:rPr lang="en-US" sz="2600" dirty="0"/>
              <a:t> Others compare LSTMs and MLPs on Bitcoin and Litecoin exchange time-series at 1-min intervals and proposed their own algorithm, Random Sampling Method (RSM), based on deep learning developments in the field of image processing</a:t>
            </a:r>
            <a:r>
              <a:rPr kumimoji="0" lang="en-US" sz="2600" b="0" i="0" u="none" strike="noStrike" kern="1200" cap="none" spc="0" normalizeH="0" baseline="30000" noProof="0" dirty="0">
                <a:ln>
                  <a:noFill/>
                </a:ln>
                <a:solidFill>
                  <a:srgbClr val="CEDBE6">
                    <a:lumMod val="25000"/>
                  </a:srgbClr>
                </a:solidFill>
                <a:effectLst/>
                <a:uLnTx/>
                <a:uFillTx/>
                <a:latin typeface="Montserrat" panose="00000500000000000000" pitchFamily="2" charset="0"/>
                <a:ea typeface="+mn-ea"/>
                <a:cs typeface="+mn-cs"/>
              </a:rPr>
              <a:t>[5]</a:t>
            </a:r>
            <a:r>
              <a:rPr lang="en-US" sz="2600" dirty="0"/>
              <a:t>.</a:t>
            </a:r>
          </a:p>
          <a:p>
            <a:pPr lvl="1"/>
            <a:r>
              <a:rPr lang="en-US" sz="2600" dirty="0" err="1"/>
              <a:t>Hiransha</a:t>
            </a:r>
            <a:r>
              <a:rPr lang="en-US" sz="2600" dirty="0"/>
              <a:t> et al. compare Multilayer Perceptron (MLP), RNN, LSTM and CNN architectures for predicting the stock price of highly traded companies in the National Stock Exchange (NSE) of India and the New York Stock Exchange (NYSE) </a:t>
            </a:r>
            <a:r>
              <a:rPr kumimoji="0" lang="en-US" sz="2600" b="0" i="0" u="none" strike="noStrike" kern="1200" cap="none" spc="0" normalizeH="0" baseline="30000" noProof="0" dirty="0">
                <a:ln>
                  <a:noFill/>
                </a:ln>
                <a:solidFill>
                  <a:srgbClr val="CEDBE6">
                    <a:lumMod val="25000"/>
                  </a:srgbClr>
                </a:solidFill>
                <a:effectLst/>
                <a:uLnTx/>
                <a:uFillTx/>
                <a:latin typeface="Montserrat" panose="00000500000000000000" pitchFamily="2" charset="0"/>
                <a:ea typeface="+mn-ea"/>
                <a:cs typeface="+mn-cs"/>
              </a:rPr>
              <a:t>[6]</a:t>
            </a:r>
            <a:r>
              <a:rPr lang="en-US" sz="2600" dirty="0"/>
              <a:t>.</a:t>
            </a:r>
          </a:p>
          <a:p>
            <a:pPr marL="457200" lvl="1" indent="0">
              <a:buNone/>
            </a:pPr>
            <a:r>
              <a:rPr lang="en-US" sz="2600" dirty="0"/>
              <a:t>In all of these researches </a:t>
            </a:r>
            <a:r>
              <a:rPr lang="en-US" sz="2600" b="1" dirty="0"/>
              <a:t>CNNs beat other state-of-the-art algorithms </a:t>
            </a:r>
            <a:r>
              <a:rPr lang="en-US" sz="2600" dirty="0"/>
              <a:t>for the same purpose.</a:t>
            </a:r>
          </a:p>
          <a:p>
            <a:pPr lvl="1"/>
            <a:endParaRPr lang="en-US" sz="2000" dirty="0"/>
          </a:p>
        </p:txBody>
      </p:sp>
      <p:sp>
        <p:nvSpPr>
          <p:cNvPr id="3" name="TextBox 2">
            <a:extLst>
              <a:ext uri="{FF2B5EF4-FFF2-40B4-BE49-F238E27FC236}">
                <a16:creationId xmlns:a16="http://schemas.microsoft.com/office/drawing/2014/main" id="{20B3953E-8E28-4DA9-B058-260E91E19181}"/>
              </a:ext>
            </a:extLst>
          </p:cNvPr>
          <p:cNvSpPr txBox="1"/>
          <p:nvPr/>
        </p:nvSpPr>
        <p:spPr>
          <a:xfrm>
            <a:off x="1206332" y="6050415"/>
            <a:ext cx="10515600" cy="604008"/>
          </a:xfrm>
          <a:prstGeom prst="rect">
            <a:avLst/>
          </a:prstGeom>
        </p:spPr>
        <p:txBody>
          <a:bodyPr vert="horz" wrap="square" lIns="91440" tIns="45720" rIns="91440" bIns="45720" rtlCol="0">
            <a:normAutofit fontScale="85000" lnSpcReduction="20000"/>
          </a:bodyPr>
          <a:lstStyle/>
          <a:p>
            <a:r>
              <a:rPr lang="it-IT" sz="1200" dirty="0">
                <a:latin typeface="Montserrat" panose="00000500000000000000" pitchFamily="2" charset="0"/>
              </a:rPr>
              <a:t>[4]. </a:t>
            </a:r>
            <a:r>
              <a:rPr lang="it-IT" sz="1200" b="0" i="0" u="none" strike="noStrike" baseline="0" dirty="0" err="1">
                <a:solidFill>
                  <a:srgbClr val="000000"/>
                </a:solidFill>
                <a:latin typeface="LCADM F+ Gulliver"/>
              </a:rPr>
              <a:t>Selvin</a:t>
            </a:r>
            <a:r>
              <a:rPr lang="it-IT" sz="1200" b="0" i="0" u="none" strike="noStrike" baseline="0" dirty="0">
                <a:solidFill>
                  <a:srgbClr val="000000"/>
                </a:solidFill>
                <a:latin typeface="LCADM F+ Gulliver"/>
              </a:rPr>
              <a:t>, S., </a:t>
            </a:r>
            <a:r>
              <a:rPr lang="it-IT" sz="1200" b="0" i="0" u="none" strike="noStrike" baseline="0" dirty="0" err="1">
                <a:solidFill>
                  <a:srgbClr val="000000"/>
                </a:solidFill>
                <a:latin typeface="LCADM F+ Gulliver"/>
              </a:rPr>
              <a:t>Vinayakumar</a:t>
            </a:r>
            <a:r>
              <a:rPr lang="it-IT" sz="1200" b="0" i="0" u="none" strike="noStrike" baseline="0" dirty="0">
                <a:solidFill>
                  <a:srgbClr val="000000"/>
                </a:solidFill>
                <a:latin typeface="LCADM F+ Gulliver"/>
              </a:rPr>
              <a:t>, R., </a:t>
            </a:r>
            <a:r>
              <a:rPr lang="it-IT" sz="1200" b="0" i="0" u="none" strike="noStrike" baseline="0" dirty="0" err="1">
                <a:solidFill>
                  <a:srgbClr val="000000"/>
                </a:solidFill>
                <a:latin typeface="LCADM F+ Gulliver"/>
              </a:rPr>
              <a:t>Gopalakrishnan</a:t>
            </a:r>
            <a:r>
              <a:rPr lang="it-IT" sz="1200" b="0" i="0" u="none" strike="noStrike" baseline="0" dirty="0">
                <a:solidFill>
                  <a:srgbClr val="000000"/>
                </a:solidFill>
                <a:latin typeface="LCADM F+ Gulliver"/>
              </a:rPr>
              <a:t>, E. A., </a:t>
            </a:r>
            <a:r>
              <a:rPr lang="it-IT" sz="1200" b="0" i="0" u="none" strike="noStrike" baseline="0" dirty="0" err="1">
                <a:solidFill>
                  <a:srgbClr val="000000"/>
                </a:solidFill>
                <a:latin typeface="LCADM F+ Gulliver"/>
              </a:rPr>
              <a:t>Menon</a:t>
            </a:r>
            <a:r>
              <a:rPr lang="it-IT" sz="1200" b="0" i="0" u="none" strike="noStrike" baseline="0" dirty="0">
                <a:solidFill>
                  <a:srgbClr val="000000"/>
                </a:solidFill>
                <a:latin typeface="LCADM F+ Gulliver"/>
              </a:rPr>
              <a:t>, V. K., &amp; So- man, K. P. (2017). Stock price </a:t>
            </a:r>
            <a:r>
              <a:rPr lang="it-IT" sz="1200" b="0" i="0" u="none" strike="noStrike" baseline="0" dirty="0" err="1">
                <a:solidFill>
                  <a:srgbClr val="000000"/>
                </a:solidFill>
                <a:latin typeface="LCADM F+ Gulliver"/>
              </a:rPr>
              <a:t>prediction</a:t>
            </a:r>
            <a:r>
              <a:rPr lang="it-IT" sz="1200" b="0" i="0" u="none" strike="noStrike" baseline="0" dirty="0">
                <a:solidFill>
                  <a:srgbClr val="000000"/>
                </a:solidFill>
                <a:latin typeface="LCADM F+ Gulliver"/>
              </a:rPr>
              <a:t> </a:t>
            </a:r>
            <a:r>
              <a:rPr lang="it-IT" sz="1200" b="0" i="0" u="none" strike="noStrike" baseline="0" dirty="0" err="1">
                <a:solidFill>
                  <a:srgbClr val="000000"/>
                </a:solidFill>
                <a:latin typeface="LCADM F+ Gulliver"/>
              </a:rPr>
              <a:t>using</a:t>
            </a:r>
            <a:r>
              <a:rPr lang="it-IT" sz="1200" b="0" i="0" u="none" strike="noStrike" baseline="0" dirty="0">
                <a:solidFill>
                  <a:srgbClr val="000000"/>
                </a:solidFill>
                <a:latin typeface="LCADM F+ Gulliver"/>
              </a:rPr>
              <a:t> </a:t>
            </a:r>
            <a:r>
              <a:rPr lang="it-IT" sz="1200" b="0" i="0" u="none" strike="noStrike" baseline="0" dirty="0" err="1">
                <a:solidFill>
                  <a:srgbClr val="000000"/>
                </a:solidFill>
                <a:latin typeface="LCADM F+ Gulliver"/>
              </a:rPr>
              <a:t>lstm</a:t>
            </a:r>
            <a:r>
              <a:rPr lang="it-IT" sz="1200" b="0" i="0" u="none" strike="noStrike" baseline="0" dirty="0">
                <a:solidFill>
                  <a:srgbClr val="000000"/>
                </a:solidFill>
                <a:latin typeface="LCADM F+ Gulliver"/>
              </a:rPr>
              <a:t>, </a:t>
            </a:r>
            <a:r>
              <a:rPr lang="it-IT" sz="1200" b="0" i="0" u="none" strike="noStrike" baseline="0" dirty="0" err="1">
                <a:solidFill>
                  <a:srgbClr val="000000"/>
                </a:solidFill>
                <a:latin typeface="LCADM F+ Gulliver"/>
              </a:rPr>
              <a:t>rnn</a:t>
            </a:r>
            <a:r>
              <a:rPr lang="it-IT" sz="1200" b="0" i="0" u="none" strike="noStrike" baseline="0" dirty="0">
                <a:solidFill>
                  <a:srgbClr val="000000"/>
                </a:solidFill>
                <a:latin typeface="LCADM F+ Gulliver"/>
              </a:rPr>
              <a:t> and </a:t>
            </a:r>
            <a:r>
              <a:rPr lang="it-IT" sz="1200" b="0" i="0" u="none" strike="noStrike" baseline="0" dirty="0" err="1">
                <a:solidFill>
                  <a:srgbClr val="000000"/>
                </a:solidFill>
                <a:latin typeface="LCADM F+ Gulliver"/>
              </a:rPr>
              <a:t>cnn</a:t>
            </a:r>
            <a:r>
              <a:rPr lang="it-IT" sz="1200" b="0" i="0" u="none" strike="noStrike" baseline="0" dirty="0">
                <a:solidFill>
                  <a:srgbClr val="000000"/>
                </a:solidFill>
                <a:latin typeface="LCADM F+ Gulliver"/>
              </a:rPr>
              <a:t>-sliding window model. In 2017 International conference on </a:t>
            </a:r>
            <a:r>
              <a:rPr lang="it-IT" sz="1200" b="0" i="0" u="none" strike="noStrike" baseline="0" dirty="0" err="1">
                <a:solidFill>
                  <a:srgbClr val="000000"/>
                </a:solidFill>
                <a:latin typeface="LCADM F+ Gulliver"/>
              </a:rPr>
              <a:t>advances</a:t>
            </a:r>
            <a:r>
              <a:rPr lang="it-IT" sz="1200" b="0" i="0" u="none" strike="noStrike" baseline="0" dirty="0">
                <a:solidFill>
                  <a:srgbClr val="000000"/>
                </a:solidFill>
                <a:latin typeface="LCADM F+ Gulliver"/>
              </a:rPr>
              <a:t> in computing, </a:t>
            </a:r>
            <a:r>
              <a:rPr lang="it-IT" sz="1200" b="0" i="0" u="none" strike="noStrike" baseline="0" dirty="0" err="1">
                <a:solidFill>
                  <a:srgbClr val="000000"/>
                </a:solidFill>
                <a:latin typeface="LCADM F+ Gulliver"/>
              </a:rPr>
              <a:t>communications</a:t>
            </a:r>
            <a:r>
              <a:rPr lang="it-IT" sz="1200" b="0" i="0" u="none" strike="noStrike" baseline="0" dirty="0">
                <a:solidFill>
                  <a:srgbClr val="000000"/>
                </a:solidFill>
                <a:latin typeface="LCADM F+ Gulliver"/>
              </a:rPr>
              <a:t> and </a:t>
            </a:r>
            <a:r>
              <a:rPr lang="it-IT" sz="1200" b="0" i="0" u="none" strike="noStrike" baseline="0" dirty="0" err="1">
                <a:solidFill>
                  <a:srgbClr val="000000"/>
                </a:solidFill>
                <a:latin typeface="LCADM F+ Gulliver"/>
              </a:rPr>
              <a:t>informatics</a:t>
            </a:r>
            <a:r>
              <a:rPr lang="it-IT" sz="1200" b="0" i="0" u="none" strike="noStrike" baseline="0" dirty="0">
                <a:solidFill>
                  <a:srgbClr val="000000"/>
                </a:solidFill>
                <a:latin typeface="LCADM F+ Gulliver"/>
              </a:rPr>
              <a:t> (</a:t>
            </a:r>
            <a:r>
              <a:rPr lang="it-IT" sz="1200" b="0" i="0" u="none" strike="noStrike" baseline="0" dirty="0" err="1">
                <a:solidFill>
                  <a:srgbClr val="000000"/>
                </a:solidFill>
                <a:latin typeface="LCADM F+ Gulliver"/>
              </a:rPr>
              <a:t>icacci</a:t>
            </a:r>
            <a:r>
              <a:rPr lang="it-IT" sz="1200" b="0" i="0" u="none" strike="noStrike" baseline="0" dirty="0">
                <a:solidFill>
                  <a:srgbClr val="000000"/>
                </a:solidFill>
                <a:latin typeface="LCADM F+ Gulliver"/>
              </a:rPr>
              <a:t>) (pp. 1643–1647).</a:t>
            </a:r>
            <a:endParaRPr lang="it-IT" sz="1800" dirty="0"/>
          </a:p>
          <a:p>
            <a:pPr algn="l"/>
            <a:r>
              <a:rPr lang="it-IT" sz="1200" dirty="0">
                <a:latin typeface="Montserrat" panose="00000500000000000000" pitchFamily="2" charset="0"/>
              </a:rPr>
              <a:t>[5]. </a:t>
            </a:r>
            <a:r>
              <a:rPr lang="en-US" sz="1200" dirty="0" err="1">
                <a:latin typeface="Montserrat" panose="00000500000000000000" pitchFamily="2" charset="0"/>
              </a:rPr>
              <a:t>Shintate</a:t>
            </a:r>
            <a:r>
              <a:rPr lang="en-US" sz="1200" dirty="0">
                <a:latin typeface="Montserrat" panose="00000500000000000000" pitchFamily="2" charset="0"/>
              </a:rPr>
              <a:t>, T., &amp; </a:t>
            </a:r>
            <a:r>
              <a:rPr lang="en-US" sz="1200" dirty="0" err="1">
                <a:latin typeface="Montserrat" panose="00000500000000000000" pitchFamily="2" charset="0"/>
              </a:rPr>
              <a:t>Pichl</a:t>
            </a:r>
            <a:r>
              <a:rPr lang="en-US" sz="1200" dirty="0">
                <a:latin typeface="Montserrat" panose="00000500000000000000" pitchFamily="2" charset="0"/>
              </a:rPr>
              <a:t>, L. (2019). Trend prediction classification for high frequency bitcoin time series with deep learning. Journal of Risk and Financial Management , 12 (1), 17.</a:t>
            </a:r>
            <a:endParaRPr lang="it-IT" sz="1200" dirty="0">
              <a:latin typeface="Montserrat" panose="00000500000000000000" pitchFamily="2" charset="0"/>
            </a:endParaRPr>
          </a:p>
          <a:p>
            <a:pPr algn="l"/>
            <a:r>
              <a:rPr lang="it-IT" sz="1200" dirty="0">
                <a:latin typeface="Montserrat" panose="00000500000000000000" pitchFamily="2" charset="0"/>
              </a:rPr>
              <a:t>[6]. </a:t>
            </a:r>
            <a:r>
              <a:rPr lang="it-IT" sz="1200" dirty="0" err="1">
                <a:latin typeface="Montserrat" panose="00000500000000000000" pitchFamily="2" charset="0"/>
              </a:rPr>
              <a:t>Hiransha</a:t>
            </a:r>
            <a:r>
              <a:rPr lang="it-IT" sz="1200" dirty="0">
                <a:latin typeface="Montserrat" panose="00000500000000000000" pitchFamily="2" charset="0"/>
              </a:rPr>
              <a:t>, M., </a:t>
            </a:r>
            <a:r>
              <a:rPr lang="it-IT" sz="1200" dirty="0" err="1">
                <a:latin typeface="Montserrat" panose="00000500000000000000" pitchFamily="2" charset="0"/>
              </a:rPr>
              <a:t>Gopalakrishnan</a:t>
            </a:r>
            <a:r>
              <a:rPr lang="it-IT" sz="1200" dirty="0">
                <a:latin typeface="Montserrat" panose="00000500000000000000" pitchFamily="2" charset="0"/>
              </a:rPr>
              <a:t>, E. A., </a:t>
            </a:r>
            <a:r>
              <a:rPr lang="it-IT" sz="1200" dirty="0" err="1">
                <a:latin typeface="Montserrat" panose="00000500000000000000" pitchFamily="2" charset="0"/>
              </a:rPr>
              <a:t>Menon</a:t>
            </a:r>
            <a:r>
              <a:rPr lang="it-IT" sz="1200" dirty="0">
                <a:latin typeface="Montserrat" panose="00000500000000000000" pitchFamily="2" charset="0"/>
              </a:rPr>
              <a:t>, V. K., &amp; </a:t>
            </a:r>
            <a:r>
              <a:rPr lang="it-IT" sz="1200" dirty="0" err="1">
                <a:latin typeface="Montserrat" panose="00000500000000000000" pitchFamily="2" charset="0"/>
              </a:rPr>
              <a:t>Soman</a:t>
            </a:r>
            <a:r>
              <a:rPr lang="it-IT" sz="1200" dirty="0">
                <a:latin typeface="Montserrat" panose="00000500000000000000" pitchFamily="2" charset="0"/>
              </a:rPr>
              <a:t>, K. P. (2018). </a:t>
            </a:r>
            <a:r>
              <a:rPr lang="it-IT" sz="1200" dirty="0" err="1">
                <a:latin typeface="Montserrat" panose="00000500000000000000" pitchFamily="2" charset="0"/>
              </a:rPr>
              <a:t>Nse</a:t>
            </a:r>
            <a:r>
              <a:rPr lang="it-IT" sz="1200" dirty="0">
                <a:latin typeface="Montserrat" panose="00000500000000000000" pitchFamily="2" charset="0"/>
              </a:rPr>
              <a:t> stock market </a:t>
            </a:r>
            <a:r>
              <a:rPr lang="it-IT" sz="1200" dirty="0" err="1">
                <a:latin typeface="Montserrat" panose="00000500000000000000" pitchFamily="2" charset="0"/>
              </a:rPr>
              <a:t>prediction</a:t>
            </a:r>
            <a:r>
              <a:rPr lang="it-IT" sz="1200" dirty="0">
                <a:latin typeface="Montserrat" panose="00000500000000000000" pitchFamily="2" charset="0"/>
              </a:rPr>
              <a:t> </a:t>
            </a:r>
            <a:r>
              <a:rPr lang="it-IT" sz="1200" dirty="0" err="1">
                <a:latin typeface="Montserrat" panose="00000500000000000000" pitchFamily="2" charset="0"/>
              </a:rPr>
              <a:t>using</a:t>
            </a:r>
            <a:r>
              <a:rPr lang="it-IT" sz="1200" dirty="0">
                <a:latin typeface="Montserrat" panose="00000500000000000000" pitchFamily="2" charset="0"/>
              </a:rPr>
              <a:t> deep-learning models. </a:t>
            </a:r>
            <a:r>
              <a:rPr lang="it-IT" sz="1200" dirty="0" err="1">
                <a:latin typeface="Montserrat" panose="00000500000000000000" pitchFamily="2" charset="0"/>
              </a:rPr>
              <a:t>Procedia</a:t>
            </a:r>
            <a:r>
              <a:rPr lang="it-IT" sz="1200" dirty="0">
                <a:latin typeface="Montserrat" panose="00000500000000000000" pitchFamily="2" charset="0"/>
              </a:rPr>
              <a:t> Computer Science, 132 , 1351–1362.</a:t>
            </a:r>
          </a:p>
        </p:txBody>
      </p:sp>
    </p:spTree>
    <p:extLst>
      <p:ext uri="{BB962C8B-B14F-4D97-AF65-F5344CB8AC3E}">
        <p14:creationId xmlns:p14="http://schemas.microsoft.com/office/powerpoint/2010/main" val="237034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Proposed approach</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pPr marL="457200" indent="-457200">
              <a:buFont typeface="+mj-lt"/>
              <a:buAutoNum type="arabicPeriod"/>
            </a:pPr>
            <a:r>
              <a:rPr lang="en-US" sz="2000" dirty="0"/>
              <a:t>The </a:t>
            </a:r>
            <a:r>
              <a:rPr lang="en-US" sz="2000" dirty="0">
                <a:hlinkClick r:id="rId3" action="ppaction://hlinksldjump"/>
              </a:rPr>
              <a:t>first stage </a:t>
            </a:r>
            <a:r>
              <a:rPr lang="en-US" sz="2000" dirty="0"/>
              <a:t>is to </a:t>
            </a:r>
            <a:r>
              <a:rPr lang="en-US" sz="2000" b="1" dirty="0"/>
              <a:t>decide the values for some parameters</a:t>
            </a:r>
            <a:r>
              <a:rPr lang="en-US" sz="2000" dirty="0"/>
              <a:t> that affected the construction of the data sets. </a:t>
            </a:r>
            <a:br>
              <a:rPr lang="en-US" sz="2000" dirty="0"/>
            </a:br>
            <a:endParaRPr lang="en-US" sz="2000" dirty="0"/>
          </a:p>
          <a:p>
            <a:pPr marL="457200" indent="-457200">
              <a:buFont typeface="+mj-lt"/>
              <a:buAutoNum type="arabicPeriod"/>
            </a:pPr>
            <a:r>
              <a:rPr lang="en-US" sz="2000" dirty="0"/>
              <a:t>The </a:t>
            </a:r>
            <a:r>
              <a:rPr lang="en-US" sz="2000" dirty="0">
                <a:hlinkClick r:id="rId4" action="ppaction://hlinksldjump"/>
              </a:rPr>
              <a:t>second stage </a:t>
            </a:r>
            <a:r>
              <a:rPr lang="en-US" sz="2000" dirty="0"/>
              <a:t>entails </a:t>
            </a:r>
            <a:r>
              <a:rPr lang="en-US" sz="2000" b="1" dirty="0"/>
              <a:t>identifying appropriate network structures</a:t>
            </a:r>
            <a:r>
              <a:rPr lang="en-US" sz="2000" dirty="0"/>
              <a:t> and </a:t>
            </a:r>
            <a:r>
              <a:rPr lang="en-US" sz="2000" b="1" dirty="0"/>
              <a:t>learning hyperparameters </a:t>
            </a:r>
            <a:r>
              <a:rPr lang="en-US" sz="2000" dirty="0"/>
              <a:t>for each of the models. To this end, they will run exploratory experiments and the best configuration will be selected for each model, using the result on the validation set.</a:t>
            </a:r>
          </a:p>
          <a:p>
            <a:pPr marL="457200" indent="-457200">
              <a:buFont typeface="+mj-lt"/>
              <a:buAutoNum type="arabicPeriod"/>
            </a:pPr>
            <a:endParaRPr lang="en-US" sz="2000" dirty="0"/>
          </a:p>
          <a:p>
            <a:pPr marL="457200" indent="-457200">
              <a:buFont typeface="+mj-lt"/>
              <a:buAutoNum type="arabicPeriod"/>
            </a:pPr>
            <a:r>
              <a:rPr lang="en-US" sz="2000" dirty="0"/>
              <a:t>The third and final stage will </a:t>
            </a:r>
            <a:r>
              <a:rPr lang="en-US" sz="2000" b="1" dirty="0"/>
              <a:t>compare the performance of all four neural network types across the six cryptocurrencies</a:t>
            </a:r>
            <a:r>
              <a:rPr lang="en-US" sz="2000" dirty="0"/>
              <a:t>. In this case we shall use the models of each type with the best configurations selected as defined above, but results will be reported on the accuracy on the test set data (instead of the validation set) that had been not been used in the previous stages.</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spTree>
    <p:extLst>
      <p:ext uri="{BB962C8B-B14F-4D97-AF65-F5344CB8AC3E}">
        <p14:creationId xmlns:p14="http://schemas.microsoft.com/office/powerpoint/2010/main" val="75494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Proposed approach</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endParaRPr lang="en-US" sz="2200" b="1" dirty="0"/>
          </a:p>
          <a:p>
            <a:r>
              <a:rPr lang="en-US" sz="2400" b="1" dirty="0"/>
              <a:t>The number of periods </a:t>
            </a:r>
            <a:r>
              <a:rPr lang="en-US" sz="2400" b="1" i="1" dirty="0"/>
              <a:t>n</a:t>
            </a:r>
            <a:r>
              <a:rPr lang="en-US" sz="2400" dirty="0"/>
              <a:t>, on which relies the computation for the technical indicators, was set to </a:t>
            </a:r>
            <a:r>
              <a:rPr lang="en-US" sz="2400" i="1" dirty="0"/>
              <a:t>10 min</a:t>
            </a:r>
            <a:r>
              <a:rPr lang="en-US" sz="2400" dirty="0"/>
              <a:t>.</a:t>
            </a:r>
          </a:p>
          <a:p>
            <a:r>
              <a:rPr lang="en-US" sz="2400" dirty="0"/>
              <a:t>For the </a:t>
            </a:r>
            <a:r>
              <a:rPr lang="en-US" sz="2400" b="1" dirty="0"/>
              <a:t>two</a:t>
            </a:r>
            <a:r>
              <a:rPr lang="en-US" sz="2400" dirty="0"/>
              <a:t> </a:t>
            </a:r>
            <a:r>
              <a:rPr lang="en-US" sz="2400" b="1" dirty="0"/>
              <a:t>technical</a:t>
            </a:r>
            <a:r>
              <a:rPr lang="en-US" sz="2400" dirty="0"/>
              <a:t> </a:t>
            </a:r>
            <a:r>
              <a:rPr lang="en-US" sz="2400" b="1" dirty="0"/>
              <a:t>indicators</a:t>
            </a:r>
            <a:r>
              <a:rPr lang="en-US" sz="2400" dirty="0"/>
              <a:t> that are moving averages, they consider an extended set of periods of </a:t>
            </a:r>
            <a:r>
              <a:rPr lang="en-US" sz="2400" i="1" dirty="0"/>
              <a:t>5, 10, 20, 30 and 60 min</a:t>
            </a:r>
            <a:r>
              <a:rPr lang="en-US" sz="2400" dirty="0"/>
              <a:t>. </a:t>
            </a:r>
          </a:p>
          <a:p>
            <a:r>
              <a:rPr lang="en-US" sz="2400" b="1" dirty="0"/>
              <a:t>The value of the window size</a:t>
            </a:r>
            <a:r>
              <a:rPr lang="en-US" sz="2400" dirty="0"/>
              <a:t> (or the number of lags) </a:t>
            </a:r>
            <a:r>
              <a:rPr lang="en-US" sz="2400" b="1" i="1" dirty="0"/>
              <a:t>l</a:t>
            </a:r>
            <a:r>
              <a:rPr lang="en-US" sz="2400" dirty="0"/>
              <a:t>, after several test, was set l = 15 . The authors found an inverse relationship between the value of this parameter and performance.</a:t>
            </a:r>
          </a:p>
          <a:p>
            <a:pPr marL="457200" indent="-457200">
              <a:buFont typeface="+mj-lt"/>
              <a:buAutoNum type="arabicPeriod"/>
            </a:pPr>
            <a:endParaRPr lang="en-US" sz="2000" dirty="0"/>
          </a:p>
        </p:txBody>
      </p:sp>
      <p:sp>
        <p:nvSpPr>
          <p:cNvPr id="4" name="Freccia circolare a sinistra 3">
            <a:hlinkClick r:id="rId3" action="ppaction://hlinksldjump"/>
            <a:extLst>
              <a:ext uri="{FF2B5EF4-FFF2-40B4-BE49-F238E27FC236}">
                <a16:creationId xmlns:a16="http://schemas.microsoft.com/office/drawing/2014/main" id="{D891060C-41D0-47E1-BCB6-0D5C8AF2987E}"/>
              </a:ext>
            </a:extLst>
          </p:cNvPr>
          <p:cNvSpPr/>
          <p:nvPr/>
        </p:nvSpPr>
        <p:spPr>
          <a:xfrm>
            <a:off x="11220560" y="5891754"/>
            <a:ext cx="453752" cy="60112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13784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Proposed approach</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r>
              <a:rPr lang="en-US" sz="2000" b="1" dirty="0"/>
              <a:t>MLP:</a:t>
            </a:r>
            <a:r>
              <a:rPr lang="en-US" sz="2000" dirty="0"/>
              <a:t> for each of the six cryptocurrencies authors validated </a:t>
            </a:r>
            <a:r>
              <a:rPr lang="en-US" sz="2000" b="1" dirty="0"/>
              <a:t>60 combinations </a:t>
            </a:r>
            <a:r>
              <a:rPr lang="en-US" sz="2000" dirty="0"/>
              <a:t>of </a:t>
            </a:r>
            <a:r>
              <a:rPr lang="en-US" sz="2000" i="1" dirty="0"/>
              <a:t>learning rate</a:t>
            </a:r>
            <a:r>
              <a:rPr lang="en-US" sz="2000" dirty="0"/>
              <a:t>, number</a:t>
            </a:r>
            <a:r>
              <a:rPr lang="en-US" sz="2000" i="1" dirty="0"/>
              <a:t> </a:t>
            </a:r>
            <a:r>
              <a:rPr lang="en-US" sz="2000" dirty="0"/>
              <a:t>of</a:t>
            </a:r>
            <a:r>
              <a:rPr lang="en-US" sz="2000" i="1" dirty="0"/>
              <a:t> hidden layers</a:t>
            </a:r>
            <a:r>
              <a:rPr lang="en-US" sz="2000" dirty="0"/>
              <a:t> and number</a:t>
            </a:r>
            <a:r>
              <a:rPr lang="en-US" sz="2000" i="1" dirty="0"/>
              <a:t> </a:t>
            </a:r>
            <a:r>
              <a:rPr lang="en-US" sz="2000" dirty="0"/>
              <a:t>of</a:t>
            </a:r>
            <a:r>
              <a:rPr lang="en-US" sz="2000" i="1" dirty="0"/>
              <a:t> neurons per layer</a:t>
            </a:r>
            <a:r>
              <a:rPr lang="en-US" sz="2000" dirty="0"/>
              <a:t>;</a:t>
            </a:r>
          </a:p>
          <a:p>
            <a:r>
              <a:rPr lang="en-US" sz="2000" b="1" dirty="0"/>
              <a:t>RBFNN:</a:t>
            </a:r>
            <a:r>
              <a:rPr lang="en-US" sz="2000" dirty="0"/>
              <a:t> for each cryptocurrency they validated the result of </a:t>
            </a:r>
            <a:r>
              <a:rPr lang="en-US" sz="2000" b="1" dirty="0"/>
              <a:t>42 combinations </a:t>
            </a:r>
            <a:r>
              <a:rPr lang="en-US" sz="2000" dirty="0"/>
              <a:t>of the number of </a:t>
            </a:r>
            <a:r>
              <a:rPr lang="en-US" sz="2000" i="1" dirty="0"/>
              <a:t>neurons</a:t>
            </a:r>
            <a:r>
              <a:rPr lang="en-US" sz="2000" dirty="0"/>
              <a:t> and values of the </a:t>
            </a:r>
            <a:r>
              <a:rPr lang="en-US" sz="2000" i="1" dirty="0"/>
              <a:t>width parameter </a:t>
            </a:r>
            <a:r>
              <a:rPr lang="en-US" sz="2000" dirty="0"/>
              <a:t>β;</a:t>
            </a:r>
          </a:p>
          <a:p>
            <a:r>
              <a:rPr lang="en-US" sz="2000" b="1" dirty="0"/>
              <a:t>CNN: </a:t>
            </a:r>
            <a:r>
              <a:rPr lang="en-US" sz="2000" dirty="0"/>
              <a:t>they shall explore </a:t>
            </a:r>
            <a:r>
              <a:rPr lang="en-US" sz="2000" b="1" dirty="0"/>
              <a:t>five different architectures</a:t>
            </a:r>
            <a:r>
              <a:rPr lang="en-US" sz="2000" dirty="0"/>
              <a:t>, with </a:t>
            </a:r>
            <a:r>
              <a:rPr lang="en-US" sz="2000" b="1" dirty="0"/>
              <a:t>four values for the Learning rate</a:t>
            </a:r>
            <a:r>
              <a:rPr lang="en-US" sz="2000" dirty="0"/>
              <a:t>, but tests will be performed on a single cryptocurrency, Bitcoin, because of the much higher computational cost of training and testing. The best configuration will then be used for all cryptocurrencies.</a:t>
            </a:r>
          </a:p>
          <a:p>
            <a:r>
              <a:rPr lang="en-US" sz="2000" b="1" dirty="0"/>
              <a:t>CLSTM:</a:t>
            </a:r>
            <a:r>
              <a:rPr lang="en-US" sz="2000" dirty="0"/>
              <a:t> based on the one used in (</a:t>
            </a:r>
            <a:r>
              <a:rPr lang="en-US" sz="2000" dirty="0" err="1"/>
              <a:t>Stoye</a:t>
            </a:r>
            <a:r>
              <a:rPr lang="en-US" sz="2000" dirty="0"/>
              <a:t>, 2018</a:t>
            </a:r>
            <a:r>
              <a:rPr kumimoji="0" lang="en-US" sz="2000" b="0" i="0" u="none" strike="noStrike" kern="1200" cap="none" spc="0" normalizeH="0" baseline="30000" noProof="0" dirty="0">
                <a:ln>
                  <a:noFill/>
                </a:ln>
                <a:solidFill>
                  <a:srgbClr val="CEDBE6">
                    <a:lumMod val="25000"/>
                  </a:srgbClr>
                </a:solidFill>
                <a:effectLst/>
                <a:uLnTx/>
                <a:uFillTx/>
                <a:latin typeface="Montserrat" panose="00000500000000000000" pitchFamily="2" charset="0"/>
                <a:ea typeface="+mn-ea"/>
                <a:cs typeface="+mn-cs"/>
              </a:rPr>
              <a:t> [7]</a:t>
            </a:r>
            <a:r>
              <a:rPr lang="en-US" sz="2000" dirty="0"/>
              <a:t>),which authors modify to reduce computational cost. This architecture has five Convolutional layers plus a single LSTM layer and 8 fully connected MLP as output.</a:t>
            </a:r>
          </a:p>
        </p:txBody>
      </p:sp>
      <p:sp>
        <p:nvSpPr>
          <p:cNvPr id="4" name="TextBox 2">
            <a:extLst>
              <a:ext uri="{FF2B5EF4-FFF2-40B4-BE49-F238E27FC236}">
                <a16:creationId xmlns:a16="http://schemas.microsoft.com/office/drawing/2014/main" id="{B235CED4-F819-4515-BDA9-9A8139B1C387}"/>
              </a:ext>
            </a:extLst>
          </p:cNvPr>
          <p:cNvSpPr txBox="1"/>
          <p:nvPr/>
        </p:nvSpPr>
        <p:spPr>
          <a:xfrm>
            <a:off x="1206332" y="6050415"/>
            <a:ext cx="10515600" cy="604008"/>
          </a:xfrm>
          <a:prstGeom prst="rect">
            <a:avLst/>
          </a:prstGeom>
        </p:spPr>
        <p:txBody>
          <a:bodyPr vert="horz" wrap="square" lIns="91440" tIns="45720" rIns="91440" bIns="45720" rtlCol="0">
            <a:normAutofit/>
          </a:bodyPr>
          <a:lstStyle/>
          <a:p>
            <a:pPr algn="l"/>
            <a:r>
              <a:rPr lang="it-IT" sz="1200" dirty="0">
                <a:latin typeface="Montserrat" panose="00000500000000000000" pitchFamily="2" charset="0"/>
              </a:rPr>
              <a:t>[7]. </a:t>
            </a:r>
            <a:r>
              <a:rPr lang="en-US" sz="1200" dirty="0" err="1">
                <a:latin typeface="Montserrat" panose="00000500000000000000" pitchFamily="2" charset="0"/>
              </a:rPr>
              <a:t>Stoye</a:t>
            </a:r>
            <a:r>
              <a:rPr lang="en-US" sz="1200" dirty="0">
                <a:latin typeface="Montserrat" panose="00000500000000000000" pitchFamily="2" charset="0"/>
              </a:rPr>
              <a:t>, M. (2018). Deep learning in jet reconstruction at CMS. Journal of Physics: Conference Series, 1085 , 042029.</a:t>
            </a:r>
            <a:endParaRPr lang="it-IT" sz="1200" dirty="0">
              <a:latin typeface="Montserrat" panose="00000500000000000000" pitchFamily="2" charset="0"/>
            </a:endParaRPr>
          </a:p>
        </p:txBody>
      </p:sp>
    </p:spTree>
    <p:extLst>
      <p:ext uri="{BB962C8B-B14F-4D97-AF65-F5344CB8AC3E}">
        <p14:creationId xmlns:p14="http://schemas.microsoft.com/office/powerpoint/2010/main" val="162308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1081C1DC-868E-49F5-A4B7-BEA008CC09BA}"/>
              </a:ext>
            </a:extLst>
          </p:cNvPr>
          <p:cNvPicPr>
            <a:picLocks noGrp="1" noChangeAspect="1"/>
          </p:cNvPicPr>
          <p:nvPr>
            <p:ph idx="1"/>
          </p:nvPr>
        </p:nvPicPr>
        <p:blipFill rotWithShape="1">
          <a:blip r:embed="rId3"/>
          <a:srcRect l="37795" t="29792" r="38192" b="49010"/>
          <a:stretch/>
        </p:blipFill>
        <p:spPr>
          <a:xfrm>
            <a:off x="4121092" y="1396851"/>
            <a:ext cx="3949814" cy="1961271"/>
          </a:xfrm>
        </p:spPr>
      </p:pic>
      <p:pic>
        <p:nvPicPr>
          <p:cNvPr id="9" name="Segnaposto contenuto 6">
            <a:extLst>
              <a:ext uri="{FF2B5EF4-FFF2-40B4-BE49-F238E27FC236}">
                <a16:creationId xmlns:a16="http://schemas.microsoft.com/office/drawing/2014/main" id="{111FDA1D-3289-4514-AF40-2D66D33604B4}"/>
              </a:ext>
            </a:extLst>
          </p:cNvPr>
          <p:cNvPicPr>
            <a:picLocks noChangeAspect="1"/>
          </p:cNvPicPr>
          <p:nvPr/>
        </p:nvPicPr>
        <p:blipFill rotWithShape="1">
          <a:blip r:embed="rId3"/>
          <a:srcRect l="19605" t="52148" r="27977" b="24420"/>
          <a:stretch/>
        </p:blipFill>
        <p:spPr>
          <a:xfrm>
            <a:off x="4121092" y="3388623"/>
            <a:ext cx="6388621" cy="1606434"/>
          </a:xfrm>
          <a:prstGeom prst="rect">
            <a:avLst/>
          </a:prstGeom>
        </p:spPr>
      </p:pic>
      <p:pic>
        <p:nvPicPr>
          <p:cNvPr id="11" name="Immagine 10">
            <a:extLst>
              <a:ext uri="{FF2B5EF4-FFF2-40B4-BE49-F238E27FC236}">
                <a16:creationId xmlns:a16="http://schemas.microsoft.com/office/drawing/2014/main" id="{EF07F53E-09C8-4B2D-AEB3-1470504B0064}"/>
              </a:ext>
            </a:extLst>
          </p:cNvPr>
          <p:cNvPicPr>
            <a:picLocks noChangeAspect="1"/>
          </p:cNvPicPr>
          <p:nvPr/>
        </p:nvPicPr>
        <p:blipFill rotWithShape="1">
          <a:blip r:embed="rId4"/>
          <a:srcRect l="20042" t="27682" r="27539" b="52029"/>
          <a:stretch/>
        </p:blipFill>
        <p:spPr>
          <a:xfrm>
            <a:off x="4121091" y="5056057"/>
            <a:ext cx="6388622" cy="1688586"/>
          </a:xfrm>
          <a:prstGeom prst="rect">
            <a:avLst/>
          </a:prstGeom>
        </p:spPr>
      </p:pic>
      <p:sp>
        <p:nvSpPr>
          <p:cNvPr id="12" name="Title 1">
            <a:extLst>
              <a:ext uri="{FF2B5EF4-FFF2-40B4-BE49-F238E27FC236}">
                <a16:creationId xmlns:a16="http://schemas.microsoft.com/office/drawing/2014/main" id="{1A60B29D-4F97-4BC1-B030-37BF236F6251}"/>
              </a:ext>
            </a:extLst>
          </p:cNvPr>
          <p:cNvSpPr>
            <a:spLocks noGrp="1"/>
          </p:cNvSpPr>
          <p:nvPr>
            <p:ph type="title"/>
          </p:nvPr>
        </p:nvSpPr>
        <p:spPr>
          <a:xfrm>
            <a:off x="838200" y="365125"/>
            <a:ext cx="10515600" cy="1325563"/>
          </a:xfrm>
        </p:spPr>
        <p:txBody>
          <a:bodyPr>
            <a:noAutofit/>
          </a:bodyPr>
          <a:lstStyle/>
          <a:p>
            <a:r>
              <a:rPr lang="it-IT" sz="2400" dirty="0">
                <a:solidFill>
                  <a:schemeClr val="bg2">
                    <a:lumMod val="25000"/>
                  </a:schemeClr>
                </a:solidFill>
                <a:ea typeface="+mn-ea"/>
                <a:cs typeface="+mn-cs"/>
              </a:rPr>
              <a:t>The </a:t>
            </a:r>
            <a:r>
              <a:rPr lang="it-IT" sz="2400" dirty="0" err="1">
                <a:solidFill>
                  <a:schemeClr val="bg2">
                    <a:lumMod val="25000"/>
                  </a:schemeClr>
                </a:solidFill>
                <a:ea typeface="+mn-ea"/>
                <a:cs typeface="+mn-cs"/>
              </a:rPr>
              <a:t>chosen</a:t>
            </a:r>
            <a:r>
              <a:rPr lang="it-IT" sz="2400" dirty="0">
                <a:solidFill>
                  <a:schemeClr val="bg2">
                    <a:lumMod val="25000"/>
                  </a:schemeClr>
                </a:solidFill>
                <a:ea typeface="+mn-ea"/>
                <a:cs typeface="+mn-cs"/>
              </a:rPr>
              <a:t> </a:t>
            </a:r>
            <a:r>
              <a:rPr lang="it-IT" sz="2400" dirty="0" err="1">
                <a:solidFill>
                  <a:schemeClr val="bg2">
                    <a:lumMod val="25000"/>
                  </a:schemeClr>
                </a:solidFill>
                <a:ea typeface="+mn-ea"/>
                <a:cs typeface="+mn-cs"/>
              </a:rPr>
              <a:t>architectures</a:t>
            </a:r>
            <a:r>
              <a:rPr lang="it-IT" sz="2400" dirty="0">
                <a:solidFill>
                  <a:schemeClr val="bg2">
                    <a:lumMod val="25000"/>
                  </a:schemeClr>
                </a:solidFill>
                <a:ea typeface="+mn-ea"/>
                <a:cs typeface="+mn-cs"/>
              </a:rPr>
              <a:t>:</a:t>
            </a:r>
          </a:p>
        </p:txBody>
      </p:sp>
      <p:sp>
        <p:nvSpPr>
          <p:cNvPr id="13" name="CasellaDiTesto 12">
            <a:extLst>
              <a:ext uri="{FF2B5EF4-FFF2-40B4-BE49-F238E27FC236}">
                <a16:creationId xmlns:a16="http://schemas.microsoft.com/office/drawing/2014/main" id="{0DDA721B-F02A-4601-A431-3DDCF3F21587}"/>
              </a:ext>
            </a:extLst>
          </p:cNvPr>
          <p:cNvSpPr txBox="1"/>
          <p:nvPr/>
        </p:nvSpPr>
        <p:spPr>
          <a:xfrm>
            <a:off x="952107" y="1690688"/>
            <a:ext cx="2573518" cy="1476718"/>
          </a:xfrm>
          <a:prstGeom prst="rect">
            <a:avLst/>
          </a:prstGeom>
        </p:spPr>
        <p:txBody>
          <a:bodyPr vert="horz" wrap="square" lIns="91440" tIns="45720" rIns="91440" bIns="45720" rtlCol="0">
            <a:normAutofit/>
          </a:bodyPr>
          <a:lstStyle/>
          <a:p>
            <a:pPr algn="l"/>
            <a:endParaRPr lang="it-IT" dirty="0"/>
          </a:p>
          <a:p>
            <a:pPr algn="l"/>
            <a:r>
              <a:rPr lang="it-IT" sz="2000" b="1" dirty="0">
                <a:solidFill>
                  <a:schemeClr val="bg2">
                    <a:lumMod val="25000"/>
                  </a:schemeClr>
                </a:solidFill>
                <a:latin typeface="Montserrat" panose="00000500000000000000" pitchFamily="2" charset="0"/>
              </a:rPr>
              <a:t>MLP</a:t>
            </a:r>
          </a:p>
          <a:p>
            <a:pPr algn="l"/>
            <a:endParaRPr lang="it-IT" dirty="0"/>
          </a:p>
          <a:p>
            <a:pPr algn="l"/>
            <a:r>
              <a:rPr lang="it-IT" sz="2000" b="1" dirty="0">
                <a:solidFill>
                  <a:schemeClr val="bg2">
                    <a:lumMod val="25000"/>
                  </a:schemeClr>
                </a:solidFill>
                <a:latin typeface="Montserrat" panose="00000500000000000000" pitchFamily="2" charset="0"/>
              </a:rPr>
              <a:t>RBFNN</a:t>
            </a:r>
          </a:p>
        </p:txBody>
      </p:sp>
      <p:sp>
        <p:nvSpPr>
          <p:cNvPr id="14" name="Freccia a destra 13">
            <a:extLst>
              <a:ext uri="{FF2B5EF4-FFF2-40B4-BE49-F238E27FC236}">
                <a16:creationId xmlns:a16="http://schemas.microsoft.com/office/drawing/2014/main" id="{C432BD74-AE2F-4A1E-8221-F4D681646702}"/>
              </a:ext>
            </a:extLst>
          </p:cNvPr>
          <p:cNvSpPr/>
          <p:nvPr/>
        </p:nvSpPr>
        <p:spPr>
          <a:xfrm>
            <a:off x="2479251" y="2001980"/>
            <a:ext cx="724280" cy="238965"/>
          </a:xfrm>
          <a:prstGeom prst="rightArrow">
            <a:avLst/>
          </a:prstGeom>
          <a:solidFill>
            <a:srgbClr val="76A2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B4854D66-5462-40B1-BB95-E86AB90205D5}"/>
              </a:ext>
            </a:extLst>
          </p:cNvPr>
          <p:cNvSpPr/>
          <p:nvPr/>
        </p:nvSpPr>
        <p:spPr>
          <a:xfrm>
            <a:off x="2479250" y="2680711"/>
            <a:ext cx="724280" cy="238965"/>
          </a:xfrm>
          <a:prstGeom prst="rightArrow">
            <a:avLst/>
          </a:prstGeom>
          <a:solidFill>
            <a:srgbClr val="76A2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EC0CEEE7-DC68-435D-8E25-0C751214EF39}"/>
              </a:ext>
            </a:extLst>
          </p:cNvPr>
          <p:cNvSpPr txBox="1"/>
          <p:nvPr/>
        </p:nvSpPr>
        <p:spPr>
          <a:xfrm>
            <a:off x="952107" y="3918463"/>
            <a:ext cx="2573518" cy="1476718"/>
          </a:xfrm>
          <a:prstGeom prst="rect">
            <a:avLst/>
          </a:prstGeom>
        </p:spPr>
        <p:txBody>
          <a:bodyPr vert="horz" wrap="square" lIns="91440" tIns="45720" rIns="91440" bIns="45720" rtlCol="0">
            <a:noAutofit/>
          </a:bodyPr>
          <a:lstStyle/>
          <a:p>
            <a:pPr algn="l"/>
            <a:r>
              <a:rPr lang="it-IT" sz="2000" b="1" dirty="0">
                <a:solidFill>
                  <a:schemeClr val="bg2">
                    <a:lumMod val="25000"/>
                  </a:schemeClr>
                </a:solidFill>
                <a:latin typeface="Montserrat" panose="00000500000000000000" pitchFamily="2" charset="0"/>
              </a:rPr>
              <a:t>CNN</a:t>
            </a:r>
          </a:p>
          <a:p>
            <a:pPr algn="l"/>
            <a:endParaRPr lang="it-IT" sz="2000" dirty="0"/>
          </a:p>
          <a:p>
            <a:pPr algn="l"/>
            <a:endParaRPr lang="it-IT" sz="2000" dirty="0"/>
          </a:p>
          <a:p>
            <a:pPr algn="l"/>
            <a:endParaRPr lang="it-IT" sz="2000" dirty="0"/>
          </a:p>
          <a:p>
            <a:pPr algn="l"/>
            <a:endParaRPr lang="it-IT" sz="2000" b="1" dirty="0">
              <a:solidFill>
                <a:schemeClr val="bg2">
                  <a:lumMod val="25000"/>
                </a:schemeClr>
              </a:solidFill>
              <a:latin typeface="Montserrat" panose="00000500000000000000" pitchFamily="2" charset="0"/>
            </a:endParaRPr>
          </a:p>
          <a:p>
            <a:pPr algn="l"/>
            <a:endParaRPr lang="it-IT" sz="2000" b="1" dirty="0">
              <a:solidFill>
                <a:schemeClr val="bg2">
                  <a:lumMod val="25000"/>
                </a:schemeClr>
              </a:solidFill>
              <a:latin typeface="Montserrat" panose="00000500000000000000" pitchFamily="2" charset="0"/>
            </a:endParaRPr>
          </a:p>
          <a:p>
            <a:pPr algn="l"/>
            <a:r>
              <a:rPr lang="it-IT" sz="2000" b="1" dirty="0">
                <a:solidFill>
                  <a:schemeClr val="bg2">
                    <a:lumMod val="25000"/>
                  </a:schemeClr>
                </a:solidFill>
                <a:latin typeface="Montserrat" panose="00000500000000000000" pitchFamily="2" charset="0"/>
              </a:rPr>
              <a:t>CLSTM</a:t>
            </a:r>
          </a:p>
        </p:txBody>
      </p:sp>
      <p:sp>
        <p:nvSpPr>
          <p:cNvPr id="18" name="Freccia a destra 17">
            <a:extLst>
              <a:ext uri="{FF2B5EF4-FFF2-40B4-BE49-F238E27FC236}">
                <a16:creationId xmlns:a16="http://schemas.microsoft.com/office/drawing/2014/main" id="{DF719070-60FB-4927-866E-6A6C9D60C905}"/>
              </a:ext>
            </a:extLst>
          </p:cNvPr>
          <p:cNvSpPr/>
          <p:nvPr/>
        </p:nvSpPr>
        <p:spPr>
          <a:xfrm>
            <a:off x="2479250" y="4072357"/>
            <a:ext cx="724280" cy="238965"/>
          </a:xfrm>
          <a:prstGeom prst="rightArrow">
            <a:avLst/>
          </a:prstGeom>
          <a:solidFill>
            <a:srgbClr val="76A2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reccia a destra 18">
            <a:extLst>
              <a:ext uri="{FF2B5EF4-FFF2-40B4-BE49-F238E27FC236}">
                <a16:creationId xmlns:a16="http://schemas.microsoft.com/office/drawing/2014/main" id="{BE3CED18-1CE9-4B43-BB5E-E925C600A583}"/>
              </a:ext>
            </a:extLst>
          </p:cNvPr>
          <p:cNvSpPr/>
          <p:nvPr/>
        </p:nvSpPr>
        <p:spPr>
          <a:xfrm>
            <a:off x="2479250" y="5780867"/>
            <a:ext cx="724280" cy="238965"/>
          </a:xfrm>
          <a:prstGeom prst="rightArrow">
            <a:avLst/>
          </a:prstGeom>
          <a:solidFill>
            <a:srgbClr val="76A2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060C4AA8-F35A-4A66-A748-E93C5E8C9623}"/>
              </a:ext>
            </a:extLst>
          </p:cNvPr>
          <p:cNvSpPr txBox="1"/>
          <p:nvPr/>
        </p:nvSpPr>
        <p:spPr>
          <a:xfrm>
            <a:off x="4121091" y="1151185"/>
            <a:ext cx="4051948" cy="230832"/>
          </a:xfrm>
          <a:prstGeom prst="rect">
            <a:avLst/>
          </a:prstGeom>
          <a:noFill/>
        </p:spPr>
        <p:txBody>
          <a:bodyPr wrap="square">
            <a:spAutoFit/>
          </a:bodyPr>
          <a:lstStyle/>
          <a:p>
            <a:r>
              <a:rPr lang="it-IT" sz="900" dirty="0">
                <a:latin typeface="Montserrat" panose="00000500000000000000" pitchFamily="2" charset="0"/>
              </a:rPr>
              <a:t>Bitcoin (BTC), Dash (DASH), Ether (ETH), </a:t>
            </a:r>
            <a:r>
              <a:rPr lang="it-IT" sz="900" dirty="0" err="1">
                <a:latin typeface="Montserrat" panose="00000500000000000000" pitchFamily="2" charset="0"/>
              </a:rPr>
              <a:t>Litecoin</a:t>
            </a:r>
            <a:r>
              <a:rPr lang="it-IT" sz="900" dirty="0">
                <a:latin typeface="Montserrat" panose="00000500000000000000" pitchFamily="2" charset="0"/>
              </a:rPr>
              <a:t> (LTC), </a:t>
            </a:r>
            <a:r>
              <a:rPr lang="it-IT" sz="900" dirty="0" err="1">
                <a:latin typeface="Montserrat" panose="00000500000000000000" pitchFamily="2" charset="0"/>
              </a:rPr>
              <a:t>Monero</a:t>
            </a:r>
            <a:r>
              <a:rPr lang="it-IT" sz="900" dirty="0">
                <a:latin typeface="Montserrat" panose="00000500000000000000" pitchFamily="2" charset="0"/>
              </a:rPr>
              <a:t> (XMR), </a:t>
            </a:r>
            <a:r>
              <a:rPr lang="it-IT" sz="900" dirty="0" err="1">
                <a:latin typeface="Montserrat" panose="00000500000000000000" pitchFamily="2" charset="0"/>
              </a:rPr>
              <a:t>Ripple</a:t>
            </a:r>
            <a:r>
              <a:rPr lang="it-IT" sz="900" dirty="0">
                <a:latin typeface="Montserrat" panose="00000500000000000000" pitchFamily="2" charset="0"/>
              </a:rPr>
              <a:t> (XRP)</a:t>
            </a:r>
          </a:p>
        </p:txBody>
      </p:sp>
      <p:sp>
        <p:nvSpPr>
          <p:cNvPr id="23" name="Freccia circolare a sinistra 22">
            <a:hlinkClick r:id="rId5" action="ppaction://hlinksldjump"/>
            <a:extLst>
              <a:ext uri="{FF2B5EF4-FFF2-40B4-BE49-F238E27FC236}">
                <a16:creationId xmlns:a16="http://schemas.microsoft.com/office/drawing/2014/main" id="{24CA45B8-4F79-4A5E-89F3-78F6007AEA25}"/>
              </a:ext>
            </a:extLst>
          </p:cNvPr>
          <p:cNvSpPr/>
          <p:nvPr/>
        </p:nvSpPr>
        <p:spPr>
          <a:xfrm>
            <a:off x="11220560" y="5891754"/>
            <a:ext cx="453752" cy="60112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51850876"/>
      </p:ext>
    </p:extLst>
  </p:cSld>
  <p:clrMapOvr>
    <a:masterClrMapping/>
  </p:clrMapOvr>
</p:sld>
</file>

<file path=ppt/theme/theme1.xml><?xml version="1.0" encoding="utf-8"?>
<a:theme xmlns:a="http://schemas.openxmlformats.org/drawingml/2006/main" name="GradientUnivers">
  <a:themeElements>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algn="l">
          <a:defRPr dirty="0" err="1" smtClean="0"/>
        </a:defPPr>
      </a:lstStyle>
    </a:txDef>
  </a:objectDefaults>
  <a:extraClrSchemeLst/>
  <a:extLst>
    <a:ext uri="{05A4C25C-085E-4340-85A3-A5531E510DB2}">
      <thm15:themeFamily xmlns:thm15="http://schemas.microsoft.com/office/thememl/2012/main" name="PeRCeiVe.potx" id="{EF44B3BB-49E2-4895-9E85-256357A3038B}" vid="{D1054F62-62E9-4DF7-A7E0-A5F114F5C5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otalTime>1607</TotalTime>
  <Words>2011</Words>
  <Application>Microsoft Office PowerPoint</Application>
  <PresentationFormat>Widescreen</PresentationFormat>
  <Paragraphs>110</Paragraphs>
  <Slides>17</Slides>
  <Notes>6</Notes>
  <HiddenSlides>3</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17</vt:i4>
      </vt:variant>
    </vt:vector>
  </HeadingPairs>
  <TitlesOfParts>
    <vt:vector size="26" baseType="lpstr">
      <vt:lpstr>Arial</vt:lpstr>
      <vt:lpstr>Calibri</vt:lpstr>
      <vt:lpstr>Elephant</vt:lpstr>
      <vt:lpstr>LCADM F+ Gulliver</vt:lpstr>
      <vt:lpstr>Monserrat</vt:lpstr>
      <vt:lpstr>Montserrat</vt:lpstr>
      <vt:lpstr>Times New Roman</vt:lpstr>
      <vt:lpstr>Univers</vt:lpstr>
      <vt:lpstr>GradientUnivers</vt:lpstr>
      <vt:lpstr>Convolution on neural network for high-frequency trend prediction of cryptocurrency exchange rates using technical indicators  Saúl Alonso-Monsalve, Andrés L. Suárez-Cetrulo, Alejandro Cervantes, David Quintana  Expert Systems With Applications 149 (2020) 113250</vt:lpstr>
      <vt:lpstr>Motivation</vt:lpstr>
      <vt:lpstr>Limitations</vt:lpstr>
      <vt:lpstr>State of the art</vt:lpstr>
      <vt:lpstr>State of the art</vt:lpstr>
      <vt:lpstr>Proposed approach</vt:lpstr>
      <vt:lpstr>Proposed approach</vt:lpstr>
      <vt:lpstr>Proposed approach</vt:lpstr>
      <vt:lpstr>The chosen architectures:</vt:lpstr>
      <vt:lpstr>Experimental Results</vt:lpstr>
      <vt:lpstr>Experimental Results</vt:lpstr>
      <vt:lpstr>Experimental Results</vt:lpstr>
      <vt:lpstr>Experimental Results</vt:lpstr>
      <vt:lpstr>Conclusion</vt:lpstr>
      <vt:lpstr>Conclusion</vt:lpstr>
      <vt:lpstr>Take-home message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title’s  authors published in</dc:title>
  <dc:creator>Concetto Spampinato</dc:creator>
  <cp:lastModifiedBy>Federica Russo</cp:lastModifiedBy>
  <cp:revision>71</cp:revision>
  <dcterms:created xsi:type="dcterms:W3CDTF">2021-05-12T06:49:08Z</dcterms:created>
  <dcterms:modified xsi:type="dcterms:W3CDTF">2021-05-24T21:04:01Z</dcterms:modified>
</cp:coreProperties>
</file>