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6" r:id="rId7"/>
    <p:sldId id="278" r:id="rId8"/>
    <p:sldId id="279" r:id="rId9"/>
    <p:sldId id="258" r:id="rId10"/>
    <p:sldId id="280" r:id="rId11"/>
    <p:sldId id="281" r:id="rId12"/>
    <p:sldId id="282" r:id="rId13"/>
    <p:sldId id="287" r:id="rId14"/>
    <p:sldId id="283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1A373-3B3D-48CB-A93A-8A7476F7745D}" v="72" dt="2024-06-21T15:10:21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510" y="4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90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C9A8164C-08EC-4F07-B9DE-FE763936A21A}" type="datetime1">
              <a:rPr lang="it-IT" smtClean="0"/>
              <a:t>24/06/2024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8EEFA9E-C190-4F5C-8394-BD5F1CD55C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53:56.0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7111,'11804'-6276,"-10247"5449,-1544 819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54:14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11102 6410,'-10057'-5807,"9041"5221,988 569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55:20.9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0,'184'643,"-180"-629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47:43.2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9557,'8299'-9548,"-8291"9539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48:00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1,'2645'3265,"2642"3265,-5279-6520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48:59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0,'2684'9362,"-1524"-5320,-1158-4032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10:49:35.3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6293,'14099'-6277,"-14065"6262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E97D4A57-7172-4643-93A6-10D6606B49BC}" type="datetime1">
              <a:rPr lang="it-IT" smtClean="0"/>
              <a:pPr/>
              <a:t>24/06/2024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2289C57-55D7-40A4-A101-E74FAC7A0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17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56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it-IT" sz="3600" spc="15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it-IT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it-IT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it-IT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it-IT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it-IT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it-IT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it-IT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5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88329"/>
            <a:ext cx="5025442" cy="830730"/>
          </a:xfrm>
        </p:spPr>
        <p:txBody>
          <a:bodyPr rtlCol="0" anchor="ctr"/>
          <a:lstStyle>
            <a:defPPr>
              <a:defRPr lang="it-IT"/>
            </a:defPPr>
          </a:lstStyle>
          <a:p>
            <a:pPr rtl="0"/>
            <a:r>
              <a:rPr lang="en-US" sz="3200">
                <a:solidFill>
                  <a:srgbClr val="C00000"/>
                </a:solidFill>
              </a:rPr>
              <a:t>PROGETTO PCS 2024</a:t>
            </a:r>
            <a:br>
              <a:rPr lang="en-US" sz="3200">
                <a:solidFill>
                  <a:srgbClr val="C00000"/>
                </a:solidFill>
              </a:rPr>
            </a:b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ED88E4-C017-B424-84F7-51C80F67A079}"/>
              </a:ext>
            </a:extLst>
          </p:cNvPr>
          <p:cNvSpPr txBox="1"/>
          <p:nvPr/>
        </p:nvSpPr>
        <p:spPr>
          <a:xfrm>
            <a:off x="6096000" y="4903694"/>
            <a:ext cx="589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Discrete Fracture Network</a:t>
            </a:r>
            <a:endParaRPr lang="en-US" sz="3600"/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Federica MARTINES (s297204)</a:t>
            </a:r>
          </a:p>
          <a:p>
            <a:r>
              <a:rPr lang="en-US">
                <a:solidFill>
                  <a:srgbClr val="C00000"/>
                </a:solidFill>
              </a:rPr>
              <a:t>Matteo SAVINA (s295267)</a:t>
            </a:r>
          </a:p>
          <a:p>
            <a:r>
              <a:rPr lang="en-US">
                <a:solidFill>
                  <a:srgbClr val="C00000"/>
                </a:solidFill>
              </a:rPr>
              <a:t>Leonardo SPECA (s295378)</a:t>
            </a:r>
            <a:endParaRPr lang="it-IT"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7AEF396-EED3-064F-C0D1-1F980E56C703}"/>
                  </a:ext>
                </a:extLst>
              </p14:cNvPr>
              <p14:cNvContentPartPr/>
              <p14:nvPr/>
            </p14:nvContentPartPr>
            <p14:xfrm>
              <a:off x="4021406" y="-4371"/>
              <a:ext cx="4815000" cy="25603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7AEF396-EED3-064F-C0D1-1F980E56C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406" y="-22371"/>
                <a:ext cx="4850640" cy="25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358E1D42-9A95-10B2-F8E0-E67F48F4CEA4}"/>
                  </a:ext>
                </a:extLst>
              </p14:cNvPr>
              <p14:cNvContentPartPr/>
              <p14:nvPr/>
            </p14:nvContentPartPr>
            <p14:xfrm>
              <a:off x="2726" y="249069"/>
              <a:ext cx="3996720" cy="23076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358E1D42-9A95-10B2-F8E0-E67F48F4CE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914" y="231069"/>
                <a:ext cx="4032360" cy="23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50DCB7DA-C7C7-04DB-3583-D43933CC4CBF}"/>
                  </a:ext>
                </a:extLst>
              </p14:cNvPr>
              <p14:cNvContentPartPr/>
              <p14:nvPr/>
            </p14:nvContentPartPr>
            <p14:xfrm>
              <a:off x="5745394" y="1581789"/>
              <a:ext cx="68040" cy="2368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50DCB7DA-C7C7-04DB-3583-D43933CC4C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1074" y="1577469"/>
                <a:ext cx="7668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A49DFD55-3C28-40EF-9E31-A92D2E4017FF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EEC9E37-B9E3-6337-43EF-3BEBA8CB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204" y="385354"/>
            <a:ext cx="5680487" cy="9342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800"/>
              <a:t>Cut mesh cell2d</a:t>
            </a:r>
            <a:endParaRPr lang="it-IT" sz="220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B4DF264-CA76-6217-1D23-3190D96BCC69}"/>
              </a:ext>
            </a:extLst>
          </p:cNvPr>
          <p:cNvSpPr txBox="1">
            <a:spLocks/>
          </p:cNvSpPr>
          <p:nvPr/>
        </p:nvSpPr>
        <p:spPr>
          <a:xfrm>
            <a:off x="4939616" y="2480995"/>
            <a:ext cx="4591915" cy="4240480"/>
          </a:xfrm>
          <a:prstGeom prst="rect">
            <a:avLst/>
          </a:prstGeom>
          <a:ln>
            <a:noFill/>
          </a:ln>
        </p:spPr>
        <p:txBody>
          <a:bodyPr rtlCol="0">
            <a:no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1200"/>
              </a:spcBef>
              <a:spcAft>
                <a:spcPts val="2100"/>
              </a:spcAft>
            </a:pPr>
            <a:endParaRPr lang="it-IT" sz="2000">
              <a:solidFill>
                <a:schemeClr val="bg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20BC0BD-C19C-ED42-387F-46D4080C70FB}"/>
              </a:ext>
            </a:extLst>
          </p:cNvPr>
          <p:cNvSpPr txBox="1"/>
          <p:nvPr/>
        </p:nvSpPr>
        <p:spPr>
          <a:xfrm>
            <a:off x="3860075" y="1644972"/>
            <a:ext cx="7493724" cy="327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000">
                <a:solidFill>
                  <a:schemeClr val="bg1"/>
                </a:solidFill>
              </a:rPr>
              <a:t>Iteriamo su ogni taglio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000">
                <a:solidFill>
                  <a:schemeClr val="bg1"/>
                </a:solidFill>
              </a:rPr>
              <a:t>Finché abbiamo </a:t>
            </a:r>
            <a:r>
              <a:rPr lang="it-IT" sz="2000">
                <a:solidFill>
                  <a:srgbClr val="FF0000"/>
                </a:solidFill>
              </a:rPr>
              <a:t>vicini</a:t>
            </a:r>
            <a:r>
              <a:rPr lang="it-IT" sz="2000">
                <a:solidFill>
                  <a:schemeClr val="bg1"/>
                </a:solidFill>
              </a:rPr>
              <a:t>, troviamo la sua cell2D di partenza o il suo vicino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000">
                <a:solidFill>
                  <a:schemeClr val="bg1"/>
                </a:solidFill>
              </a:rPr>
              <a:t>Cerchiamo le intersezioni del taglio con ogni lato della cell2D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000">
                <a:solidFill>
                  <a:schemeClr val="bg1"/>
                </a:solidFill>
              </a:rPr>
              <a:t>Se l’</a:t>
            </a:r>
            <a:r>
              <a:rPr lang="it-IT" sz="2000">
                <a:solidFill>
                  <a:srgbClr val="FF0000"/>
                </a:solidFill>
              </a:rPr>
              <a:t>ascissa curvilinea</a:t>
            </a:r>
            <a:r>
              <a:rPr lang="it-IT" sz="2000">
                <a:solidFill>
                  <a:schemeClr val="bg1"/>
                </a:solidFill>
              </a:rPr>
              <a:t> del taglio è compresa fra 0 e 1 ci segnamo il vicino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000">
                <a:solidFill>
                  <a:schemeClr val="bg1"/>
                </a:solidFill>
              </a:rPr>
              <a:t>Generiamo le due nuove cell2D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EB2DBDE-3DC1-68F9-AAFD-02D7FE603A6A}"/>
              </a:ext>
            </a:extLst>
          </p:cNvPr>
          <p:cNvCxnSpPr>
            <a:cxnSpLocks/>
          </p:cNvCxnSpPr>
          <p:nvPr/>
        </p:nvCxnSpPr>
        <p:spPr>
          <a:xfrm>
            <a:off x="4005621" y="5623573"/>
            <a:ext cx="37733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D13CCE2-6064-3AB0-C307-A54A9E651AB5}"/>
              </a:ext>
            </a:extLst>
          </p:cNvPr>
          <p:cNvCxnSpPr>
            <a:cxnSpLocks/>
          </p:cNvCxnSpPr>
          <p:nvPr/>
        </p:nvCxnSpPr>
        <p:spPr>
          <a:xfrm>
            <a:off x="7883434" y="5623573"/>
            <a:ext cx="2109652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92E9369D-5263-B6DD-3199-A103B0DB5656}"/>
              </a:ext>
            </a:extLst>
          </p:cNvPr>
          <p:cNvSpPr/>
          <p:nvPr/>
        </p:nvSpPr>
        <p:spPr>
          <a:xfrm>
            <a:off x="3950104" y="5568056"/>
            <a:ext cx="111033" cy="11103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09C2E66-90E5-61DD-FC0D-6E1EA12962B7}"/>
              </a:ext>
            </a:extLst>
          </p:cNvPr>
          <p:cNvSpPr/>
          <p:nvPr/>
        </p:nvSpPr>
        <p:spPr>
          <a:xfrm>
            <a:off x="7720149" y="5592186"/>
            <a:ext cx="111033" cy="11103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FF09183-4B19-6F0C-9461-9610B88D9A45}"/>
              </a:ext>
            </a:extLst>
          </p:cNvPr>
          <p:cNvSpPr/>
          <p:nvPr/>
        </p:nvSpPr>
        <p:spPr>
          <a:xfrm>
            <a:off x="5140678" y="5568056"/>
            <a:ext cx="111033" cy="111034"/>
          </a:xfrm>
          <a:prstGeom prst="ellipse">
            <a:avLst/>
          </a:prstGeom>
          <a:solidFill>
            <a:srgbClr val="89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B86F496-A1AD-1B91-46D5-FEA47B2DEBCE}"/>
              </a:ext>
            </a:extLst>
          </p:cNvPr>
          <p:cNvSpPr/>
          <p:nvPr/>
        </p:nvSpPr>
        <p:spPr>
          <a:xfrm>
            <a:off x="9277249" y="5568056"/>
            <a:ext cx="111033" cy="111034"/>
          </a:xfrm>
          <a:prstGeom prst="ellipse">
            <a:avLst/>
          </a:prstGeom>
          <a:solidFill>
            <a:srgbClr val="89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BF832CA-D54D-800D-EA37-A98E5923312B}"/>
                  </a:ext>
                </a:extLst>
              </p:cNvPr>
              <p:cNvSpPr txBox="1"/>
              <p:nvPr/>
            </p:nvSpPr>
            <p:spPr>
              <a:xfrm>
                <a:off x="4633892" y="5752916"/>
                <a:ext cx="1124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it-IT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BF832CA-D54D-800D-EA37-A98E5923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92" y="5752916"/>
                <a:ext cx="1124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BBC04DC-A334-8B5F-127A-9C186FBADBD5}"/>
                  </a:ext>
                </a:extLst>
              </p:cNvPr>
              <p:cNvSpPr txBox="1"/>
              <p:nvPr/>
            </p:nvSpPr>
            <p:spPr>
              <a:xfrm>
                <a:off x="8825980" y="5774309"/>
                <a:ext cx="1124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=1,25</m:t>
                      </m:r>
                    </m:oMath>
                  </m:oMathPara>
                </a14:m>
                <a:endParaRPr lang="it-IT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BBC04DC-A334-8B5F-127A-9C186FBAD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80" y="5774309"/>
                <a:ext cx="11246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69AD71A-F16E-88C8-EC8A-F13BFFE1B41A}"/>
              </a:ext>
            </a:extLst>
          </p:cNvPr>
          <p:cNvCxnSpPr>
            <a:cxnSpLocks/>
          </p:cNvCxnSpPr>
          <p:nvPr/>
        </p:nvCxnSpPr>
        <p:spPr>
          <a:xfrm>
            <a:off x="0" y="533400"/>
            <a:ext cx="2586038" cy="3236119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26B9289-D7FB-F9A2-F7BC-2864761FBA85}"/>
              </a:ext>
            </a:extLst>
          </p:cNvPr>
          <p:cNvCxnSpPr>
            <a:cxnSpLocks/>
          </p:cNvCxnSpPr>
          <p:nvPr/>
        </p:nvCxnSpPr>
        <p:spPr>
          <a:xfrm flipH="1">
            <a:off x="0" y="3769519"/>
            <a:ext cx="2586038" cy="159305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diagramma, linea, design&#10;&#10;Descrizione generata automaticamente">
            <a:extLst>
              <a:ext uri="{FF2B5EF4-FFF2-40B4-BE49-F238E27FC236}">
                <a16:creationId xmlns:a16="http://schemas.microsoft.com/office/drawing/2014/main" id="{CB150C11-2EC9-9167-7DA7-EE9E707E0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7" t="3804" r="13877" b="2500"/>
          <a:stretch/>
        </p:blipFill>
        <p:spPr>
          <a:xfrm>
            <a:off x="4922371" y="793750"/>
            <a:ext cx="6812429" cy="547370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C84161D6-FC14-FDE9-33F6-57104F6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1" y="3118758"/>
            <a:ext cx="5594436" cy="724023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4800">
                <a:solidFill>
                  <a:srgbClr val="C00000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73" y="1972491"/>
            <a:ext cx="4591915" cy="4240480"/>
          </a:xfrm>
          <a:ln>
            <a:noFill/>
          </a:ln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marL="457200" rtl="0">
              <a:spcBef>
                <a:spcPts val="1200"/>
              </a:spcBef>
              <a:spcAft>
                <a:spcPts val="2100"/>
              </a:spcAft>
            </a:pPr>
            <a:r>
              <a:rPr lang="it-IT"/>
              <a:t>Un DFN è un insieme di </a:t>
            </a:r>
            <a:r>
              <a:rPr lang="it-IT">
                <a:solidFill>
                  <a:srgbClr val="FF0000"/>
                </a:solidFill>
              </a:rPr>
              <a:t>fratture</a:t>
            </a:r>
            <a:r>
              <a:rPr lang="it-IT"/>
              <a:t> rappresentate da </a:t>
            </a:r>
            <a:r>
              <a:rPr lang="it-IT">
                <a:solidFill>
                  <a:srgbClr val="FF0000"/>
                </a:solidFill>
              </a:rPr>
              <a:t>poligoni planari </a:t>
            </a:r>
            <a:r>
              <a:rPr lang="it-IT"/>
              <a:t>che si intersecano nello spazio tridimensionale.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it-IT"/>
              <a:t>Il primo passo consiste nell'identificare tutte le tracce presenti nel DFN, distinguendo tra tracce </a:t>
            </a:r>
            <a:r>
              <a:rPr lang="it-IT">
                <a:solidFill>
                  <a:srgbClr val="FF0000"/>
                </a:solidFill>
              </a:rPr>
              <a:t>passanti</a:t>
            </a:r>
            <a:r>
              <a:rPr lang="it-IT"/>
              <a:t> e </a:t>
            </a:r>
            <a:r>
              <a:rPr lang="it-IT">
                <a:solidFill>
                  <a:srgbClr val="FF0000"/>
                </a:solidFill>
              </a:rPr>
              <a:t>non-passanti</a:t>
            </a:r>
            <a:r>
              <a:rPr lang="it-IT"/>
              <a:t> per ciascuna frattura. Le tracce saranno ordinate per lunghezza in ordine decrescente all'interno di ciascun sottoinsieme.</a:t>
            </a:r>
          </a:p>
          <a:p>
            <a:br>
              <a:rPr lang="it-IT"/>
            </a:br>
            <a:endParaRPr lang="it-IT" b="0" i="0" u="none" strike="noStrike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A49DFD55-3C28-40EF-9E31-A92D2E4017FF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3CC9F27-8D20-96E2-18D3-687DCD36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58589"/>
            <a:ext cx="3268382" cy="772578"/>
          </a:xfrm>
        </p:spPr>
        <p:txBody>
          <a:bodyPr>
            <a:normAutofit/>
          </a:bodyPr>
          <a:lstStyle/>
          <a:p>
            <a:r>
              <a:rPr lang="it-IT" sz="4800"/>
              <a:t>Parte I</a:t>
            </a:r>
          </a:p>
        </p:txBody>
      </p:sp>
      <p:sp>
        <p:nvSpPr>
          <p:cNvPr id="10" name="Titolo 8">
            <a:extLst>
              <a:ext uri="{FF2B5EF4-FFF2-40B4-BE49-F238E27FC236}">
                <a16:creationId xmlns:a16="http://schemas.microsoft.com/office/drawing/2014/main" id="{E851CF42-E489-88FA-CE56-D6500B312D73}"/>
              </a:ext>
            </a:extLst>
          </p:cNvPr>
          <p:cNvSpPr txBox="1">
            <a:spLocks/>
          </p:cNvSpPr>
          <p:nvPr/>
        </p:nvSpPr>
        <p:spPr>
          <a:xfrm>
            <a:off x="723900" y="962212"/>
            <a:ext cx="3489512" cy="834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/>
              <a:t>Determinazione delle tracce del </a:t>
            </a:r>
            <a:r>
              <a:rPr lang="it-IT" sz="2400" err="1"/>
              <a:t>dfn</a:t>
            </a:r>
            <a:endParaRPr lang="it-IT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922AA29-1D00-C37F-161E-CA62E118A20E}"/>
                  </a:ext>
                </a:extLst>
              </p14:cNvPr>
              <p14:cNvContentPartPr/>
              <p14:nvPr/>
            </p14:nvContentPartPr>
            <p14:xfrm>
              <a:off x="8401240" y="-10447"/>
              <a:ext cx="2990880" cy="34405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922AA29-1D00-C37F-161E-CA62E118A2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3600" y="-28447"/>
                <a:ext cx="302652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A4CE72A-FA34-B5AA-FECB-BD3681B2389C}"/>
                  </a:ext>
                </a:extLst>
              </p14:cNvPr>
              <p14:cNvContentPartPr/>
              <p14:nvPr/>
            </p14:nvContentPartPr>
            <p14:xfrm>
              <a:off x="8409160" y="3428558"/>
              <a:ext cx="2858760" cy="35301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A4CE72A-FA34-B5AA-FECB-BD3681B238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1160" y="3410918"/>
                <a:ext cx="2894400" cy="35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C49835CC-BB00-7223-2D38-2498EA218107}"/>
                  </a:ext>
                </a:extLst>
              </p14:cNvPr>
              <p14:cNvContentPartPr/>
              <p14:nvPr/>
            </p14:nvContentPartPr>
            <p14:xfrm>
              <a:off x="6585760" y="2257478"/>
              <a:ext cx="1384920" cy="48294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C49835CC-BB00-7223-2D38-2498EA2181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7760" y="2239478"/>
                <a:ext cx="1420560" cy="48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40F9BE01-3F35-5C46-8FF0-57A88F033919}"/>
                  </a:ext>
                </a:extLst>
              </p14:cNvPr>
              <p14:cNvContentPartPr/>
              <p14:nvPr/>
            </p14:nvContentPartPr>
            <p14:xfrm>
              <a:off x="6592240" y="-18082"/>
              <a:ext cx="5088240" cy="22658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40F9BE01-3F35-5C46-8FF0-57A88F033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4600" y="-35722"/>
                <a:ext cx="5123880" cy="23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7" y="489857"/>
            <a:ext cx="4490653" cy="724023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4800" err="1">
                <a:solidFill>
                  <a:srgbClr val="C00000"/>
                </a:solidFill>
              </a:rPr>
              <a:t>FRatture</a:t>
            </a:r>
            <a:endParaRPr lang="it-IT" sz="480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773" y="1396442"/>
            <a:ext cx="8050213" cy="5142469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20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Una frattura è descritta in termini dei vertici che ne definiscono i lati.</a:t>
            </a:r>
          </a:p>
          <a:p>
            <a:pPr rtl="0"/>
            <a:r>
              <a:rPr lang="it-IT" sz="2000" b="0">
                <a:solidFill>
                  <a:srgbClr val="0D0D0D"/>
                </a:solidFill>
                <a:highlight>
                  <a:srgbClr val="FFFFFF"/>
                </a:highlight>
              </a:rPr>
              <a:t>Le</a:t>
            </a:r>
            <a:r>
              <a:rPr lang="it-IT" sz="20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intersezioni tra le fratture, denominate tracce, sono identificate come segmenti lineari</a:t>
            </a:r>
          </a:p>
          <a:p>
            <a:pPr rtl="0"/>
            <a:endParaRPr lang="it-IT" sz="2000" b="0" i="0" u="none" strike="noStrike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</a:pPr>
            <a:r>
              <a:rPr lang="it-IT" sz="2000" b="0">
                <a:solidFill>
                  <a:srgbClr val="0D0D0D"/>
                </a:solidFill>
                <a:highlight>
                  <a:srgbClr val="FFFFFF"/>
                </a:highlight>
              </a:rPr>
              <a:t>S</a:t>
            </a:r>
            <a:r>
              <a:rPr lang="it-IT" sz="20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truct </a:t>
            </a:r>
            <a:r>
              <a:rPr lang="it-IT" sz="2000" b="0" i="1" err="1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Fracture</a:t>
            </a:r>
            <a:r>
              <a:rPr lang="it-IT" sz="20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endParaRPr lang="it-IT" sz="2000" b="0"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unsigned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idFrac</a:t>
            </a:r>
            <a:endParaRPr lang="it-IT" sz="2000" b="0" i="0" u="none" strike="noStrike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unsigned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numVertices</a:t>
            </a:r>
            <a:endParaRPr lang="it-IT" sz="2000" b="0" i="0" u="none" strike="noStrike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Vector3d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normal</a:t>
            </a:r>
            <a:r>
              <a:rPr lang="it-IT" sz="20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vettore normale alla frattura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err="1">
                <a:solidFill>
                  <a:srgbClr val="0D0D0D"/>
                </a:solidFill>
                <a:highlight>
                  <a:srgbClr val="FFFFFF"/>
                </a:highlight>
              </a:rPr>
              <a:t>unsigned</a:t>
            </a:r>
            <a:r>
              <a:rPr lang="it-IT" sz="2000" b="0" i="1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it-IT" sz="2000" b="0" i="1" err="1">
                <a:solidFill>
                  <a:srgbClr val="0D0D0D"/>
                </a:solidFill>
                <a:highlight>
                  <a:srgbClr val="FFFFFF"/>
                </a:highlight>
              </a:rPr>
              <a:t>int</a:t>
            </a:r>
            <a:r>
              <a:rPr lang="it-IT" sz="2000" b="0" i="1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lyingPlane</a:t>
            </a:r>
            <a:r>
              <a:rPr lang="it-IT" sz="20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piano su cui giace la frattura</a:t>
            </a:r>
            <a:r>
              <a:rPr lang="it-IT" sz="2000" b="0" i="1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1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it-IT" sz="2000" b="0" i="1" err="1">
                <a:solidFill>
                  <a:srgbClr val="0D0D0D"/>
                </a:solidFill>
                <a:highlight>
                  <a:srgbClr val="FFFFFF"/>
                </a:highlight>
              </a:rPr>
              <a:t>v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ector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unsigned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&gt;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vertices</a:t>
            </a:r>
            <a:endParaRPr lang="it-IT" sz="2000" b="0" i="1" u="none" strike="noStrike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vector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&lt;Trace&gt;</a:t>
            </a:r>
            <a:r>
              <a:rPr lang="it-IT" sz="2000" b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passingTraces</a:t>
            </a:r>
            <a:endParaRPr lang="it-IT" sz="2000" b="0" i="0" u="none" strike="noStrike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2000" b="0" i="1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it-IT" sz="2000" b="0" i="1" err="1">
                <a:solidFill>
                  <a:srgbClr val="0D0D0D"/>
                </a:solidFill>
                <a:highlight>
                  <a:srgbClr val="FFFFFF"/>
                </a:highlight>
              </a:rPr>
              <a:t>v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ector</a:t>
            </a:r>
            <a:r>
              <a:rPr lang="it-IT" sz="2000" b="0" i="1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&lt;Trace&gt; </a:t>
            </a:r>
            <a:r>
              <a:rPr lang="it-IT" sz="2000" b="0" i="1" u="none" strike="noStrike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notPassingTraces</a:t>
            </a:r>
            <a:endParaRPr lang="it-IT" sz="2000" b="0" i="0" u="none" strike="noStrike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2000" b="0" i="0" u="none" strike="noStrike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costruttore di default </a:t>
            </a:r>
            <a:r>
              <a:rPr lang="it-IT" sz="2000" b="0" i="1" u="none" strike="noStrike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Fracture</a:t>
            </a:r>
            <a:r>
              <a:rPr lang="it-IT" sz="2000" b="0" i="1" u="none" strike="noStrike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()=default</a:t>
            </a:r>
            <a:br>
              <a:rPr lang="it-IT" sz="2000"/>
            </a:br>
            <a:endParaRPr lang="it-IT" sz="200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A49DFD55-3C28-40EF-9E31-A92D2E4017FF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8" name="Immagine 7" descr="Immagine che contiene schizzo, diagramma, linea, origami&#10;&#10;Descrizione generata automaticamente">
            <a:extLst>
              <a:ext uri="{FF2B5EF4-FFF2-40B4-BE49-F238E27FC236}">
                <a16:creationId xmlns:a16="http://schemas.microsoft.com/office/drawing/2014/main" id="{D99FF28B-4025-7CFE-662F-FAFAFC4D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67" t="12849" r="14144" b="-148"/>
          <a:stretch/>
        </p:blipFill>
        <p:spPr>
          <a:xfrm>
            <a:off x="7590906" y="2504332"/>
            <a:ext cx="4493144" cy="43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1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1651" y="-156756"/>
            <a:ext cx="2544536" cy="11668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800">
                <a:solidFill>
                  <a:srgbClr val="C00000"/>
                </a:solidFill>
              </a:rPr>
              <a:t>TRACCE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170AA2-E113-DC6A-4401-9592E453DA9E}"/>
              </a:ext>
            </a:extLst>
          </p:cNvPr>
          <p:cNvSpPr txBox="1"/>
          <p:nvPr/>
        </p:nvSpPr>
        <p:spPr>
          <a:xfrm>
            <a:off x="6681651" y="1391194"/>
            <a:ext cx="515982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/>
              <a:t>Segmenti lineari che possono essere classificati in passanti e non-passanti, a seconda che i loro estremi siano entrambi sul bordo della frattura o meno. Ogni traccia è data dall’intersezione di due fratture</a:t>
            </a:r>
          </a:p>
          <a:p>
            <a:endParaRPr lang="it-IT" sz="2000"/>
          </a:p>
          <a:p>
            <a:r>
              <a:rPr lang="it-IT" sz="2000"/>
              <a:t>Struct </a:t>
            </a:r>
            <a:r>
              <a:rPr lang="it-IT" sz="2000" i="1">
                <a:solidFill>
                  <a:srgbClr val="C00000"/>
                </a:solidFill>
              </a:rPr>
              <a:t>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err="1"/>
              <a:t>unsigned</a:t>
            </a:r>
            <a:r>
              <a:rPr lang="it-IT" sz="2000" i="1"/>
              <a:t> </a:t>
            </a:r>
            <a:r>
              <a:rPr lang="it-IT" sz="2000" i="1" err="1"/>
              <a:t>int</a:t>
            </a:r>
            <a:r>
              <a:rPr lang="it-IT" sz="2000" i="1"/>
              <a:t> </a:t>
            </a:r>
            <a:r>
              <a:rPr lang="it-IT" sz="2000" i="1" err="1"/>
              <a:t>idTrace</a:t>
            </a:r>
            <a:endParaRPr lang="it-IT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err="1"/>
              <a:t>unsigned</a:t>
            </a:r>
            <a:r>
              <a:rPr lang="it-IT" sz="2000" i="1"/>
              <a:t> </a:t>
            </a:r>
            <a:r>
              <a:rPr lang="it-IT" sz="2000" i="1" err="1"/>
              <a:t>int</a:t>
            </a:r>
            <a:r>
              <a:rPr lang="it-IT" sz="2000" i="1"/>
              <a:t> idGenerator1,</a:t>
            </a:r>
            <a:r>
              <a:rPr lang="it-IT" sz="2000"/>
              <a:t> </a:t>
            </a:r>
            <a:r>
              <a:rPr lang="it-IT" sz="2000" i="1"/>
              <a:t>idGenerator2</a:t>
            </a:r>
            <a:r>
              <a:rPr lang="it-IT" sz="2000"/>
              <a:t>: identificatori delle due fratture che generano la traccia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/>
              <a:t>double </a:t>
            </a:r>
            <a:r>
              <a:rPr lang="it-IT" sz="2000" i="1" err="1"/>
              <a:t>length</a:t>
            </a:r>
            <a:r>
              <a:rPr lang="it-IT" sz="2000"/>
              <a:t>: ottimizza il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err="1"/>
              <a:t>bool</a:t>
            </a:r>
            <a:r>
              <a:rPr lang="it-IT" sz="2000" i="1"/>
              <a:t> </a:t>
            </a:r>
            <a:r>
              <a:rPr lang="it-IT" sz="2000" i="1" err="1"/>
              <a:t>tips</a:t>
            </a:r>
            <a:endParaRPr lang="it-IT" sz="20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err="1"/>
              <a:t>vector</a:t>
            </a:r>
            <a:r>
              <a:rPr lang="it-IT" sz="2000" i="1"/>
              <a:t>&lt;Vector3d&gt; </a:t>
            </a:r>
            <a:r>
              <a:rPr lang="it-IT" sz="2000" i="1" err="1"/>
              <a:t>extremes</a:t>
            </a:r>
            <a:endParaRPr lang="it-IT" sz="20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/>
              <a:t>costruttore di default </a:t>
            </a:r>
            <a:r>
              <a:rPr lang="it-IT" sz="2000" i="1"/>
              <a:t>Trace()=default</a:t>
            </a:r>
            <a:endParaRPr lang="it-IT" sz="2000"/>
          </a:p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0A41EA-52C0-78DF-CB7F-55FAB3603C1A}"/>
              </a:ext>
            </a:extLst>
          </p:cNvPr>
          <p:cNvSpPr txBox="1"/>
          <p:nvPr/>
        </p:nvSpPr>
        <p:spPr>
          <a:xfrm rot="3980711">
            <a:off x="4885510" y="4774475"/>
            <a:ext cx="21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Passante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7C3D36-642B-97E4-56BB-510E2858C630}"/>
              </a:ext>
            </a:extLst>
          </p:cNvPr>
          <p:cNvSpPr txBox="1"/>
          <p:nvPr/>
        </p:nvSpPr>
        <p:spPr>
          <a:xfrm rot="1085914">
            <a:off x="1608908" y="1674224"/>
            <a:ext cx="21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Non-passante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979" y="600891"/>
            <a:ext cx="4179570" cy="64437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800" err="1">
                <a:solidFill>
                  <a:srgbClr val="FF0000"/>
                </a:solidFill>
              </a:rPr>
              <a:t>Find</a:t>
            </a:r>
            <a:r>
              <a:rPr lang="it-IT" sz="4800">
                <a:solidFill>
                  <a:srgbClr val="FF0000"/>
                </a:solidFill>
              </a:rPr>
              <a:t> </a:t>
            </a:r>
            <a:r>
              <a:rPr lang="it-IT" sz="4800" err="1">
                <a:solidFill>
                  <a:srgbClr val="FF0000"/>
                </a:solidFill>
              </a:rPr>
              <a:t>traces</a:t>
            </a:r>
            <a:endParaRPr lang="it-IT" sz="4800">
              <a:solidFill>
                <a:srgbClr val="FF0000"/>
              </a:solidFill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515F73F-8A34-CABA-571C-E442418D155E}"/>
              </a:ext>
            </a:extLst>
          </p:cNvPr>
          <p:cNvSpPr txBox="1"/>
          <p:nvPr/>
        </p:nvSpPr>
        <p:spPr>
          <a:xfrm>
            <a:off x="5634990" y="1438981"/>
            <a:ext cx="6097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>
                <a:solidFill>
                  <a:schemeClr val="bg1"/>
                </a:solidFill>
              </a:rPr>
              <a:t>La funzione </a:t>
            </a:r>
            <a:r>
              <a:rPr lang="it-IT" sz="2000" i="1" err="1">
                <a:solidFill>
                  <a:schemeClr val="bg1"/>
                </a:solidFill>
              </a:rPr>
              <a:t>findTraces</a:t>
            </a:r>
            <a:r>
              <a:rPr lang="it-IT" sz="2000">
                <a:solidFill>
                  <a:schemeClr val="bg1"/>
                </a:solidFill>
              </a:rPr>
              <a:t> calcola le intersezioni tra le fratture e memorizza le tracce risultanti in un vettore di oggetti denominato </a:t>
            </a:r>
            <a:r>
              <a:rPr lang="it-IT" sz="2000" i="1" err="1">
                <a:solidFill>
                  <a:schemeClr val="bg1"/>
                </a:solidFill>
              </a:rPr>
              <a:t>traces</a:t>
            </a:r>
            <a:endParaRPr lang="it-IT" sz="2000" i="1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3915DDA-2CC4-EB71-8AC4-C3548F1E9702}"/>
              </a:ext>
            </a:extLst>
          </p:cNvPr>
          <p:cNvSpPr txBox="1"/>
          <p:nvPr/>
        </p:nvSpPr>
        <p:spPr>
          <a:xfrm>
            <a:off x="5634990" y="2664548"/>
            <a:ext cx="60970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Troviamo tutte le possibili coppie di fratture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Consideriamo solo la matrice triangolare inferiore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Calcoliamo le </a:t>
            </a:r>
            <a:r>
              <a:rPr lang="it-IT" sz="2000" i="1" err="1">
                <a:solidFill>
                  <a:srgbClr val="FF0000"/>
                </a:solidFill>
              </a:rPr>
              <a:t>Bounding</a:t>
            </a:r>
            <a:r>
              <a:rPr lang="it-IT" sz="2000" i="1">
                <a:solidFill>
                  <a:srgbClr val="FF0000"/>
                </a:solidFill>
              </a:rPr>
              <a:t> </a:t>
            </a:r>
            <a:r>
              <a:rPr lang="it-IT" sz="2000" i="1" err="1">
                <a:solidFill>
                  <a:srgbClr val="FF0000"/>
                </a:solidFill>
              </a:rPr>
              <a:t>Spheres</a:t>
            </a:r>
            <a:endParaRPr lang="it-IT" sz="2000" i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i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Intersechiamo ogni lato di una frattura con il piano generato dall’altra.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Consideriamo solo i punti </a:t>
            </a:r>
            <a:r>
              <a:rPr lang="it-IT" sz="2000">
                <a:solidFill>
                  <a:srgbClr val="FF0000"/>
                </a:solidFill>
              </a:rPr>
              <a:t>interni</a:t>
            </a:r>
            <a:r>
              <a:rPr lang="it-IT" sz="2000">
                <a:solidFill>
                  <a:schemeClr val="bg1"/>
                </a:solidFill>
              </a:rPr>
              <a:t> alle fratture</a:t>
            </a:r>
          </a:p>
        </p:txBody>
      </p:sp>
      <p:pic>
        <p:nvPicPr>
          <p:cNvPr id="17" name="Immagine 16" descr="Immagine che contiene cerchio, sfera, schermata, diagramma&#10;&#10;Descrizione generata automaticamente">
            <a:extLst>
              <a:ext uri="{FF2B5EF4-FFF2-40B4-BE49-F238E27FC236}">
                <a16:creationId xmlns:a16="http://schemas.microsoft.com/office/drawing/2014/main" id="{45ADF2E7-6690-EAF4-C416-42D82953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240" y="1317267"/>
            <a:ext cx="7560737" cy="49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AB293E59-C004-EE2C-5D43-03D6E6A5382D}"/>
              </a:ext>
            </a:extLst>
          </p:cNvPr>
          <p:cNvSpPr/>
          <p:nvPr/>
        </p:nvSpPr>
        <p:spPr>
          <a:xfrm>
            <a:off x="8826500" y="5322054"/>
            <a:ext cx="2876550" cy="1535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ermata, Rettangolo, quadrato&#10;&#10;Descrizione generata automaticamente">
            <a:extLst>
              <a:ext uri="{FF2B5EF4-FFF2-40B4-BE49-F238E27FC236}">
                <a16:creationId xmlns:a16="http://schemas.microsoft.com/office/drawing/2014/main" id="{87EC9EDF-648A-2A24-A297-A00C428A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87" y="873899"/>
            <a:ext cx="5927449" cy="4448155"/>
          </a:xfrm>
          <a:prstGeom prst="rect">
            <a:avLst/>
          </a:prstGeom>
        </p:spPr>
      </p:pic>
      <p:pic>
        <p:nvPicPr>
          <p:cNvPr id="12" name="Immagine 11" descr="Immagine che contiene Rettangolo, quadrato, cubo, design&#10;&#10;Descrizione generata automaticamente">
            <a:extLst>
              <a:ext uri="{FF2B5EF4-FFF2-40B4-BE49-F238E27FC236}">
                <a16:creationId xmlns:a16="http://schemas.microsoft.com/office/drawing/2014/main" id="{5E5E71FD-4F18-C4F7-BE8F-B974ADAEE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2" y="1197729"/>
            <a:ext cx="5495925" cy="4124325"/>
          </a:xfrm>
          <a:prstGeom prst="rect">
            <a:avLst/>
          </a:prstGeom>
        </p:spPr>
      </p:pic>
      <p:pic>
        <p:nvPicPr>
          <p:cNvPr id="15" name="Immagine 14" descr="Immagine che contiene cubo&#10;&#10;Descrizione generata automaticamente con attendibilità media">
            <a:extLst>
              <a:ext uri="{FF2B5EF4-FFF2-40B4-BE49-F238E27FC236}">
                <a16:creationId xmlns:a16="http://schemas.microsoft.com/office/drawing/2014/main" id="{DC81DEF5-755A-D5BB-CFDB-CAF8FA33D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8863" y="954789"/>
            <a:ext cx="5995363" cy="449912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0EF9D-7935-8E0A-69B7-126705FA8FB3}"/>
              </a:ext>
            </a:extLst>
          </p:cNvPr>
          <p:cNvSpPr txBox="1"/>
          <p:nvPr/>
        </p:nvSpPr>
        <p:spPr>
          <a:xfrm>
            <a:off x="996950" y="5453909"/>
            <a:ext cx="221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DFN3</a:t>
            </a:r>
          </a:p>
          <a:p>
            <a:r>
              <a:rPr lang="it-IT" sz="2000"/>
              <a:t>Non si intersecano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99453B-6250-AA36-611F-E43BE45E4485}"/>
              </a:ext>
            </a:extLst>
          </p:cNvPr>
          <p:cNvSpPr txBox="1"/>
          <p:nvPr/>
        </p:nvSpPr>
        <p:spPr>
          <a:xfrm>
            <a:off x="4937124" y="5433019"/>
            <a:ext cx="2727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DFN10</a:t>
            </a:r>
          </a:p>
          <a:p>
            <a:r>
              <a:rPr lang="it-IT" sz="2000" dirty="0"/>
              <a:t>Si </a:t>
            </a:r>
            <a:r>
              <a:rPr lang="it-IT" sz="2000"/>
              <a:t>intersecano</a:t>
            </a:r>
          </a:p>
          <a:p>
            <a:r>
              <a:rPr lang="it-IT" sz="2000" dirty="0"/>
              <a:t>(Tracce non-passanti)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A717EE-DB43-7F35-7039-82318AC5602D}"/>
              </a:ext>
            </a:extLst>
          </p:cNvPr>
          <p:cNvSpPr txBox="1"/>
          <p:nvPr/>
        </p:nvSpPr>
        <p:spPr>
          <a:xfrm>
            <a:off x="8890000" y="5433018"/>
            <a:ext cx="2635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DFN3</a:t>
            </a:r>
          </a:p>
          <a:p>
            <a:r>
              <a:rPr lang="it-IT" sz="2000"/>
              <a:t>Si intersecano</a:t>
            </a:r>
          </a:p>
          <a:p>
            <a:r>
              <a:rPr lang="it-IT" sz="2000"/>
              <a:t>(Tracce passanti)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6753" y="230229"/>
            <a:ext cx="5327789" cy="168940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800"/>
              <a:t>PARTE II </a:t>
            </a:r>
            <a:br>
              <a:rPr lang="it-IT" sz="4800"/>
            </a:br>
            <a:r>
              <a:rPr lang="it-IT" sz="2200"/>
              <a:t>Generazione dei sotto-poligoni per ciascuna frattura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C4E1325-C773-4FE2-573F-C48CE41DC0D9}"/>
              </a:ext>
            </a:extLst>
          </p:cNvPr>
          <p:cNvSpPr txBox="1">
            <a:spLocks/>
          </p:cNvSpPr>
          <p:nvPr/>
        </p:nvSpPr>
        <p:spPr>
          <a:xfrm>
            <a:off x="6657382" y="2238458"/>
            <a:ext cx="4591915" cy="4240480"/>
          </a:xfrm>
          <a:prstGeom prst="rect">
            <a:avLst/>
          </a:prstGeom>
          <a:ln>
            <a:noFill/>
          </a:ln>
        </p:spPr>
        <p:txBody>
          <a:bodyPr rtlCol="0">
            <a:no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1200"/>
              </a:spcBef>
              <a:spcAft>
                <a:spcPts val="2100"/>
              </a:spcAft>
            </a:pPr>
            <a:endParaRPr lang="it-IT" sz="2000">
              <a:solidFill>
                <a:schemeClr val="bg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24250C-D76B-7BCD-5A91-3D34EF382455}"/>
              </a:ext>
            </a:extLst>
          </p:cNvPr>
          <p:cNvSpPr txBox="1"/>
          <p:nvPr/>
        </p:nvSpPr>
        <p:spPr>
          <a:xfrm>
            <a:off x="6526754" y="2238458"/>
            <a:ext cx="5494564" cy="3733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>
                <a:solidFill>
                  <a:schemeClr val="bg1"/>
                </a:solidFill>
              </a:rPr>
              <a:t>La seconda parte del progetto richiede la generazione di sotto-poligoni (o </a:t>
            </a:r>
            <a:r>
              <a:rPr lang="it-IT" sz="2000">
                <a:solidFill>
                  <a:srgbClr val="FF0000"/>
                </a:solidFill>
              </a:rPr>
              <a:t>sotto-fratture</a:t>
            </a:r>
            <a:r>
              <a:rPr lang="it-IT" sz="2000">
                <a:solidFill>
                  <a:schemeClr val="bg1"/>
                </a:solidFill>
              </a:rPr>
              <a:t>) a partire dalle fratture iniziali; tali sotto-fratture sono create attraverso dei </a:t>
            </a:r>
            <a:r>
              <a:rPr lang="it-IT" sz="2000">
                <a:solidFill>
                  <a:srgbClr val="FF0000"/>
                </a:solidFill>
              </a:rPr>
              <a:t>tagli</a:t>
            </a:r>
            <a:r>
              <a:rPr lang="it-IT" sz="2000">
                <a:solidFill>
                  <a:schemeClr val="bg1"/>
                </a:solidFill>
              </a:rPr>
              <a:t> che seguono la direzione delle tracce e, per quanto riguarda il taglio con le tracce non-passanti, esse devono essere </a:t>
            </a:r>
            <a:r>
              <a:rPr lang="it-IT" sz="2000">
                <a:solidFill>
                  <a:srgbClr val="FF0000"/>
                </a:solidFill>
              </a:rPr>
              <a:t>prolungate</a:t>
            </a:r>
            <a:r>
              <a:rPr lang="it-IT" sz="2000">
                <a:solidFill>
                  <a:schemeClr val="bg1"/>
                </a:solidFill>
              </a:rPr>
              <a:t> fino a incontrare i lati del sotto-poligono in cui si trovano. 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53" y="523112"/>
            <a:ext cx="4832169" cy="8474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4800"/>
              <a:t>Idea Originale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AFE1CA-F43A-F8A8-1C62-75F184B40D64}"/>
              </a:ext>
            </a:extLst>
          </p:cNvPr>
          <p:cNvSpPr txBox="1"/>
          <p:nvPr/>
        </p:nvSpPr>
        <p:spPr>
          <a:xfrm>
            <a:off x="2886891" y="1632857"/>
            <a:ext cx="82165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/>
              <a:t>Tagliare la frattura con la prima traccia</a:t>
            </a:r>
          </a:p>
          <a:p>
            <a:pPr marL="285750" indent="-285750">
              <a:buFontTx/>
              <a:buChar char="-"/>
            </a:pPr>
            <a:endParaRPr lang="it-IT" sz="2000"/>
          </a:p>
          <a:p>
            <a:pPr marL="285750" indent="-285750">
              <a:buFontTx/>
              <a:buChar char="-"/>
            </a:pPr>
            <a:r>
              <a:rPr lang="it-IT" sz="2000"/>
              <a:t>Creare le due fratture figlie</a:t>
            </a:r>
          </a:p>
          <a:p>
            <a:pPr marL="285750" indent="-285750">
              <a:buFontTx/>
              <a:buChar char="-"/>
            </a:pPr>
            <a:endParaRPr lang="it-IT" sz="2000"/>
          </a:p>
          <a:p>
            <a:pPr marL="285750" indent="-285750">
              <a:buFontTx/>
              <a:buChar char="-"/>
            </a:pPr>
            <a:r>
              <a:rPr lang="it-IT" sz="2000"/>
              <a:t>Passare le tracce rimanenti a una sotto-frattura o all’altra a seconda della posizione rispetto a un </a:t>
            </a:r>
            <a:r>
              <a:rPr lang="it-IT" sz="2000">
                <a:solidFill>
                  <a:srgbClr val="C00000"/>
                </a:solidFill>
              </a:rPr>
              <a:t>piano separatore</a:t>
            </a:r>
          </a:p>
          <a:p>
            <a:pPr marL="285750" indent="-285750">
              <a:buFontTx/>
              <a:buChar char="-"/>
            </a:pPr>
            <a:endParaRPr lang="it-IT" sz="2000"/>
          </a:p>
          <a:p>
            <a:pPr marL="285750" indent="-285750">
              <a:buFontTx/>
              <a:buChar char="-"/>
            </a:pPr>
            <a:r>
              <a:rPr lang="it-IT" sz="2000"/>
              <a:t>Ripetere in modo ricorsivo fino a quando non ci sono più tracce, formando un </a:t>
            </a:r>
            <a:r>
              <a:rPr lang="it-IT" sz="2000">
                <a:solidFill>
                  <a:srgbClr val="C00000"/>
                </a:solidFill>
              </a:rPr>
              <a:t>albero binario</a:t>
            </a:r>
            <a:r>
              <a:rPr lang="it-IT" sz="2000"/>
              <a:t> che esploriamo con una visita anticipata</a:t>
            </a:r>
          </a:p>
          <a:p>
            <a:pPr marL="285750" indent="-285750">
              <a:buFontTx/>
              <a:buChar char="-"/>
            </a:pPr>
            <a:endParaRPr lang="it-IT" sz="2000"/>
          </a:p>
          <a:p>
            <a:pPr marL="285750" indent="-285750">
              <a:buFontTx/>
              <a:buChar char="-"/>
            </a:pPr>
            <a:r>
              <a:rPr lang="it-IT" sz="2000"/>
              <a:t>Trasformare tutte le </a:t>
            </a:r>
            <a:r>
              <a:rPr lang="it-IT" sz="2000">
                <a:solidFill>
                  <a:srgbClr val="C00000"/>
                </a:solidFill>
              </a:rPr>
              <a:t>foglie</a:t>
            </a:r>
            <a:r>
              <a:rPr lang="it-IT" sz="2000"/>
              <a:t> di questo albero in una </a:t>
            </a:r>
            <a:r>
              <a:rPr lang="it-IT" sz="2000">
                <a:solidFill>
                  <a:srgbClr val="C00000"/>
                </a:solidFill>
              </a:rPr>
              <a:t>mesh</a:t>
            </a:r>
          </a:p>
          <a:p>
            <a:pPr marL="285750" indent="-285750">
              <a:buFontTx/>
              <a:buChar char="-"/>
            </a:pPr>
            <a:endParaRPr lang="it-IT" sz="2000"/>
          </a:p>
          <a:p>
            <a:pPr marL="285750" indent="-285750">
              <a:buFontTx/>
              <a:buChar char="-"/>
            </a:pPr>
            <a:r>
              <a:rPr lang="it-IT" sz="2000"/>
              <a:t>Salvare la mesh su file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B03DE2C5-0DD8-3A92-4CBF-3E04341E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5" y="591458"/>
            <a:ext cx="5594436" cy="724023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4800">
                <a:solidFill>
                  <a:srgbClr val="C00000"/>
                </a:solidFill>
              </a:rPr>
              <a:t>Idea alternativa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9D01A501-A123-CF41-B88C-1CD9A43E7F12}"/>
              </a:ext>
            </a:extLst>
          </p:cNvPr>
          <p:cNvSpPr txBox="1">
            <a:spLocks/>
          </p:cNvSpPr>
          <p:nvPr/>
        </p:nvSpPr>
        <p:spPr>
          <a:xfrm>
            <a:off x="801773" y="1396442"/>
            <a:ext cx="9412015" cy="5142469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/>
              <a:t>In questo caso, lavoriamo direttamente sulla mesh invece che sulle fratture.</a:t>
            </a:r>
          </a:p>
          <a:p>
            <a:pPr marL="0" indent="0">
              <a:buNone/>
            </a:pPr>
            <a:r>
              <a:rPr lang="it-IT" sz="2000"/>
              <a:t>Struct </a:t>
            </a:r>
            <a:r>
              <a:rPr lang="it-IT" sz="2000" err="1">
                <a:solidFill>
                  <a:srgbClr val="C00000"/>
                </a:solidFill>
              </a:rPr>
              <a:t>PolygonalMesh</a:t>
            </a:r>
            <a:endParaRPr lang="it-IT" sz="200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it-IT" sz="2000" err="1"/>
              <a:t>unsigned</a:t>
            </a:r>
            <a:r>
              <a:rPr lang="it-IT" sz="2000"/>
              <a:t> </a:t>
            </a:r>
            <a:r>
              <a:rPr lang="it-IT" sz="2000" err="1"/>
              <a:t>int</a:t>
            </a:r>
            <a:r>
              <a:rPr lang="it-IT" sz="2000"/>
              <a:t> </a:t>
            </a:r>
            <a:r>
              <a:rPr lang="it-IT" sz="1800" b="0" i="1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NumberCell0D, NumberCell1D, NumberCell2D</a:t>
            </a:r>
          </a:p>
          <a:p>
            <a:pPr>
              <a:buFontTx/>
              <a:buChar char="-"/>
            </a:pPr>
            <a:r>
              <a:rPr lang="it-IT" sz="2000" err="1"/>
              <a:t>vector</a:t>
            </a:r>
            <a:r>
              <a:rPr lang="it-IT" sz="2000"/>
              <a:t>&lt;Cell0D&gt; cells0D</a:t>
            </a:r>
          </a:p>
          <a:p>
            <a:pPr>
              <a:buFontTx/>
              <a:buChar char="-"/>
            </a:pPr>
            <a:r>
              <a:rPr lang="it-IT" sz="2000" err="1"/>
              <a:t>vector</a:t>
            </a:r>
            <a:r>
              <a:rPr lang="it-IT" sz="2000"/>
              <a:t>&lt;Cell1D&gt; cells1D</a:t>
            </a:r>
          </a:p>
          <a:p>
            <a:pPr>
              <a:buFontTx/>
              <a:buChar char="-"/>
            </a:pPr>
            <a:r>
              <a:rPr lang="it-IT" sz="2000" err="1"/>
              <a:t>vector</a:t>
            </a:r>
            <a:r>
              <a:rPr lang="it-IT" sz="2000"/>
              <a:t>&lt;Cell2D&gt; cells2D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BCE3A0A-07FE-4687-2A9E-53A87C76FBA3}"/>
              </a:ext>
            </a:extLst>
          </p:cNvPr>
          <p:cNvSpPr txBox="1"/>
          <p:nvPr/>
        </p:nvSpPr>
        <p:spPr>
          <a:xfrm>
            <a:off x="4073890" y="4216397"/>
            <a:ext cx="3835670" cy="224676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 rtl="0">
              <a:defRPr lang="it-IT"/>
            </a:defPPr>
            <a:lvl1pPr indent="0">
              <a:buNone/>
              <a:defRPr sz="2000"/>
            </a:lvl1pPr>
          </a:lstStyle>
          <a:p>
            <a:r>
              <a:rPr lang="it-IT"/>
              <a:t>Struct </a:t>
            </a:r>
            <a:r>
              <a:rPr lang="it-IT">
                <a:solidFill>
                  <a:srgbClr val="C00000"/>
                </a:solidFill>
              </a:rPr>
              <a:t>Cell1D</a:t>
            </a:r>
          </a:p>
          <a:p>
            <a:r>
              <a:rPr lang="it-IT"/>
              <a:t>- </a:t>
            </a:r>
            <a:r>
              <a:rPr lang="it-IT" err="1"/>
              <a:t>unsigned</a:t>
            </a:r>
            <a:r>
              <a:rPr lang="it-IT"/>
              <a:t> </a:t>
            </a:r>
            <a:r>
              <a:rPr lang="it-IT" err="1"/>
              <a:t>int</a:t>
            </a:r>
            <a:r>
              <a:rPr lang="it-IT"/>
              <a:t> id</a:t>
            </a:r>
          </a:p>
          <a:p>
            <a:r>
              <a:rPr lang="it-IT"/>
              <a:t> </a:t>
            </a:r>
            <a:r>
              <a:rPr lang="it-IT" err="1"/>
              <a:t>unsigned</a:t>
            </a:r>
            <a:r>
              <a:rPr lang="it-IT"/>
              <a:t> </a:t>
            </a:r>
            <a:r>
              <a:rPr lang="it-IT" err="1"/>
              <a:t>int</a:t>
            </a:r>
            <a:r>
              <a:rPr lang="it-IT"/>
              <a:t> start, end</a:t>
            </a:r>
          </a:p>
          <a:p>
            <a:r>
              <a:rPr lang="it-IT"/>
              <a:t> </a:t>
            </a:r>
            <a:r>
              <a:rPr lang="it-IT" err="1"/>
              <a:t>bool</a:t>
            </a:r>
            <a:r>
              <a:rPr lang="it-IT"/>
              <a:t> </a:t>
            </a:r>
            <a:r>
              <a:rPr lang="it-IT" err="1"/>
              <a:t>alive</a:t>
            </a:r>
            <a:endParaRPr lang="it-IT"/>
          </a:p>
          <a:p>
            <a:r>
              <a:rPr lang="it-IT"/>
              <a:t> </a:t>
            </a:r>
            <a:r>
              <a:rPr lang="it-IT" err="1"/>
              <a:t>vector</a:t>
            </a:r>
            <a:r>
              <a:rPr lang="it-IT"/>
              <a:t>&lt;</a:t>
            </a:r>
            <a:r>
              <a:rPr lang="it-IT" err="1"/>
              <a:t>unsigned</a:t>
            </a:r>
            <a:r>
              <a:rPr lang="it-IT"/>
              <a:t> </a:t>
            </a:r>
            <a:r>
              <a:rPr lang="it-IT" err="1"/>
              <a:t>int</a:t>
            </a:r>
            <a:r>
              <a:rPr lang="it-IT"/>
              <a:t>&gt; </a:t>
            </a:r>
            <a:r>
              <a:rPr lang="it-IT" err="1"/>
              <a:t>neighbours</a:t>
            </a:r>
            <a:endParaRPr lang="it-IT"/>
          </a:p>
          <a:p>
            <a:r>
              <a:rPr lang="it-IT"/>
              <a:t> Costruttori</a:t>
            </a:r>
          </a:p>
          <a:p>
            <a:r>
              <a:rPr lang="it-IT"/>
              <a:t> Operator == 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A452E6-7088-78A2-5CE9-F94C1923B360}"/>
              </a:ext>
            </a:extLst>
          </p:cNvPr>
          <p:cNvSpPr txBox="1"/>
          <p:nvPr/>
        </p:nvSpPr>
        <p:spPr>
          <a:xfrm>
            <a:off x="855155" y="4216397"/>
            <a:ext cx="2932027" cy="224676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/>
              <a:t>Struct </a:t>
            </a:r>
            <a:r>
              <a:rPr lang="it-IT" sz="2000">
                <a:solidFill>
                  <a:srgbClr val="C00000"/>
                </a:solidFill>
              </a:rPr>
              <a:t>Cell0D</a:t>
            </a:r>
          </a:p>
          <a:p>
            <a:pPr>
              <a:buFontTx/>
              <a:buChar char="-"/>
            </a:pPr>
            <a:r>
              <a:rPr lang="it-IT" sz="2000" err="1"/>
              <a:t>unsigned</a:t>
            </a:r>
            <a:r>
              <a:rPr lang="it-IT" sz="2000"/>
              <a:t> </a:t>
            </a:r>
            <a:r>
              <a:rPr lang="it-IT" sz="2000" err="1"/>
              <a:t>int</a:t>
            </a:r>
            <a:r>
              <a:rPr lang="it-IT" sz="2000"/>
              <a:t> </a:t>
            </a:r>
            <a:r>
              <a:rPr lang="it-IT" b="0" i="1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</a:t>
            </a:r>
          </a:p>
          <a:p>
            <a:pPr>
              <a:buFontTx/>
              <a:buChar char="-"/>
            </a:pPr>
            <a:r>
              <a:rPr lang="it-IT" sz="2000"/>
              <a:t>Vector3d </a:t>
            </a:r>
            <a:r>
              <a:rPr lang="it-IT" sz="2000" i="1" err="1"/>
              <a:t>coordinates</a:t>
            </a:r>
            <a:endParaRPr lang="it-IT" sz="2000" i="1"/>
          </a:p>
          <a:p>
            <a:pPr>
              <a:buFontTx/>
              <a:buChar char="-"/>
            </a:pPr>
            <a:r>
              <a:rPr lang="it-IT" sz="2000"/>
              <a:t>Costruttori</a:t>
            </a:r>
          </a:p>
          <a:p>
            <a:pPr>
              <a:buFontTx/>
              <a:buChar char="-"/>
            </a:pPr>
            <a:r>
              <a:rPr lang="it-IT" sz="2000"/>
              <a:t>Operator ==  </a:t>
            </a:r>
          </a:p>
          <a:p>
            <a:pPr>
              <a:buFontTx/>
              <a:buChar char="-"/>
            </a:pPr>
            <a:endParaRPr lang="it-IT" sz="2000"/>
          </a:p>
          <a:p>
            <a:pPr>
              <a:buFontTx/>
              <a:buChar char="-"/>
            </a:pPr>
            <a:endParaRPr lang="it-IT" sz="20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7B01C6-B043-BE2A-19FA-E32A16A40F64}"/>
              </a:ext>
            </a:extLst>
          </p:cNvPr>
          <p:cNvSpPr txBox="1"/>
          <p:nvPr/>
        </p:nvSpPr>
        <p:spPr>
          <a:xfrm>
            <a:off x="8196268" y="4216398"/>
            <a:ext cx="3613237" cy="203132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 rtl="0">
              <a:defRPr lang="it-IT"/>
            </a:defPPr>
            <a:lvl1pPr indent="0">
              <a:buNone/>
              <a:defRPr sz="2000"/>
            </a:lvl1pPr>
          </a:lstStyle>
          <a:p>
            <a:r>
              <a:rPr lang="it-IT"/>
              <a:t>Struct </a:t>
            </a:r>
            <a:r>
              <a:rPr lang="it-IT">
                <a:solidFill>
                  <a:srgbClr val="C00000"/>
                </a:solidFill>
              </a:rPr>
              <a:t>Cell2D</a:t>
            </a:r>
          </a:p>
          <a:p>
            <a:r>
              <a:rPr lang="it-IT"/>
              <a:t> </a:t>
            </a:r>
            <a:r>
              <a:rPr lang="it-IT" err="1"/>
              <a:t>unsigned</a:t>
            </a:r>
            <a:r>
              <a:rPr lang="it-IT"/>
              <a:t> </a:t>
            </a:r>
            <a:r>
              <a:rPr lang="it-IT" err="1"/>
              <a:t>int</a:t>
            </a:r>
            <a:r>
              <a:rPr lang="it-IT"/>
              <a:t> id</a:t>
            </a:r>
          </a:p>
          <a:p>
            <a:r>
              <a:rPr lang="it-IT"/>
              <a:t> Vector3d </a:t>
            </a:r>
            <a:r>
              <a:rPr lang="it-IT" err="1"/>
              <a:t>normal</a:t>
            </a:r>
            <a:endParaRPr lang="it-IT"/>
          </a:p>
          <a:p>
            <a:r>
              <a:rPr lang="it-IT"/>
              <a:t> </a:t>
            </a:r>
            <a:r>
              <a:rPr lang="it-IT" err="1"/>
              <a:t>vector</a:t>
            </a:r>
            <a:r>
              <a:rPr lang="it-IT"/>
              <a:t>&lt;</a:t>
            </a:r>
            <a:r>
              <a:rPr lang="it-IT" err="1"/>
              <a:t>unsigned</a:t>
            </a:r>
            <a:r>
              <a:rPr lang="it-IT"/>
              <a:t> </a:t>
            </a:r>
            <a:r>
              <a:rPr lang="it-IT" err="1"/>
              <a:t>int</a:t>
            </a:r>
            <a:r>
              <a:rPr lang="it-IT"/>
              <a:t>&gt; </a:t>
            </a:r>
            <a:r>
              <a:rPr lang="it-IT" err="1"/>
              <a:t>vertices</a:t>
            </a:r>
            <a:endParaRPr lang="it-IT"/>
          </a:p>
          <a:p>
            <a:r>
              <a:rPr lang="it-IT" err="1"/>
              <a:t>vector</a:t>
            </a:r>
            <a:r>
              <a:rPr lang="it-IT"/>
              <a:t>&lt;</a:t>
            </a:r>
            <a:r>
              <a:rPr lang="it-IT" err="1"/>
              <a:t>unsigned</a:t>
            </a:r>
            <a:r>
              <a:rPr lang="it-IT"/>
              <a:t> </a:t>
            </a:r>
            <a:r>
              <a:rPr lang="it-IT" err="1"/>
              <a:t>int</a:t>
            </a:r>
            <a:r>
              <a:rPr lang="it-IT"/>
              <a:t>&gt; </a:t>
            </a:r>
            <a:r>
              <a:rPr lang="it-IT" err="1"/>
              <a:t>edges</a:t>
            </a:r>
            <a:endParaRPr lang="it-IT"/>
          </a:p>
          <a:p>
            <a:r>
              <a:rPr lang="it-IT"/>
              <a:t> </a:t>
            </a:r>
            <a:r>
              <a:rPr lang="it-IT" err="1"/>
              <a:t>bool</a:t>
            </a:r>
            <a:r>
              <a:rPr lang="it-IT"/>
              <a:t> </a:t>
            </a:r>
            <a:r>
              <a:rPr lang="it-IT" err="1"/>
              <a:t>alive</a:t>
            </a:r>
            <a:endParaRPr lang="it-IT"/>
          </a:p>
          <a:p>
            <a:r>
              <a:rPr lang="it-IT"/>
              <a:t>Costruttori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5F7311C-990C-662B-B9C7-34010584FD65}"/>
              </a:ext>
            </a:extLst>
          </p:cNvPr>
          <p:cNvSpPr/>
          <p:nvPr/>
        </p:nvSpPr>
        <p:spPr>
          <a:xfrm>
            <a:off x="3115492" y="4389121"/>
            <a:ext cx="111033" cy="1110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FAFF4A0-D0DA-EEAF-52C1-D489B5C86EAE}"/>
              </a:ext>
            </a:extLst>
          </p:cNvPr>
          <p:cNvCxnSpPr>
            <a:cxnSpLocks/>
          </p:cNvCxnSpPr>
          <p:nvPr/>
        </p:nvCxnSpPr>
        <p:spPr>
          <a:xfrm>
            <a:off x="6440360" y="4389121"/>
            <a:ext cx="1195251" cy="324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891B0F30-B4CA-E7F6-8A81-026CC779A13C}"/>
              </a:ext>
            </a:extLst>
          </p:cNvPr>
          <p:cNvSpPr/>
          <p:nvPr/>
        </p:nvSpPr>
        <p:spPr>
          <a:xfrm>
            <a:off x="6384843" y="4333604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5E321FE-8340-26B0-D5FC-820EA4747AF7}"/>
              </a:ext>
            </a:extLst>
          </p:cNvPr>
          <p:cNvSpPr/>
          <p:nvPr/>
        </p:nvSpPr>
        <p:spPr>
          <a:xfrm>
            <a:off x="7564309" y="4657604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entagono 26">
            <a:extLst>
              <a:ext uri="{FF2B5EF4-FFF2-40B4-BE49-F238E27FC236}">
                <a16:creationId xmlns:a16="http://schemas.microsoft.com/office/drawing/2014/main" id="{CA19C364-58FD-6791-75A2-E3340E3BE140}"/>
              </a:ext>
            </a:extLst>
          </p:cNvPr>
          <p:cNvSpPr/>
          <p:nvPr/>
        </p:nvSpPr>
        <p:spPr>
          <a:xfrm>
            <a:off x="10701617" y="3987438"/>
            <a:ext cx="960120" cy="914400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1D9B08A-202E-244A-FE68-0724D85469B9}"/>
              </a:ext>
            </a:extLst>
          </p:cNvPr>
          <p:cNvSpPr/>
          <p:nvPr/>
        </p:nvSpPr>
        <p:spPr>
          <a:xfrm>
            <a:off x="10646100" y="4278087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6D54B536-0ECD-5CC3-E4FD-2333118B29B0}"/>
              </a:ext>
            </a:extLst>
          </p:cNvPr>
          <p:cNvSpPr/>
          <p:nvPr/>
        </p:nvSpPr>
        <p:spPr>
          <a:xfrm>
            <a:off x="11126160" y="3967676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452CC3E-F448-966D-EFAA-876C70629456}"/>
              </a:ext>
            </a:extLst>
          </p:cNvPr>
          <p:cNvSpPr/>
          <p:nvPr/>
        </p:nvSpPr>
        <p:spPr>
          <a:xfrm>
            <a:off x="10845097" y="4846321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44E0171-3BA9-99EF-CBD8-0E3F938BB2AD}"/>
              </a:ext>
            </a:extLst>
          </p:cNvPr>
          <p:cNvSpPr/>
          <p:nvPr/>
        </p:nvSpPr>
        <p:spPr>
          <a:xfrm>
            <a:off x="11443959" y="4846321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DD5EBC30-6B53-E1CE-451A-F48E96FA5CD7}"/>
              </a:ext>
            </a:extLst>
          </p:cNvPr>
          <p:cNvSpPr/>
          <p:nvPr/>
        </p:nvSpPr>
        <p:spPr>
          <a:xfrm>
            <a:off x="11585271" y="4279721"/>
            <a:ext cx="111033" cy="111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9_TF67328976_Win32" id="{5E75D752-C793-408A-B2B5-2A68FB7A8526}" vid="{70570D30-6E34-4935-9BD4-9AE704588A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8ea309-5792-4148-a84a-df048f45d1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CFDBB6B3F6343BAE89C77B710EDE9" ma:contentTypeVersion="8" ma:contentTypeDescription="Create a new document." ma:contentTypeScope="" ma:versionID="7400b452c294e9ef1c76241877570315">
  <xsd:schema xmlns:xsd="http://www.w3.org/2001/XMLSchema" xmlns:xs="http://www.w3.org/2001/XMLSchema" xmlns:p="http://schemas.microsoft.com/office/2006/metadata/properties" xmlns:ns3="428ea309-5792-4148-a84a-df048f45d16c" xmlns:ns4="dd44ab93-b391-43e7-bc73-6cb79b4d1c9e" targetNamespace="http://schemas.microsoft.com/office/2006/metadata/properties" ma:root="true" ma:fieldsID="4d3dd96f3e9a8f57c712fadb1c905808" ns3:_="" ns4:_="">
    <xsd:import namespace="428ea309-5792-4148-a84a-df048f45d16c"/>
    <xsd:import namespace="dd44ab93-b391-43e7-bc73-6cb79b4d1c9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ea309-5792-4148-a84a-df048f45d16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4ab93-b391-43e7-bc73-6cb79b4d1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www.w3.org/XML/1998/namespace"/>
    <ds:schemaRef ds:uri="428ea309-5792-4148-a84a-df048f45d16c"/>
    <ds:schemaRef ds:uri="http://purl.org/dc/dcmitype/"/>
    <ds:schemaRef ds:uri="http://purl.org/dc/elements/1.1/"/>
    <ds:schemaRef ds:uri="http://purl.org/dc/terms/"/>
    <ds:schemaRef ds:uri="dd44ab93-b391-43e7-bc73-6cb79b4d1c9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A335CC-CFCF-4209-8F94-6F4607683E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ea309-5792-4148-a84a-df048f45d16c"/>
    <ds:schemaRef ds:uri="dd44ab93-b391-43e7-bc73-6cb79b4d1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637</Words>
  <Application>Microsoft Office PowerPoint</Application>
  <PresentationFormat>Widescreen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Roboto</vt:lpstr>
      <vt:lpstr>Tenorite</vt:lpstr>
      <vt:lpstr>Tema di Office</vt:lpstr>
      <vt:lpstr>PROGETTO PCS 2024 </vt:lpstr>
      <vt:lpstr>Parte I</vt:lpstr>
      <vt:lpstr>FRatture</vt:lpstr>
      <vt:lpstr>TRACCE</vt:lpstr>
      <vt:lpstr>Find traces</vt:lpstr>
      <vt:lpstr>Presentazione standard di PowerPoint</vt:lpstr>
      <vt:lpstr>PARTE II  Generazione dei sotto-poligoni per ciascuna frattura</vt:lpstr>
      <vt:lpstr>Idea Originale</vt:lpstr>
      <vt:lpstr>Idea alternativa</vt:lpstr>
      <vt:lpstr>Cut mesh cell2d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Savina</dc:creator>
  <cp:lastModifiedBy>SAVINA MATTEO</cp:lastModifiedBy>
  <cp:revision>2</cp:revision>
  <dcterms:created xsi:type="dcterms:W3CDTF">2024-06-21T10:23:48Z</dcterms:created>
  <dcterms:modified xsi:type="dcterms:W3CDTF">2024-06-24T19:03:57Z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0x0101006D5CFDBB6B3F6343BAE89C77B710EDE9</vt:lpwstr>
  </property>
  <property fmtid="{D5CDD505-2E9C-101B-9397-08002B2CF9AE}" pid="3" name="MediaServiceImageTags">
    <vt:lpwstr/>
  </property>
</Properties>
</file>